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13"/>
  </p:notesMasterIdLst>
  <p:sldIdLst>
    <p:sldId id="256" r:id="rId3"/>
    <p:sldId id="280" r:id="rId4"/>
    <p:sldId id="289" r:id="rId5"/>
    <p:sldId id="295" r:id="rId6"/>
    <p:sldId id="286" r:id="rId7"/>
    <p:sldId id="292" r:id="rId8"/>
    <p:sldId id="288" r:id="rId9"/>
    <p:sldId id="293" r:id="rId10"/>
    <p:sldId id="294" r:id="rId11"/>
    <p:sldId id="284" r:id="rId12"/>
  </p:sldIdLst>
  <p:sldSz cx="9144000" cy="6858000" type="screen4x3"/>
  <p:notesSz cx="6858000" cy="91440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1531" autoAdjust="0"/>
  </p:normalViewPr>
  <p:slideViewPr>
    <p:cSldViewPr snapToGrid="0" snapToObjects="1">
      <p:cViewPr varScale="1">
        <p:scale>
          <a:sx n="120" d="100"/>
          <a:sy n="120" d="100"/>
        </p:scale>
        <p:origin x="13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D7108-DF25-4116-8DE0-8795993FBC9E}" type="datetimeFigureOut">
              <a:rPr lang="en-US" smtClean="0"/>
              <a:t>12/6/2019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72A41D-7516-4583-BC1B-A83C32DC063A}" type="slidenum">
              <a:rPr lang="en-US" smtClean="0"/>
              <a:t>‹#›</a:t>
            </a:fld>
            <a:endParaRPr lang="en-US"/>
          </a:p>
        </p:txBody>
      </p:sp>
    </p:spTree>
    <p:extLst>
      <p:ext uri="{BB962C8B-B14F-4D97-AF65-F5344CB8AC3E}">
        <p14:creationId xmlns:p14="http://schemas.microsoft.com/office/powerpoint/2010/main" val="2058196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2A41D-7516-4583-BC1B-A83C32DC063A}" type="slidenum">
              <a:rPr lang="en-US" smtClean="0"/>
              <a:t>4</a:t>
            </a:fld>
            <a:endParaRPr lang="en-US"/>
          </a:p>
        </p:txBody>
      </p:sp>
    </p:spTree>
    <p:extLst>
      <p:ext uri="{BB962C8B-B14F-4D97-AF65-F5344CB8AC3E}">
        <p14:creationId xmlns:p14="http://schemas.microsoft.com/office/powerpoint/2010/main" val="405241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2A41D-7516-4583-BC1B-A83C32DC063A}" type="slidenum">
              <a:rPr lang="en-US" smtClean="0"/>
              <a:t>5</a:t>
            </a:fld>
            <a:endParaRPr lang="en-US"/>
          </a:p>
        </p:txBody>
      </p:sp>
    </p:spTree>
    <p:extLst>
      <p:ext uri="{BB962C8B-B14F-4D97-AF65-F5344CB8AC3E}">
        <p14:creationId xmlns:p14="http://schemas.microsoft.com/office/powerpoint/2010/main" val="343519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2A41D-7516-4583-BC1B-A83C32DC063A}" type="slidenum">
              <a:rPr lang="en-US" smtClean="0"/>
              <a:t>6</a:t>
            </a:fld>
            <a:endParaRPr lang="en-US"/>
          </a:p>
        </p:txBody>
      </p:sp>
    </p:spTree>
    <p:extLst>
      <p:ext uri="{BB962C8B-B14F-4D97-AF65-F5344CB8AC3E}">
        <p14:creationId xmlns:p14="http://schemas.microsoft.com/office/powerpoint/2010/main" val="58071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69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784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8" name="TextBox 7"/>
          <p:cNvSpPr txBox="1"/>
          <p:nvPr userDrawn="1"/>
        </p:nvSpPr>
        <p:spPr>
          <a:xfrm>
            <a:off x="1190808" y="561528"/>
            <a:ext cx="7257945" cy="276999"/>
          </a:xfrm>
          <a:prstGeom prst="rect">
            <a:avLst/>
          </a:prstGeom>
          <a:noFill/>
        </p:spPr>
        <p:txBody>
          <a:bodyPr wrap="square" rtlCol="0">
            <a:spAutoFit/>
          </a:bodyPr>
          <a:lstStyle/>
          <a:p>
            <a:r>
              <a:rPr lang="en-US" sz="1200" dirty="0">
                <a:solidFill>
                  <a:srgbClr val="00607F"/>
                </a:solidFill>
                <a:latin typeface="Montserrat"/>
                <a:cs typeface="Montserrat"/>
              </a:rPr>
              <a:t>NEBRASKA DEPARTMENT OF </a:t>
            </a:r>
            <a:r>
              <a:rPr lang="en-US" sz="1200" dirty="0" smtClean="0">
                <a:solidFill>
                  <a:srgbClr val="00607F"/>
                </a:solidFill>
                <a:latin typeface="Montserrat"/>
                <a:cs typeface="Montserrat"/>
              </a:rPr>
              <a:t>LABOR   |   </a:t>
            </a:r>
            <a:r>
              <a:rPr lang="en-US" sz="1200" dirty="0" smtClean="0">
                <a:solidFill>
                  <a:srgbClr val="00607F"/>
                </a:solidFill>
                <a:latin typeface="Montserrat Light" panose="00000400000000000000" pitchFamily="50" charset="0"/>
                <a:cs typeface="Montserrat"/>
              </a:rPr>
              <a:t>Greater</a:t>
            </a:r>
            <a:r>
              <a:rPr lang="en-US" sz="1200" baseline="0" dirty="0" smtClean="0">
                <a:solidFill>
                  <a:srgbClr val="00607F"/>
                </a:solidFill>
                <a:latin typeface="Montserrat Light" panose="00000400000000000000" pitchFamily="50" charset="0"/>
                <a:cs typeface="Montserrat"/>
              </a:rPr>
              <a:t> Nebraska Workforce Development Area</a:t>
            </a:r>
            <a:endParaRPr lang="en-US" sz="1200" dirty="0">
              <a:solidFill>
                <a:srgbClr val="00607F"/>
              </a:solidFill>
              <a:latin typeface="Montserrat Light" panose="00000400000000000000" pitchFamily="50" charset="0"/>
              <a:cs typeface="Montserrat"/>
            </a:endParaRPr>
          </a:p>
        </p:txBody>
      </p:sp>
      <p:cxnSp>
        <p:nvCxnSpPr>
          <p:cNvPr id="9" name="Straight Connector 8"/>
          <p:cNvCxnSpPr/>
          <p:nvPr userDrawn="1"/>
        </p:nvCxnSpPr>
        <p:spPr>
          <a:xfrm>
            <a:off x="1280160" y="873760"/>
            <a:ext cx="8007773" cy="0"/>
          </a:xfrm>
          <a:prstGeom prst="line">
            <a:avLst/>
          </a:prstGeom>
          <a:ln w="12700" cmpd="sng">
            <a:solidFill>
              <a:srgbClr val="00607F"/>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5" name="TextBox 4"/>
          <p:cNvSpPr txBox="1"/>
          <p:nvPr userDrawn="1"/>
        </p:nvSpPr>
        <p:spPr>
          <a:xfrm>
            <a:off x="1251284" y="5809710"/>
            <a:ext cx="3753853" cy="261610"/>
          </a:xfrm>
          <a:prstGeom prst="rect">
            <a:avLst/>
          </a:prstGeom>
          <a:noFill/>
        </p:spPr>
        <p:txBody>
          <a:bodyPr wrap="square" rtlCol="0">
            <a:spAutoFit/>
          </a:bodyPr>
          <a:lstStyle/>
          <a:p>
            <a:r>
              <a:rPr lang="en-US" sz="1100" dirty="0" smtClean="0">
                <a:solidFill>
                  <a:schemeClr val="bg1"/>
                </a:solidFill>
                <a:latin typeface="Arial" panose="020B0604020202020204" pitchFamily="34" charset="0"/>
                <a:cs typeface="Arial" panose="020B0604020202020204" pitchFamily="34" charset="0"/>
              </a:rPr>
              <a:t>A proud partner of the American Job Center network.</a:t>
            </a:r>
            <a:endParaRPr lang="en-US" sz="11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847482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525922"/>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1727" y="1635861"/>
            <a:ext cx="7302397" cy="2062103"/>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WIOA Orientation</a:t>
            </a:r>
          </a:p>
          <a:p>
            <a:pPr algn="ctr"/>
            <a:endParaRPr lang="en-US" sz="3600" b="1" dirty="0">
              <a:solidFill>
                <a:srgbClr val="00607F"/>
              </a:solidFill>
              <a:latin typeface="Montserrat"/>
              <a:cs typeface="Montserrat"/>
            </a:endParaRPr>
          </a:p>
          <a:p>
            <a:pPr algn="ctr"/>
            <a:r>
              <a:rPr lang="en-US" sz="2800" b="1" dirty="0" smtClean="0">
                <a:solidFill>
                  <a:srgbClr val="00607F"/>
                </a:solidFill>
                <a:latin typeface="Montserrat"/>
                <a:cs typeface="Montserrat"/>
              </a:rPr>
              <a:t>In-School </a:t>
            </a:r>
            <a:r>
              <a:rPr lang="en-US" sz="2800" b="1" dirty="0" smtClean="0">
                <a:solidFill>
                  <a:srgbClr val="00607F"/>
                </a:solidFill>
                <a:latin typeface="Montserrat"/>
                <a:cs typeface="Montserrat"/>
              </a:rPr>
              <a:t>Youth &amp; </a:t>
            </a:r>
            <a:r>
              <a:rPr lang="en-US" sz="2800" b="1" dirty="0" smtClean="0">
                <a:solidFill>
                  <a:srgbClr val="00607F"/>
                </a:solidFill>
                <a:latin typeface="Montserrat"/>
                <a:cs typeface="Montserrat"/>
              </a:rPr>
              <a:t>Out-of-School </a:t>
            </a:r>
            <a:r>
              <a:rPr lang="en-US" sz="2800" b="1" dirty="0" smtClean="0">
                <a:solidFill>
                  <a:srgbClr val="00607F"/>
                </a:solidFill>
                <a:latin typeface="Montserrat"/>
                <a:cs typeface="Montserrat"/>
              </a:rPr>
              <a:t>Youth Programs</a:t>
            </a:r>
          </a:p>
        </p:txBody>
      </p:sp>
      <p:sp>
        <p:nvSpPr>
          <p:cNvPr id="3" name="TextBox 2"/>
          <p:cNvSpPr txBox="1"/>
          <p:nvPr/>
        </p:nvSpPr>
        <p:spPr>
          <a:xfrm>
            <a:off x="204904" y="6239435"/>
            <a:ext cx="3790794" cy="400110"/>
          </a:xfrm>
          <a:prstGeom prst="rect">
            <a:avLst/>
          </a:prstGeom>
          <a:noFill/>
        </p:spPr>
        <p:txBody>
          <a:bodyPr wrap="square" rtlCol="0">
            <a:spAutoFit/>
          </a:bodyPr>
          <a:lstStyle/>
          <a:p>
            <a:r>
              <a:rPr lang="en-US" sz="1000" dirty="0">
                <a:solidFill>
                  <a:schemeClr val="bg1"/>
                </a:solidFill>
              </a:rPr>
              <a:t>Equal opportunity Program/Employer. Auxiliary aids and services are available upon request to individuals with disabilities</a:t>
            </a:r>
            <a:r>
              <a:rPr lang="en-US" sz="1000" dirty="0" smtClean="0">
                <a:solidFill>
                  <a:schemeClr val="bg1"/>
                </a:solidFill>
              </a:rPr>
              <a:t>.</a:t>
            </a:r>
            <a:endParaRPr lang="en-US" sz="1000" dirty="0">
              <a:solidFill>
                <a:schemeClr val="bg1"/>
              </a:solidFill>
            </a:endParaRPr>
          </a:p>
        </p:txBody>
      </p:sp>
    </p:spTree>
    <p:extLst>
      <p:ext uri="{BB962C8B-B14F-4D97-AF65-F5344CB8AC3E}">
        <p14:creationId xmlns:p14="http://schemas.microsoft.com/office/powerpoint/2010/main" val="3538209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2605" y="2067006"/>
            <a:ext cx="6761950" cy="646331"/>
          </a:xfrm>
          <a:prstGeom prst="rect">
            <a:avLst/>
          </a:prstGeom>
          <a:noFill/>
        </p:spPr>
        <p:txBody>
          <a:bodyPr wrap="square" rtlCol="0">
            <a:spAutoFit/>
          </a:bodyPr>
          <a:lstStyle/>
          <a:p>
            <a:pPr algn="ctr"/>
            <a:r>
              <a:rPr lang="en-US" sz="3600" b="1" dirty="0" smtClean="0">
                <a:solidFill>
                  <a:srgbClr val="00607F"/>
                </a:solidFill>
                <a:latin typeface="Montserrat" panose="00000500000000000000" pitchFamily="2" charset="0"/>
              </a:rPr>
              <a:t>Questions?</a:t>
            </a:r>
            <a:endParaRPr lang="en-US" sz="3600" b="1" dirty="0">
              <a:solidFill>
                <a:srgbClr val="00607F"/>
              </a:solidFill>
              <a:latin typeface="Montserrat" panose="00000500000000000000" pitchFamily="2" charset="0"/>
            </a:endParaRPr>
          </a:p>
        </p:txBody>
      </p:sp>
      <p:sp>
        <p:nvSpPr>
          <p:cNvPr id="3" name="TextBox 2"/>
          <p:cNvSpPr txBox="1"/>
          <p:nvPr/>
        </p:nvSpPr>
        <p:spPr>
          <a:xfrm>
            <a:off x="138313" y="5817623"/>
            <a:ext cx="3088981" cy="600164"/>
          </a:xfrm>
          <a:prstGeom prst="rect">
            <a:avLst/>
          </a:prstGeom>
          <a:noFill/>
        </p:spPr>
        <p:txBody>
          <a:bodyPr wrap="square" rtlCol="0">
            <a:spAutoFit/>
          </a:bodyPr>
          <a:lstStyle/>
          <a:p>
            <a:r>
              <a:rPr lang="en-US" sz="1100" dirty="0"/>
              <a:t>Equal opportunity Program/Employer. Auxiliary aids and services are available upon request to individuals with disabilities</a:t>
            </a:r>
            <a:r>
              <a:rPr lang="en-US" sz="1100" dirty="0" smtClean="0"/>
              <a:t>.</a:t>
            </a:r>
            <a:endParaRPr lang="en-US" sz="1100" dirty="0"/>
          </a:p>
        </p:txBody>
      </p:sp>
    </p:spTree>
    <p:extLst>
      <p:ext uri="{BB962C8B-B14F-4D97-AF65-F5344CB8AC3E}">
        <p14:creationId xmlns:p14="http://schemas.microsoft.com/office/powerpoint/2010/main" val="1418206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WIOA</a:t>
            </a:r>
          </a:p>
        </p:txBody>
      </p:sp>
      <p:sp>
        <p:nvSpPr>
          <p:cNvPr id="6" name="TextBox 5"/>
          <p:cNvSpPr txBox="1"/>
          <p:nvPr/>
        </p:nvSpPr>
        <p:spPr>
          <a:xfrm>
            <a:off x="324897" y="1263328"/>
            <a:ext cx="8516953" cy="6063198"/>
          </a:xfrm>
          <a:prstGeom prst="rect">
            <a:avLst/>
          </a:prstGeom>
          <a:noFill/>
        </p:spPr>
        <p:txBody>
          <a:bodyPr wrap="square" rtlCol="0">
            <a:spAutoFit/>
          </a:bodyPr>
          <a:lstStyle/>
          <a:p>
            <a:r>
              <a:rPr lang="en-US" dirty="0"/>
              <a:t>Federally-funded program designed to </a:t>
            </a:r>
            <a:r>
              <a:rPr lang="en-US" dirty="0" smtClean="0"/>
              <a:t>assist individuals in obtaining employment by providing a variety of services including:</a:t>
            </a:r>
          </a:p>
          <a:p>
            <a:endParaRPr lang="en-US" dirty="0" smtClean="0"/>
          </a:p>
          <a:p>
            <a:pPr marL="742950" lvl="1" indent="-285750">
              <a:buFont typeface="Wingdings" panose="05000000000000000000" pitchFamily="2" charset="2"/>
              <a:buChar char="v"/>
            </a:pPr>
            <a:r>
              <a:rPr lang="en-US" dirty="0" smtClean="0"/>
              <a:t>Tutoring</a:t>
            </a:r>
          </a:p>
          <a:p>
            <a:pPr marL="742950" lvl="1" indent="-285750">
              <a:buFont typeface="Wingdings" panose="05000000000000000000" pitchFamily="2" charset="2"/>
              <a:buChar char="v"/>
            </a:pPr>
            <a:r>
              <a:rPr lang="en-US" dirty="0" smtClean="0"/>
              <a:t>Career Counseling</a:t>
            </a:r>
          </a:p>
          <a:p>
            <a:pPr marL="742950" lvl="1" indent="-285750">
              <a:buFont typeface="Wingdings" panose="05000000000000000000" pitchFamily="2" charset="2"/>
              <a:buChar char="v"/>
            </a:pPr>
            <a:r>
              <a:rPr lang="en-US" dirty="0" smtClean="0"/>
              <a:t>Assessments</a:t>
            </a:r>
          </a:p>
          <a:p>
            <a:pPr marL="742950" lvl="1" indent="-285750">
              <a:buFont typeface="Wingdings" panose="05000000000000000000" pitchFamily="2" charset="2"/>
              <a:buChar char="v"/>
            </a:pPr>
            <a:r>
              <a:rPr lang="en-US" dirty="0" smtClean="0"/>
              <a:t>Occupational Skills Training (Via an approved training provider)</a:t>
            </a:r>
          </a:p>
          <a:p>
            <a:pPr marL="742950" lvl="1" indent="-285750">
              <a:buFont typeface="Wingdings" panose="05000000000000000000" pitchFamily="2" charset="2"/>
              <a:buChar char="v"/>
            </a:pPr>
            <a:r>
              <a:rPr lang="en-US" dirty="0" smtClean="0"/>
              <a:t>Job Search Assistance</a:t>
            </a:r>
          </a:p>
          <a:p>
            <a:pPr marL="742950" lvl="1" indent="-285750">
              <a:buFont typeface="Wingdings" panose="05000000000000000000" pitchFamily="2" charset="2"/>
              <a:buChar char="v"/>
            </a:pPr>
            <a:r>
              <a:rPr lang="en-US" dirty="0" smtClean="0"/>
              <a:t>Supportive Services</a:t>
            </a:r>
          </a:p>
          <a:p>
            <a:pPr marL="742950" lvl="1" indent="-285750">
              <a:buFont typeface="Wingdings" panose="05000000000000000000" pitchFamily="2" charset="2"/>
              <a:buChar char="v"/>
            </a:pPr>
            <a:r>
              <a:rPr lang="en-US" dirty="0" smtClean="0"/>
              <a:t>Job Readiness</a:t>
            </a:r>
          </a:p>
          <a:p>
            <a:pPr marL="742950" lvl="1" indent="-285750">
              <a:buFont typeface="Wingdings" panose="05000000000000000000" pitchFamily="2" charset="2"/>
              <a:buChar char="v"/>
            </a:pPr>
            <a:r>
              <a:rPr lang="en-US" dirty="0" smtClean="0"/>
              <a:t>On-the-Job Training</a:t>
            </a:r>
          </a:p>
          <a:p>
            <a:pPr marL="742950" lvl="1" indent="-285750">
              <a:buFont typeface="Wingdings" panose="05000000000000000000" pitchFamily="2" charset="2"/>
              <a:buChar char="v"/>
            </a:pPr>
            <a:r>
              <a:rPr lang="en-US" dirty="0" smtClean="0"/>
              <a:t>Work Experience </a:t>
            </a:r>
          </a:p>
          <a:p>
            <a:pPr marL="742950" lvl="1" indent="-285750">
              <a:buFont typeface="Wingdings" panose="05000000000000000000" pitchFamily="2" charset="2"/>
              <a:buChar char="v"/>
            </a:pPr>
            <a:r>
              <a:rPr lang="en-US" dirty="0" smtClean="0"/>
              <a:t>Adult Mentoring</a:t>
            </a:r>
          </a:p>
          <a:p>
            <a:pPr marL="742950" lvl="1" indent="-285750">
              <a:buFont typeface="Wingdings" panose="05000000000000000000" pitchFamily="2" charset="2"/>
              <a:buChar char="v"/>
            </a:pPr>
            <a:r>
              <a:rPr lang="en-US" dirty="0" smtClean="0"/>
              <a:t>Leadership Development Opportunities</a:t>
            </a:r>
          </a:p>
          <a:p>
            <a:pPr marL="742950" lvl="1" indent="-285750">
              <a:buFont typeface="Wingdings" panose="05000000000000000000" pitchFamily="2" charset="2"/>
              <a:buChar char="v"/>
            </a:pPr>
            <a:r>
              <a:rPr lang="en-US" dirty="0" smtClean="0"/>
              <a:t>Financial Literacy</a:t>
            </a:r>
          </a:p>
          <a:p>
            <a:pPr marL="742950" lvl="1" indent="-285750">
              <a:buFont typeface="Wingdings" panose="05000000000000000000" pitchFamily="2" charset="2"/>
              <a:buChar char="v"/>
            </a:pPr>
            <a:r>
              <a:rPr lang="en-US" dirty="0" smtClean="0"/>
              <a:t>Follow-up</a:t>
            </a:r>
          </a:p>
          <a:p>
            <a:pPr marL="742950" lvl="1" indent="-285750">
              <a:buFont typeface="Wingdings" panose="05000000000000000000" pitchFamily="2" charset="2"/>
              <a:buChar char="v"/>
            </a:pPr>
            <a:r>
              <a:rPr lang="en-US" dirty="0" smtClean="0"/>
              <a:t>And Many More</a:t>
            </a:r>
          </a:p>
          <a:p>
            <a:endParaRPr lang="en-US" sz="1400" dirty="0"/>
          </a:p>
          <a:p>
            <a:endParaRPr lang="en-US" sz="1400"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983360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Program Priorities</a:t>
            </a:r>
          </a:p>
        </p:txBody>
      </p:sp>
      <p:sp>
        <p:nvSpPr>
          <p:cNvPr id="3" name="TextBox 2"/>
          <p:cNvSpPr txBox="1"/>
          <p:nvPr/>
        </p:nvSpPr>
        <p:spPr>
          <a:xfrm>
            <a:off x="324899" y="1346223"/>
            <a:ext cx="8447908" cy="3693319"/>
          </a:xfrm>
          <a:prstGeom prst="rect">
            <a:avLst/>
          </a:prstGeom>
          <a:noFill/>
        </p:spPr>
        <p:txBody>
          <a:bodyPr wrap="square" rtlCol="0">
            <a:spAutoFit/>
          </a:bodyPr>
          <a:lstStyle/>
          <a:p>
            <a:r>
              <a:rPr lang="en-US" b="1" dirty="0">
                <a:solidFill>
                  <a:srgbClr val="00607F"/>
                </a:solidFill>
              </a:rPr>
              <a:t>In Demand Occupations </a:t>
            </a:r>
          </a:p>
          <a:p>
            <a:pPr marL="742950" lvl="1" indent="-285750">
              <a:buFont typeface="Wingdings" panose="05000000000000000000" pitchFamily="2" charset="2"/>
              <a:buChar char="v"/>
            </a:pPr>
            <a:r>
              <a:rPr lang="en-US" sz="1600" dirty="0"/>
              <a:t>Industry sector that has a substantial current or potential impact (including through jobs that lead to economic self-sufficiency and opportunities for advancement) on the state, regional, or local economy, as appropriate, and that contributes to the growth or stability of other supporting businesses, or the growth of other industry sectors; or </a:t>
            </a:r>
          </a:p>
          <a:p>
            <a:pPr marL="800100" lvl="1" indent="-342900">
              <a:buFont typeface="Wingdings" panose="05000000000000000000" pitchFamily="2" charset="2"/>
              <a:buChar char="v"/>
            </a:pPr>
            <a:r>
              <a:rPr lang="en-US" sz="1600" dirty="0"/>
              <a:t>Occupation that currently has or is projected to have a number of positions (including positions that lead to economic self-sufficiency and opportunities for advancement) in an industry sector so as to have a significant impact on the state, regional, or </a:t>
            </a:r>
            <a:r>
              <a:rPr lang="en-US" sz="1600" dirty="0" smtClean="0"/>
              <a:t>local. </a:t>
            </a:r>
            <a:endParaRPr lang="en-US" sz="1600" b="1" dirty="0"/>
          </a:p>
          <a:p>
            <a:endParaRPr lang="en-US" b="1" dirty="0"/>
          </a:p>
          <a:p>
            <a:r>
              <a:rPr lang="en-US" b="1" dirty="0">
                <a:solidFill>
                  <a:srgbClr val="00607F"/>
                </a:solidFill>
              </a:rPr>
              <a:t>Short Term Training </a:t>
            </a:r>
          </a:p>
          <a:p>
            <a:pPr marL="742950" lvl="1" indent="-285750">
              <a:buFont typeface="Wingdings" panose="05000000000000000000" pitchFamily="2" charset="2"/>
              <a:buChar char="v"/>
            </a:pPr>
            <a:r>
              <a:rPr lang="en-US" sz="1600" dirty="0"/>
              <a:t>Training that is six (6) months or less.</a:t>
            </a:r>
            <a:endParaRPr lang="en-US" sz="1600" b="1" dirty="0"/>
          </a:p>
          <a:p>
            <a:endParaRPr lang="en-US" b="1" dirty="0"/>
          </a:p>
          <a:p>
            <a:r>
              <a:rPr lang="en-US" b="1" dirty="0">
                <a:solidFill>
                  <a:srgbClr val="00607F"/>
                </a:solidFill>
              </a:rPr>
              <a:t>Self Sufficient Wages </a:t>
            </a:r>
          </a:p>
          <a:p>
            <a:pPr marL="742950" lvl="1" indent="-285750">
              <a:buFont typeface="Wingdings" panose="05000000000000000000" pitchFamily="2" charset="2"/>
              <a:buChar char="v"/>
            </a:pPr>
            <a:r>
              <a:rPr lang="en-US" sz="1600" dirty="0"/>
              <a:t>To provide the necessities and comforts essential to an </a:t>
            </a:r>
            <a:r>
              <a:rPr lang="en-US" sz="1600" dirty="0" smtClean="0"/>
              <a:t>acceptable standard </a:t>
            </a:r>
            <a:r>
              <a:rPr lang="en-US" sz="1600" dirty="0"/>
              <a:t>of </a:t>
            </a:r>
            <a:r>
              <a:rPr lang="en-US" sz="1600" dirty="0" smtClean="0"/>
              <a:t>living. </a:t>
            </a:r>
            <a:endParaRPr lang="en-US" sz="1600" dirty="0"/>
          </a:p>
        </p:txBody>
      </p:sp>
    </p:spTree>
    <p:extLst>
      <p:ext uri="{BB962C8B-B14F-4D97-AF65-F5344CB8AC3E}">
        <p14:creationId xmlns:p14="http://schemas.microsoft.com/office/powerpoint/2010/main" val="117375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561438"/>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Eligibility</a:t>
            </a:r>
          </a:p>
        </p:txBody>
      </p:sp>
      <p:sp>
        <p:nvSpPr>
          <p:cNvPr id="4" name="Rectangle 3"/>
          <p:cNvSpPr/>
          <p:nvPr/>
        </p:nvSpPr>
        <p:spPr>
          <a:xfrm>
            <a:off x="560934" y="1643896"/>
            <a:ext cx="7837715" cy="3416320"/>
          </a:xfrm>
          <a:prstGeom prst="rect">
            <a:avLst/>
          </a:prstGeom>
        </p:spPr>
        <p:txBody>
          <a:bodyPr wrap="square">
            <a:spAutoFit/>
          </a:bodyPr>
          <a:lstStyle/>
          <a:p>
            <a:r>
              <a:rPr lang="en-US" dirty="0"/>
              <a:t>Both the </a:t>
            </a:r>
            <a:r>
              <a:rPr lang="en-US" dirty="0" smtClean="0"/>
              <a:t>in-school youth (ISY) and out-of-school youth (OSY) programs </a:t>
            </a:r>
            <a:r>
              <a:rPr lang="en-US" dirty="0"/>
              <a:t>have specific Federal guidelines you must meet to be eligible. </a:t>
            </a:r>
            <a:endParaRPr lang="en-US" dirty="0" smtClean="0"/>
          </a:p>
          <a:p>
            <a:endParaRPr lang="en-US" dirty="0"/>
          </a:p>
          <a:p>
            <a:r>
              <a:rPr lang="en-US" dirty="0" smtClean="0"/>
              <a:t>If seeking training, you </a:t>
            </a:r>
            <a:r>
              <a:rPr lang="en-US" dirty="0"/>
              <a:t>must show a personal commitment to complete the </a:t>
            </a:r>
            <a:r>
              <a:rPr lang="en-US" dirty="0" smtClean="0"/>
              <a:t>training, </a:t>
            </a:r>
            <a:r>
              <a:rPr lang="en-US" dirty="0"/>
              <a:t>and have a realistic employment goal that will provide self-sufficiency. </a:t>
            </a:r>
            <a:endParaRPr lang="en-US" dirty="0" smtClean="0"/>
          </a:p>
          <a:p>
            <a:endParaRPr lang="en-US" dirty="0">
              <a:solidFill>
                <a:srgbClr val="00607F"/>
              </a:solidFill>
            </a:endParaRPr>
          </a:p>
          <a:p>
            <a:pPr lvl="1"/>
            <a:r>
              <a:rPr lang="en-US" b="1" dirty="0">
                <a:solidFill>
                  <a:srgbClr val="00607F"/>
                </a:solidFill>
              </a:rPr>
              <a:t>Some things to consider are: </a:t>
            </a:r>
            <a:endParaRPr lang="en-US" b="1" dirty="0">
              <a:solidFill>
                <a:schemeClr val="tx2"/>
              </a:solidFill>
            </a:endParaRPr>
          </a:p>
          <a:p>
            <a:pPr marL="1200150" lvl="2" indent="-285750">
              <a:buFont typeface="Wingdings" panose="05000000000000000000" pitchFamily="2" charset="2"/>
              <a:buChar char="v"/>
            </a:pPr>
            <a:r>
              <a:rPr lang="en-US" dirty="0"/>
              <a:t>What kind of expenses will I have while I am in training? </a:t>
            </a:r>
          </a:p>
          <a:p>
            <a:pPr marL="1200150" lvl="2" indent="-285750">
              <a:buFont typeface="Wingdings" panose="05000000000000000000" pitchFamily="2" charset="2"/>
              <a:buChar char="v"/>
            </a:pPr>
            <a:r>
              <a:rPr lang="en-US" dirty="0"/>
              <a:t>Will I be able to work while I am in training? </a:t>
            </a:r>
          </a:p>
          <a:p>
            <a:pPr marL="1200150" lvl="2" indent="-285750">
              <a:buFont typeface="Wingdings" panose="05000000000000000000" pitchFamily="2" charset="2"/>
              <a:buChar char="v"/>
            </a:pPr>
            <a:r>
              <a:rPr lang="en-US" dirty="0"/>
              <a:t>What are my employment goals? </a:t>
            </a:r>
          </a:p>
          <a:p>
            <a:pPr marL="1200150" lvl="2" indent="-285750">
              <a:buFont typeface="Wingdings" panose="05000000000000000000" pitchFamily="2" charset="2"/>
              <a:buChar char="v"/>
            </a:pPr>
            <a:r>
              <a:rPr lang="en-US" dirty="0"/>
              <a:t>Am I committed to full time employment upon completion of training? </a:t>
            </a:r>
          </a:p>
        </p:txBody>
      </p:sp>
    </p:spTree>
    <p:extLst>
      <p:ext uri="{BB962C8B-B14F-4D97-AF65-F5344CB8AC3E}">
        <p14:creationId xmlns:p14="http://schemas.microsoft.com/office/powerpoint/2010/main" val="13186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638" y="315316"/>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ISY Program Eligibility</a:t>
            </a:r>
          </a:p>
        </p:txBody>
      </p:sp>
      <p:sp>
        <p:nvSpPr>
          <p:cNvPr id="3" name="TextBox 2"/>
          <p:cNvSpPr txBox="1"/>
          <p:nvPr/>
        </p:nvSpPr>
        <p:spPr>
          <a:xfrm>
            <a:off x="324897" y="1107665"/>
            <a:ext cx="8447909" cy="5432256"/>
          </a:xfrm>
          <a:prstGeom prst="rect">
            <a:avLst/>
          </a:prstGeom>
          <a:noFill/>
        </p:spPr>
        <p:txBody>
          <a:bodyPr wrap="square" rtlCol="0">
            <a:spAutoFit/>
          </a:bodyPr>
          <a:lstStyle/>
          <a:p>
            <a:pPr marL="342900" indent="-342900">
              <a:buFont typeface="Wingdings" panose="05000000000000000000" pitchFamily="2" charset="2"/>
              <a:buChar char="v"/>
            </a:pPr>
            <a:r>
              <a:rPr lang="en-US" sz="1900" dirty="0" smtClean="0"/>
              <a:t>Eligible to work in the United States;</a:t>
            </a:r>
          </a:p>
          <a:p>
            <a:pPr marL="285750" indent="-285750">
              <a:buFont typeface="Wingdings" panose="05000000000000000000" pitchFamily="2" charset="2"/>
              <a:buChar char="v"/>
            </a:pPr>
            <a:r>
              <a:rPr lang="en-US" sz="1900" dirty="0" smtClean="0"/>
              <a:t>If male, have </a:t>
            </a:r>
            <a:r>
              <a:rPr lang="en-US" sz="1900" dirty="0"/>
              <a:t>complied with the requirements of the Military Selective Service </a:t>
            </a:r>
            <a:r>
              <a:rPr lang="en-US" sz="1900" dirty="0" smtClean="0"/>
              <a:t>Act;  </a:t>
            </a:r>
          </a:p>
          <a:p>
            <a:pPr marL="285750" indent="-285750">
              <a:buFont typeface="Wingdings" panose="05000000000000000000" pitchFamily="2" charset="2"/>
              <a:buChar char="v"/>
            </a:pPr>
            <a:r>
              <a:rPr lang="en-US" sz="1900" dirty="0" smtClean="0"/>
              <a:t>Not be younger than 14 or older than 21;</a:t>
            </a:r>
          </a:p>
          <a:p>
            <a:pPr marL="285750" indent="-285750">
              <a:buFont typeface="Wingdings" panose="05000000000000000000" pitchFamily="2" charset="2"/>
              <a:buChar char="v"/>
            </a:pPr>
            <a:r>
              <a:rPr lang="en-US" sz="1900" dirty="0" smtClean="0"/>
              <a:t>Be attending school, including secondary or postsecondary school;</a:t>
            </a:r>
          </a:p>
          <a:p>
            <a:pPr marL="285750" indent="-285750">
              <a:buFont typeface="Wingdings" panose="05000000000000000000" pitchFamily="2" charset="2"/>
              <a:buChar char="v"/>
            </a:pPr>
            <a:r>
              <a:rPr lang="en-US" sz="1900" dirty="0" smtClean="0"/>
              <a:t>Be low-income;</a:t>
            </a:r>
          </a:p>
          <a:p>
            <a:pPr marL="285750" indent="-285750">
              <a:buFont typeface="Wingdings" panose="05000000000000000000" pitchFamily="2" charset="2"/>
              <a:buChar char="v"/>
            </a:pPr>
            <a:r>
              <a:rPr lang="en-US" sz="1900" dirty="0" smtClean="0"/>
              <a:t>Provide equal opportunity data on race, ethnicity, age, sex, and disability;</a:t>
            </a:r>
            <a:endParaRPr lang="en-US" sz="1900" dirty="0"/>
          </a:p>
          <a:p>
            <a:pPr marL="285750" indent="-285750">
              <a:buFont typeface="Wingdings" panose="05000000000000000000" pitchFamily="2" charset="2"/>
              <a:buChar char="v"/>
            </a:pPr>
            <a:r>
              <a:rPr lang="en-US" sz="1900" dirty="0" smtClean="0"/>
              <a:t>And meet one or more of the following:</a:t>
            </a:r>
          </a:p>
          <a:p>
            <a:pPr marL="914400" lvl="1" indent="-457200">
              <a:buFont typeface="Wingdings" panose="05000000000000000000" pitchFamily="2" charset="2"/>
              <a:buChar char="§"/>
            </a:pPr>
            <a:r>
              <a:rPr lang="en-US" sz="1900" dirty="0" smtClean="0"/>
              <a:t>Basic skills deficient</a:t>
            </a:r>
          </a:p>
          <a:p>
            <a:pPr marL="914400" lvl="1" indent="-457200">
              <a:buFont typeface="Wingdings" panose="05000000000000000000" pitchFamily="2" charset="2"/>
              <a:buChar char="§"/>
            </a:pPr>
            <a:r>
              <a:rPr lang="en-US" sz="1900" dirty="0" smtClean="0"/>
              <a:t>English language learner</a:t>
            </a:r>
          </a:p>
          <a:p>
            <a:pPr marL="914400" lvl="1" indent="-457200">
              <a:buFont typeface="Wingdings" panose="05000000000000000000" pitchFamily="2" charset="2"/>
              <a:buChar char="§"/>
            </a:pPr>
            <a:r>
              <a:rPr lang="en-US" sz="1900" dirty="0" smtClean="0"/>
              <a:t>Offender</a:t>
            </a:r>
          </a:p>
          <a:p>
            <a:pPr marL="914400" lvl="1" indent="-457200">
              <a:buFont typeface="Wingdings" panose="05000000000000000000" pitchFamily="2" charset="2"/>
              <a:buChar char="§"/>
            </a:pPr>
            <a:r>
              <a:rPr lang="en-US" sz="1900" dirty="0" smtClean="0"/>
              <a:t>Homeless</a:t>
            </a:r>
          </a:p>
          <a:p>
            <a:pPr marL="914400" lvl="1" indent="-457200">
              <a:buFont typeface="Wingdings" panose="05000000000000000000" pitchFamily="2" charset="2"/>
              <a:buChar char="§"/>
            </a:pPr>
            <a:r>
              <a:rPr lang="en-US" sz="1900" dirty="0" smtClean="0"/>
              <a:t>In foster care</a:t>
            </a:r>
          </a:p>
          <a:p>
            <a:pPr marL="914400" lvl="1" indent="-457200">
              <a:buFont typeface="Wingdings" panose="05000000000000000000" pitchFamily="2" charset="2"/>
              <a:buChar char="§"/>
            </a:pPr>
            <a:r>
              <a:rPr lang="en-US" sz="1900" dirty="0" smtClean="0"/>
              <a:t>Pregnant or parenting</a:t>
            </a:r>
          </a:p>
          <a:p>
            <a:pPr marL="914400" lvl="1" indent="-457200">
              <a:buFont typeface="Wingdings" panose="05000000000000000000" pitchFamily="2" charset="2"/>
              <a:buChar char="§"/>
            </a:pPr>
            <a:r>
              <a:rPr lang="en-US" sz="1900" dirty="0" smtClean="0"/>
              <a:t>Has a disability</a:t>
            </a:r>
          </a:p>
          <a:p>
            <a:pPr marL="914400" lvl="1" indent="-457200">
              <a:buFont typeface="Wingdings" panose="05000000000000000000" pitchFamily="2" charset="2"/>
              <a:buChar char="§"/>
            </a:pPr>
            <a:r>
              <a:rPr lang="en-US" sz="1900" dirty="0" smtClean="0"/>
              <a:t>Requires additional assistance to complete an educational program or to secure or hold employment</a:t>
            </a:r>
            <a:endParaRPr lang="en-US" sz="1900" dirty="0"/>
          </a:p>
          <a:p>
            <a:endParaRPr lang="en-US" sz="1200" dirty="0"/>
          </a:p>
          <a:p>
            <a:r>
              <a:rPr lang="en-US" sz="1200" dirty="0" smtClean="0"/>
              <a:t>Note: Low-income guidelines are established by the Federal government. </a:t>
            </a:r>
          </a:p>
        </p:txBody>
      </p:sp>
    </p:spTree>
    <p:extLst>
      <p:ext uri="{BB962C8B-B14F-4D97-AF65-F5344CB8AC3E}">
        <p14:creationId xmlns:p14="http://schemas.microsoft.com/office/powerpoint/2010/main" val="182738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1203" y="224257"/>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OSY Eligibility</a:t>
            </a:r>
          </a:p>
        </p:txBody>
      </p:sp>
      <p:sp>
        <p:nvSpPr>
          <p:cNvPr id="4" name="Rectangle 3"/>
          <p:cNvSpPr/>
          <p:nvPr/>
        </p:nvSpPr>
        <p:spPr>
          <a:xfrm>
            <a:off x="238206" y="882434"/>
            <a:ext cx="8593905" cy="5324535"/>
          </a:xfrm>
          <a:prstGeom prst="rect">
            <a:avLst/>
          </a:prstGeom>
        </p:spPr>
        <p:txBody>
          <a:bodyPr wrap="square">
            <a:spAutoFit/>
          </a:bodyPr>
          <a:lstStyle/>
          <a:p>
            <a:pPr marL="285750" indent="-285750">
              <a:buFont typeface="Wingdings" panose="05000000000000000000" pitchFamily="2" charset="2"/>
              <a:buChar char="v"/>
            </a:pPr>
            <a:r>
              <a:rPr lang="en-US" sz="1700" dirty="0" smtClean="0"/>
              <a:t>Eligible </a:t>
            </a:r>
            <a:r>
              <a:rPr lang="en-US" sz="1700" dirty="0"/>
              <a:t>to work in the United States;</a:t>
            </a:r>
          </a:p>
          <a:p>
            <a:pPr marL="285750" indent="-285750">
              <a:buFont typeface="Wingdings" panose="05000000000000000000" pitchFamily="2" charset="2"/>
              <a:buChar char="v"/>
            </a:pPr>
            <a:r>
              <a:rPr lang="en-US" sz="1700" dirty="0"/>
              <a:t>If male, have complied with the requirements of the Military Selective Service Act;  </a:t>
            </a:r>
            <a:endParaRPr lang="en-US" sz="1700" dirty="0" smtClean="0"/>
          </a:p>
          <a:p>
            <a:pPr marL="285750" indent="-285750">
              <a:buFont typeface="Wingdings" panose="05000000000000000000" pitchFamily="2" charset="2"/>
              <a:buChar char="v"/>
            </a:pPr>
            <a:r>
              <a:rPr lang="en-US" sz="1700" dirty="0" smtClean="0"/>
              <a:t>Not be younger than 16 or older than 24;</a:t>
            </a:r>
          </a:p>
          <a:p>
            <a:pPr marL="285750" indent="-285750">
              <a:buFont typeface="Wingdings" panose="05000000000000000000" pitchFamily="2" charset="2"/>
              <a:buChar char="v"/>
            </a:pPr>
            <a:r>
              <a:rPr lang="en-US" sz="1700" dirty="0" smtClean="0"/>
              <a:t>Not be attending school, including secondary or postsecondary school;</a:t>
            </a:r>
          </a:p>
          <a:p>
            <a:pPr marL="285750" indent="-285750">
              <a:buFont typeface="Wingdings" panose="05000000000000000000" pitchFamily="2" charset="2"/>
              <a:buChar char="v"/>
            </a:pPr>
            <a:r>
              <a:rPr lang="en-US" sz="1700" dirty="0" smtClean="0"/>
              <a:t>Provide equal opportunity data on race, ethnicity, age, sex, and disability;</a:t>
            </a:r>
            <a:endParaRPr lang="en-US" sz="1700" dirty="0"/>
          </a:p>
          <a:p>
            <a:pPr marL="285750" indent="-285750">
              <a:buFont typeface="Wingdings" panose="05000000000000000000" pitchFamily="2" charset="2"/>
              <a:buChar char="v"/>
            </a:pPr>
            <a:r>
              <a:rPr lang="en-US" sz="1700" dirty="0"/>
              <a:t>And meet </a:t>
            </a:r>
            <a:r>
              <a:rPr lang="en-US" sz="1700" dirty="0" smtClean="0"/>
              <a:t>one or more of the following:</a:t>
            </a:r>
          </a:p>
          <a:p>
            <a:pPr marL="742950" lvl="1" indent="-285750">
              <a:buFont typeface="Wingdings" panose="05000000000000000000" pitchFamily="2" charset="2"/>
              <a:buChar char="§"/>
            </a:pPr>
            <a:r>
              <a:rPr lang="en-US" sz="1700" dirty="0" smtClean="0"/>
              <a:t>School dropout</a:t>
            </a:r>
          </a:p>
          <a:p>
            <a:pPr marL="742950" lvl="1" indent="-285750">
              <a:buFont typeface="Wingdings" panose="05000000000000000000" pitchFamily="2" charset="2"/>
              <a:buChar char="§"/>
            </a:pPr>
            <a:r>
              <a:rPr lang="en-US" sz="1700" dirty="0" smtClean="0"/>
              <a:t>Within the age of compulsory school attendance under state law but has not attended for at least the most recent complete school-year quarter of calendar-year quarter</a:t>
            </a:r>
          </a:p>
          <a:p>
            <a:pPr marL="742950" lvl="1" indent="-285750">
              <a:buFont typeface="Wingdings" panose="05000000000000000000" pitchFamily="2" charset="2"/>
              <a:buChar char="§"/>
            </a:pPr>
            <a:r>
              <a:rPr lang="en-US" sz="1700" dirty="0" smtClean="0"/>
              <a:t>Recipient of a secondary school diploma or its recognized equivalent and low-income and either:</a:t>
            </a:r>
          </a:p>
          <a:p>
            <a:pPr marL="1200150" lvl="2" indent="-285750">
              <a:buFont typeface="Wingdings" panose="05000000000000000000" pitchFamily="2" charset="2"/>
              <a:buChar char="§"/>
            </a:pPr>
            <a:r>
              <a:rPr lang="en-US" sz="1700" dirty="0" smtClean="0"/>
              <a:t>Basic skills deficient; or</a:t>
            </a:r>
          </a:p>
          <a:p>
            <a:pPr marL="1200150" lvl="2" indent="-285750">
              <a:buFont typeface="Wingdings" panose="05000000000000000000" pitchFamily="2" charset="2"/>
              <a:buChar char="§"/>
            </a:pPr>
            <a:r>
              <a:rPr lang="en-US" sz="1700" dirty="0" smtClean="0"/>
              <a:t>An English language learner</a:t>
            </a:r>
          </a:p>
          <a:p>
            <a:pPr marL="742950" lvl="1" indent="-285750">
              <a:buFont typeface="Wingdings" panose="05000000000000000000" pitchFamily="2" charset="2"/>
              <a:buChar char="§"/>
            </a:pPr>
            <a:r>
              <a:rPr lang="en-US" sz="1700" dirty="0" smtClean="0"/>
              <a:t>Homeless</a:t>
            </a:r>
          </a:p>
          <a:p>
            <a:pPr marL="742950" lvl="1" indent="-285750">
              <a:buFont typeface="Wingdings" panose="05000000000000000000" pitchFamily="2" charset="2"/>
              <a:buChar char="§"/>
            </a:pPr>
            <a:r>
              <a:rPr lang="en-US" sz="1700" dirty="0" smtClean="0"/>
              <a:t>Offender</a:t>
            </a:r>
          </a:p>
          <a:p>
            <a:pPr marL="742950" lvl="1" indent="-285750">
              <a:buFont typeface="Wingdings" panose="05000000000000000000" pitchFamily="2" charset="2"/>
              <a:buChar char="§"/>
            </a:pPr>
            <a:r>
              <a:rPr lang="en-US" sz="1700" dirty="0" smtClean="0"/>
              <a:t>In foster care</a:t>
            </a:r>
          </a:p>
          <a:p>
            <a:pPr marL="742950" lvl="1" indent="-285750">
              <a:buFont typeface="Wingdings" panose="05000000000000000000" pitchFamily="2" charset="2"/>
              <a:buChar char="§"/>
            </a:pPr>
            <a:r>
              <a:rPr lang="en-US" sz="1700" dirty="0" smtClean="0"/>
              <a:t>Pregnant or parenting</a:t>
            </a:r>
          </a:p>
          <a:p>
            <a:pPr marL="742950" lvl="1" indent="-285750">
              <a:buFont typeface="Wingdings" panose="05000000000000000000" pitchFamily="2" charset="2"/>
              <a:buChar char="§"/>
            </a:pPr>
            <a:r>
              <a:rPr lang="en-US" sz="1700" dirty="0" smtClean="0"/>
              <a:t>Has a disability</a:t>
            </a:r>
          </a:p>
          <a:p>
            <a:pPr marL="742950" lvl="1" indent="-285750">
              <a:buFont typeface="Wingdings" panose="05000000000000000000" pitchFamily="2" charset="2"/>
              <a:buChar char="§"/>
            </a:pPr>
            <a:r>
              <a:rPr lang="en-US" sz="1700" dirty="0" smtClean="0"/>
              <a:t>Requires additional assistance to complete an educational program or to secure or hold employment and is low-income.</a:t>
            </a:r>
          </a:p>
        </p:txBody>
      </p:sp>
      <p:sp>
        <p:nvSpPr>
          <p:cNvPr id="3" name="Rectangle 2"/>
          <p:cNvSpPr/>
          <p:nvPr/>
        </p:nvSpPr>
        <p:spPr>
          <a:xfrm>
            <a:off x="311203" y="6326113"/>
            <a:ext cx="4898337" cy="276999"/>
          </a:xfrm>
          <a:prstGeom prst="rect">
            <a:avLst/>
          </a:prstGeom>
        </p:spPr>
        <p:txBody>
          <a:bodyPr wrap="square">
            <a:spAutoFit/>
          </a:bodyPr>
          <a:lstStyle/>
          <a:p>
            <a:pPr lvl="0" defTabSz="914400">
              <a:defRPr/>
            </a:pPr>
            <a:r>
              <a:rPr lang="en-US" sz="1200" dirty="0"/>
              <a:t>Note: Low-income guidelines are established by the Federal government. </a:t>
            </a:r>
          </a:p>
        </p:txBody>
      </p:sp>
    </p:spTree>
    <p:extLst>
      <p:ext uri="{BB962C8B-B14F-4D97-AF65-F5344CB8AC3E}">
        <p14:creationId xmlns:p14="http://schemas.microsoft.com/office/powerpoint/2010/main" val="407393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4144" y="1588614"/>
            <a:ext cx="7569724" cy="3139321"/>
          </a:xfrm>
          <a:prstGeom prst="rect">
            <a:avLst/>
          </a:prstGeom>
          <a:noFill/>
        </p:spPr>
        <p:txBody>
          <a:bodyPr wrap="square" rtlCol="0">
            <a:spAutoFit/>
          </a:bodyPr>
          <a:lstStyle/>
          <a:p>
            <a:pPr algn="ctr"/>
            <a:endParaRPr lang="en-US" dirty="0" smtClean="0"/>
          </a:p>
          <a:p>
            <a:pPr algn="ctr"/>
            <a:r>
              <a:rPr lang="en-US" sz="3600" b="1" dirty="0" smtClean="0"/>
              <a:t>The WIOA program is not an entitlement program; </a:t>
            </a:r>
          </a:p>
          <a:p>
            <a:pPr algn="ctr"/>
            <a:r>
              <a:rPr lang="en-US" sz="3600" b="1" dirty="0" smtClean="0"/>
              <a:t>you may meet all eligibility criteria but not be selected for enrollment in the program.</a:t>
            </a:r>
            <a:endParaRPr lang="en-US" sz="3600" b="1" dirty="0"/>
          </a:p>
        </p:txBody>
      </p:sp>
    </p:spTree>
    <p:extLst>
      <p:ext uri="{BB962C8B-B14F-4D97-AF65-F5344CB8AC3E}">
        <p14:creationId xmlns:p14="http://schemas.microsoft.com/office/powerpoint/2010/main" val="1025934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What Disqualifies Me?</a:t>
            </a:r>
          </a:p>
        </p:txBody>
      </p:sp>
      <p:sp>
        <p:nvSpPr>
          <p:cNvPr id="3" name="Rectangle 2"/>
          <p:cNvSpPr/>
          <p:nvPr/>
        </p:nvSpPr>
        <p:spPr>
          <a:xfrm>
            <a:off x="771235" y="1757677"/>
            <a:ext cx="8111508" cy="738664"/>
          </a:xfrm>
          <a:prstGeom prst="rect">
            <a:avLst/>
          </a:prstGeom>
        </p:spPr>
        <p:txBody>
          <a:bodyPr wrap="square">
            <a:spAutoFit/>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83664" y="1720840"/>
            <a:ext cx="7445828" cy="2862322"/>
          </a:xfrm>
          <a:prstGeom prst="rect">
            <a:avLst/>
          </a:prstGeom>
        </p:spPr>
        <p:txBody>
          <a:bodyPr wrap="square">
            <a:spAutoFit/>
          </a:bodyPr>
          <a:lstStyle/>
          <a:p>
            <a:pPr algn="ctr"/>
            <a:r>
              <a:rPr lang="en-US" sz="2000" b="1" dirty="0"/>
              <a:t>AN INDIVIDUAL MAY NOT QUALIFY FOR ASSISTANCE DUE TO A VARIETY OF REASONS INCLUDING: </a:t>
            </a:r>
            <a:endParaRPr lang="en-US" sz="2000" b="1" dirty="0" smtClean="0"/>
          </a:p>
          <a:p>
            <a:pPr algn="ctr"/>
            <a:endParaRPr lang="en-US" sz="2000" b="1" dirty="0"/>
          </a:p>
          <a:p>
            <a:pPr algn="ctr">
              <a:buFont typeface="Wingdings" panose="05000000000000000000" pitchFamily="2" charset="2"/>
              <a:buChar char="ü"/>
            </a:pPr>
            <a:r>
              <a:rPr lang="en-US" sz="2000" dirty="0"/>
              <a:t>LACK OF COMMITMENT OR HISTORY OF MISSING APPOINTMENTS, BEING LATE, </a:t>
            </a:r>
            <a:r>
              <a:rPr lang="en-US" sz="2000" dirty="0" smtClean="0"/>
              <a:t>ETC.</a:t>
            </a:r>
            <a:endParaRPr lang="en-US" sz="2000" dirty="0"/>
          </a:p>
          <a:p>
            <a:pPr algn="ctr">
              <a:buFont typeface="Wingdings" panose="05000000000000000000" pitchFamily="2" charset="2"/>
              <a:buChar char="ü"/>
            </a:pPr>
            <a:r>
              <a:rPr lang="en-US" sz="2000" dirty="0"/>
              <a:t>INCOME EXCEEDS PROGRAM GUIDELINES</a:t>
            </a:r>
          </a:p>
          <a:p>
            <a:pPr algn="ctr">
              <a:buFont typeface="Wingdings" panose="05000000000000000000" pitchFamily="2" charset="2"/>
              <a:buChar char="ü"/>
            </a:pPr>
            <a:r>
              <a:rPr lang="en-US" sz="2000" dirty="0"/>
              <a:t>UNWILLING TO CONSIDER CAREERS THAT MEET WAGE AND DEMAND REQUIREMENTS</a:t>
            </a:r>
          </a:p>
          <a:p>
            <a:pPr algn="ctr">
              <a:buFont typeface="Wingdings" panose="05000000000000000000" pitchFamily="2" charset="2"/>
              <a:buChar char="ü"/>
            </a:pPr>
            <a:r>
              <a:rPr lang="en-US" sz="2000" smtClean="0"/>
              <a:t>UNABLE </a:t>
            </a:r>
            <a:r>
              <a:rPr lang="en-US" sz="2000" dirty="0"/>
              <a:t>TO </a:t>
            </a:r>
            <a:r>
              <a:rPr lang="en-US" sz="2000" dirty="0" smtClean="0"/>
              <a:t>PROVIDE REQUIRED </a:t>
            </a:r>
            <a:r>
              <a:rPr lang="en-US" sz="2000" dirty="0"/>
              <a:t>ELIGIBILITY DOCUMENTATION  </a:t>
            </a:r>
          </a:p>
        </p:txBody>
      </p:sp>
    </p:spTree>
    <p:extLst>
      <p:ext uri="{BB962C8B-B14F-4D97-AF65-F5344CB8AC3E}">
        <p14:creationId xmlns:p14="http://schemas.microsoft.com/office/powerpoint/2010/main" val="66724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898" y="422893"/>
            <a:ext cx="8447909" cy="646331"/>
          </a:xfrm>
          <a:prstGeom prst="rect">
            <a:avLst/>
          </a:prstGeom>
          <a:noFill/>
        </p:spPr>
        <p:txBody>
          <a:bodyPr wrap="square" rtlCol="0" anchor="ctr" anchorCtr="0">
            <a:spAutoFit/>
          </a:bodyPr>
          <a:lstStyle/>
          <a:p>
            <a:pPr algn="ctr"/>
            <a:r>
              <a:rPr lang="en-US" sz="3600" b="1" dirty="0" smtClean="0">
                <a:solidFill>
                  <a:srgbClr val="00607F"/>
                </a:solidFill>
                <a:latin typeface="Montserrat"/>
                <a:cs typeface="Montserrat"/>
              </a:rPr>
              <a:t>Program Expectations</a:t>
            </a:r>
          </a:p>
        </p:txBody>
      </p:sp>
      <p:sp>
        <p:nvSpPr>
          <p:cNvPr id="3" name="Rectangle 2"/>
          <p:cNvSpPr/>
          <p:nvPr/>
        </p:nvSpPr>
        <p:spPr>
          <a:xfrm>
            <a:off x="835891" y="1711189"/>
            <a:ext cx="7224660" cy="553998"/>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660828" y="1519873"/>
            <a:ext cx="7941448" cy="2308324"/>
          </a:xfrm>
          <a:prstGeom prst="rect">
            <a:avLst/>
          </a:prstGeom>
        </p:spPr>
        <p:txBody>
          <a:bodyPr wrap="square">
            <a:spAutoFit/>
          </a:bodyPr>
          <a:lstStyle/>
          <a:p>
            <a:pPr marL="285750" indent="-285750">
              <a:buFont typeface="Wingdings" panose="05000000000000000000" pitchFamily="2" charset="2"/>
              <a:buChar char="v"/>
            </a:pPr>
            <a:r>
              <a:rPr lang="en-US" dirty="0" smtClean="0"/>
              <a:t>You </a:t>
            </a:r>
            <a:r>
              <a:rPr lang="en-US" dirty="0"/>
              <a:t>must show a personal commitment and motivation to complete your goal</a:t>
            </a:r>
          </a:p>
          <a:p>
            <a:pPr marL="285750" indent="-285750">
              <a:buFont typeface="Wingdings" panose="05000000000000000000" pitchFamily="2" charset="2"/>
              <a:buChar char="v"/>
            </a:pPr>
            <a:r>
              <a:rPr lang="en-US" dirty="0"/>
              <a:t>Demonstrate good work habits</a:t>
            </a:r>
          </a:p>
          <a:p>
            <a:pPr marL="285750" indent="-285750">
              <a:buFont typeface="Wingdings" panose="05000000000000000000" pitchFamily="2" charset="2"/>
              <a:buChar char="v"/>
            </a:pPr>
            <a:r>
              <a:rPr lang="en-US" dirty="0" smtClean="0"/>
              <a:t>Your </a:t>
            </a:r>
            <a:r>
              <a:rPr lang="en-US" dirty="0"/>
              <a:t>career goal must be an occupation in high demand, that provides self sufficient wages and meets your abilities and interests</a:t>
            </a:r>
          </a:p>
          <a:p>
            <a:pPr marL="285750" indent="-285750">
              <a:buFont typeface="Wingdings" panose="05000000000000000000" pitchFamily="2" charset="2"/>
              <a:buChar char="v"/>
            </a:pPr>
            <a:r>
              <a:rPr lang="en-US" dirty="0" smtClean="0"/>
              <a:t>You </a:t>
            </a:r>
            <a:r>
              <a:rPr lang="en-US" dirty="0"/>
              <a:t>must maintain monthly contact with your </a:t>
            </a:r>
            <a:r>
              <a:rPr lang="en-US" dirty="0" smtClean="0"/>
              <a:t>career planner</a:t>
            </a:r>
            <a:endParaRPr lang="en-US" dirty="0"/>
          </a:p>
          <a:p>
            <a:pPr marL="285750" indent="-285750">
              <a:buFont typeface="Wingdings" panose="05000000000000000000" pitchFamily="2" charset="2"/>
              <a:buChar char="v"/>
            </a:pPr>
            <a:r>
              <a:rPr lang="en-US" dirty="0"/>
              <a:t>You </a:t>
            </a:r>
            <a:r>
              <a:rPr lang="en-US" dirty="0" smtClean="0"/>
              <a:t>must provide </a:t>
            </a:r>
            <a:r>
              <a:rPr lang="en-US" dirty="0"/>
              <a:t>follow up information for a </a:t>
            </a:r>
            <a:r>
              <a:rPr lang="en-US" b="1" dirty="0"/>
              <a:t>year</a:t>
            </a:r>
            <a:r>
              <a:rPr lang="en-US" dirty="0"/>
              <a:t> after </a:t>
            </a:r>
            <a:r>
              <a:rPr lang="en-US" dirty="0" smtClean="0"/>
              <a:t>obtaining employment</a:t>
            </a:r>
            <a:endParaRPr lang="en-US" dirty="0"/>
          </a:p>
          <a:p>
            <a:pPr marL="285750" indent="-285750">
              <a:buFont typeface="Wingdings" panose="05000000000000000000" pitchFamily="2" charset="2"/>
              <a:buChar char="v"/>
            </a:pPr>
            <a:r>
              <a:rPr lang="en-US" dirty="0" smtClean="0"/>
              <a:t>If attending a training program, you </a:t>
            </a:r>
            <a:r>
              <a:rPr lang="en-US" dirty="0"/>
              <a:t>must apply for other funding sources </a:t>
            </a:r>
            <a:r>
              <a:rPr lang="en-US" dirty="0" smtClean="0"/>
              <a:t>to supplement </a:t>
            </a:r>
            <a:r>
              <a:rPr lang="en-US" dirty="0"/>
              <a:t>training costs, such as Federal Pell Grants</a:t>
            </a:r>
          </a:p>
        </p:txBody>
      </p:sp>
    </p:spTree>
    <p:extLst>
      <p:ext uri="{BB962C8B-B14F-4D97-AF65-F5344CB8AC3E}">
        <p14:creationId xmlns:p14="http://schemas.microsoft.com/office/powerpoint/2010/main" val="20639986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258&quot;/&gt;&lt;/object&gt;&lt;/object&gt;&lt;object type=&quot;8&quot; unique_id=&quot;10008&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2354</TotalTime>
  <Words>784</Words>
  <Application>Microsoft Office PowerPoint</Application>
  <PresentationFormat>On-screen Show (4:3)</PresentationFormat>
  <Paragraphs>104</Paragraphs>
  <Slides>10</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Montserrat</vt:lpstr>
      <vt:lpstr>Montserrat Light</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Firespring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Gohring</dc:creator>
  <cp:lastModifiedBy>Mathers, Ashley</cp:lastModifiedBy>
  <cp:revision>143</cp:revision>
  <dcterms:created xsi:type="dcterms:W3CDTF">2016-05-16T15:39:28Z</dcterms:created>
  <dcterms:modified xsi:type="dcterms:W3CDTF">2019-12-06T15:38:16Z</dcterms:modified>
</cp:coreProperties>
</file>