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6"/>
  </p:notesMasterIdLst>
  <p:handoutMasterIdLst>
    <p:handoutMasterId r:id="rId27"/>
  </p:handoutMasterIdLst>
  <p:sldIdLst>
    <p:sldId id="256" r:id="rId3"/>
    <p:sldId id="294" r:id="rId4"/>
    <p:sldId id="274" r:id="rId5"/>
    <p:sldId id="277" r:id="rId6"/>
    <p:sldId id="296" r:id="rId7"/>
    <p:sldId id="289" r:id="rId8"/>
    <p:sldId id="279" r:id="rId9"/>
    <p:sldId id="275" r:id="rId10"/>
    <p:sldId id="276" r:id="rId11"/>
    <p:sldId id="280" r:id="rId12"/>
    <p:sldId id="281" r:id="rId13"/>
    <p:sldId id="283" r:id="rId14"/>
    <p:sldId id="284" r:id="rId15"/>
    <p:sldId id="285" r:id="rId16"/>
    <p:sldId id="297" r:id="rId17"/>
    <p:sldId id="298" r:id="rId18"/>
    <p:sldId id="299" r:id="rId19"/>
    <p:sldId id="300" r:id="rId20"/>
    <p:sldId id="286" r:id="rId21"/>
    <p:sldId id="287" r:id="rId22"/>
    <p:sldId id="291" r:id="rId23"/>
    <p:sldId id="293" r:id="rId24"/>
    <p:sldId id="290" r:id="rId25"/>
  </p:sldIdLst>
  <p:sldSz cx="9144000" cy="6858000" type="screen4x3"/>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0316" autoAdjust="0"/>
  </p:normalViewPr>
  <p:slideViewPr>
    <p:cSldViewPr snapToGrid="0" snapToObjects="1">
      <p:cViewPr varScale="1">
        <p:scale>
          <a:sx n="89" d="100"/>
          <a:sy n="89" d="100"/>
        </p:scale>
        <p:origin x="16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37105F-8E35-4A95-A6A6-3DDC0205C0C0}" type="datetimeFigureOut">
              <a:rPr lang="en-US" smtClean="0"/>
              <a:t>8/11/2017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411E9E4-A982-4CF0-8B38-6CC76BF43856}" type="slidenum">
              <a:rPr lang="en-US" smtClean="0"/>
              <a:t>‹#›</a:t>
            </a:fld>
            <a:endParaRPr lang="en-US"/>
          </a:p>
        </p:txBody>
      </p:sp>
    </p:spTree>
    <p:extLst>
      <p:ext uri="{BB962C8B-B14F-4D97-AF65-F5344CB8AC3E}">
        <p14:creationId xmlns:p14="http://schemas.microsoft.com/office/powerpoint/2010/main" val="1754363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0FFB89-4D4F-4B23-9EB6-4965B40675AC}" type="datetimeFigureOut">
              <a:rPr lang="en-US" smtClean="0"/>
              <a:t>8/11/2017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F458C3-0C82-4B87-B0FC-6770DC3AA318}" type="slidenum">
              <a:rPr lang="en-US" smtClean="0"/>
              <a:t>‹#›</a:t>
            </a:fld>
            <a:endParaRPr lang="en-US"/>
          </a:p>
        </p:txBody>
      </p:sp>
    </p:spTree>
    <p:extLst>
      <p:ext uri="{BB962C8B-B14F-4D97-AF65-F5344CB8AC3E}">
        <p14:creationId xmlns:p14="http://schemas.microsoft.com/office/powerpoint/2010/main" val="99611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a:t>
            </a:fld>
            <a:endParaRPr lang="en-US"/>
          </a:p>
        </p:txBody>
      </p:sp>
    </p:spTree>
    <p:extLst>
      <p:ext uri="{BB962C8B-B14F-4D97-AF65-F5344CB8AC3E}">
        <p14:creationId xmlns:p14="http://schemas.microsoft.com/office/powerpoint/2010/main" val="331660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14</a:t>
            </a:fld>
            <a:endParaRPr lang="en-US"/>
          </a:p>
        </p:txBody>
      </p:sp>
    </p:spTree>
    <p:extLst>
      <p:ext uri="{BB962C8B-B14F-4D97-AF65-F5344CB8AC3E}">
        <p14:creationId xmlns:p14="http://schemas.microsoft.com/office/powerpoint/2010/main" val="416961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15</a:t>
            </a:fld>
            <a:endParaRPr lang="en-US"/>
          </a:p>
        </p:txBody>
      </p:sp>
    </p:spTree>
    <p:extLst>
      <p:ext uri="{BB962C8B-B14F-4D97-AF65-F5344CB8AC3E}">
        <p14:creationId xmlns:p14="http://schemas.microsoft.com/office/powerpoint/2010/main" val="329683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16</a:t>
            </a:fld>
            <a:endParaRPr lang="en-US"/>
          </a:p>
        </p:txBody>
      </p:sp>
    </p:spTree>
    <p:extLst>
      <p:ext uri="{BB962C8B-B14F-4D97-AF65-F5344CB8AC3E}">
        <p14:creationId xmlns:p14="http://schemas.microsoft.com/office/powerpoint/2010/main" val="310224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17</a:t>
            </a:fld>
            <a:endParaRPr lang="en-US"/>
          </a:p>
        </p:txBody>
      </p:sp>
    </p:spTree>
    <p:extLst>
      <p:ext uri="{BB962C8B-B14F-4D97-AF65-F5344CB8AC3E}">
        <p14:creationId xmlns:p14="http://schemas.microsoft.com/office/powerpoint/2010/main" val="31185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18</a:t>
            </a:fld>
            <a:endParaRPr lang="en-US"/>
          </a:p>
        </p:txBody>
      </p:sp>
    </p:spTree>
    <p:extLst>
      <p:ext uri="{BB962C8B-B14F-4D97-AF65-F5344CB8AC3E}">
        <p14:creationId xmlns:p14="http://schemas.microsoft.com/office/powerpoint/2010/main" val="360801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19</a:t>
            </a:fld>
            <a:endParaRPr lang="en-US"/>
          </a:p>
        </p:txBody>
      </p:sp>
    </p:spTree>
    <p:extLst>
      <p:ext uri="{BB962C8B-B14F-4D97-AF65-F5344CB8AC3E}">
        <p14:creationId xmlns:p14="http://schemas.microsoft.com/office/powerpoint/2010/main" val="2533453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20</a:t>
            </a:fld>
            <a:endParaRPr lang="en-US"/>
          </a:p>
        </p:txBody>
      </p:sp>
    </p:spTree>
    <p:extLst>
      <p:ext uri="{BB962C8B-B14F-4D97-AF65-F5344CB8AC3E}">
        <p14:creationId xmlns:p14="http://schemas.microsoft.com/office/powerpoint/2010/main" val="412568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21</a:t>
            </a:fld>
            <a:endParaRPr lang="en-US"/>
          </a:p>
        </p:txBody>
      </p:sp>
    </p:spTree>
    <p:extLst>
      <p:ext uri="{BB962C8B-B14F-4D97-AF65-F5344CB8AC3E}">
        <p14:creationId xmlns:p14="http://schemas.microsoft.com/office/powerpoint/2010/main" val="43622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22</a:t>
            </a:fld>
            <a:endParaRPr lang="en-US"/>
          </a:p>
        </p:txBody>
      </p:sp>
    </p:spTree>
    <p:extLst>
      <p:ext uri="{BB962C8B-B14F-4D97-AF65-F5344CB8AC3E}">
        <p14:creationId xmlns:p14="http://schemas.microsoft.com/office/powerpoint/2010/main" val="261684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23</a:t>
            </a:fld>
            <a:endParaRPr lang="en-US"/>
          </a:p>
        </p:txBody>
      </p:sp>
    </p:spTree>
    <p:extLst>
      <p:ext uri="{BB962C8B-B14F-4D97-AF65-F5344CB8AC3E}">
        <p14:creationId xmlns:p14="http://schemas.microsoft.com/office/powerpoint/2010/main" val="368396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3</a:t>
            </a:fld>
            <a:endParaRPr lang="en-US"/>
          </a:p>
        </p:txBody>
      </p:sp>
    </p:spTree>
    <p:extLst>
      <p:ext uri="{BB962C8B-B14F-4D97-AF65-F5344CB8AC3E}">
        <p14:creationId xmlns:p14="http://schemas.microsoft.com/office/powerpoint/2010/main" val="186419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5</a:t>
            </a:fld>
            <a:endParaRPr lang="en-US"/>
          </a:p>
        </p:txBody>
      </p:sp>
    </p:spTree>
    <p:extLst>
      <p:ext uri="{BB962C8B-B14F-4D97-AF65-F5344CB8AC3E}">
        <p14:creationId xmlns:p14="http://schemas.microsoft.com/office/powerpoint/2010/main" val="198333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6</a:t>
            </a:fld>
            <a:endParaRPr lang="en-US"/>
          </a:p>
        </p:txBody>
      </p:sp>
    </p:spTree>
    <p:extLst>
      <p:ext uri="{BB962C8B-B14F-4D97-AF65-F5344CB8AC3E}">
        <p14:creationId xmlns:p14="http://schemas.microsoft.com/office/powerpoint/2010/main" val="29330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Madison, Antelope, Pierce, Stanton, and Wayne </a:t>
            </a:r>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7</a:t>
            </a:fld>
            <a:endParaRPr lang="en-US"/>
          </a:p>
        </p:txBody>
      </p:sp>
    </p:spTree>
    <p:extLst>
      <p:ext uri="{BB962C8B-B14F-4D97-AF65-F5344CB8AC3E}">
        <p14:creationId xmlns:p14="http://schemas.microsoft.com/office/powerpoint/2010/main" val="315294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10</a:t>
            </a:fld>
            <a:endParaRPr lang="en-US"/>
          </a:p>
        </p:txBody>
      </p:sp>
    </p:spTree>
    <p:extLst>
      <p:ext uri="{BB962C8B-B14F-4D97-AF65-F5344CB8AC3E}">
        <p14:creationId xmlns:p14="http://schemas.microsoft.com/office/powerpoint/2010/main" val="220297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five industries , by employment, for the Scottsbluff Micropolitan Statistical Area are: Health Care and Social Assistance at 3,405, Retail Trade at 2,404, Accommodations and Food Services at 1,537, Education Services at 1,462, and Construction at 1,257 as noted in table 2. </a:t>
            </a:r>
          </a:p>
          <a:p>
            <a:r>
              <a:rPr lang="en-US" dirty="0"/>
              <a:t> </a:t>
            </a:r>
          </a:p>
        </p:txBody>
      </p:sp>
      <p:sp>
        <p:nvSpPr>
          <p:cNvPr id="4" name="Slide Number Placeholder 3"/>
          <p:cNvSpPr>
            <a:spLocks noGrp="1"/>
          </p:cNvSpPr>
          <p:nvPr>
            <p:ph type="sldNum" sz="quarter" idx="10"/>
          </p:nvPr>
        </p:nvSpPr>
        <p:spPr/>
        <p:txBody>
          <a:bodyPr/>
          <a:lstStyle/>
          <a:p>
            <a:fld id="{42F458C3-0C82-4B87-B0FC-6770DC3AA318}" type="slidenum">
              <a:rPr lang="en-US" smtClean="0"/>
              <a:t>11</a:t>
            </a:fld>
            <a:endParaRPr lang="en-US"/>
          </a:p>
        </p:txBody>
      </p:sp>
    </p:spTree>
    <p:extLst>
      <p:ext uri="{BB962C8B-B14F-4D97-AF65-F5344CB8AC3E}">
        <p14:creationId xmlns:p14="http://schemas.microsoft.com/office/powerpoint/2010/main" val="187863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Nebraska Departments of Labor and Education, in partnership with the Nebraska Department of Economic Development, have focused their respective efforts towards existing and emerging occupations that meet certain high wage, high skill and high demand criteria. Known as H3 occupations, these occupations are considered high wage when at least half of their wage measures are at or above the regional average for all occupations. Occupations that require either some college or a higher level of educational attainment are high skill; these include occupations that require a high school diploma or equivalent plus long-term on-the-job training, an apprenticeship, or an internship or residency. The number of annual openings, net change in employment, and growth rate determine whether an occupation is in high demand. </a:t>
            </a:r>
          </a:p>
          <a:p>
            <a:r>
              <a:rPr lang="en-US" dirty="0"/>
              <a:t> </a:t>
            </a:r>
          </a:p>
          <a:p>
            <a:r>
              <a:rPr lang="en-US" dirty="0"/>
              <a:t>As shown in Table 4, the top H3 occupations in terms of the projected number of job growth includes registered nurses; general and operations managers; accountants and auditors; heating, air conditioning; and refrigeration mechanics and installers; maintenance and repair workers; carpenters; electrical power-line installers and repairers; bus and truck mechanics and diesel engine specialists; licensed practical and licensed vocational nurses; and industrial machinery mechanics. </a:t>
            </a:r>
          </a:p>
          <a:p>
            <a:r>
              <a:rPr lang="en-US" dirty="0"/>
              <a:t> </a:t>
            </a:r>
          </a:p>
          <a:p>
            <a:r>
              <a:rPr lang="en-US" dirty="0"/>
              <a:t>These occupations are projected to experience growth ranging from 3% to 12%.  Subsequently, these professions offer an attractive wage and provide jobseekers with a range of rewarding career options within the region. </a:t>
            </a:r>
          </a:p>
          <a:p>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12</a:t>
            </a:fld>
            <a:endParaRPr lang="en-US"/>
          </a:p>
        </p:txBody>
      </p:sp>
    </p:spTree>
    <p:extLst>
      <p:ext uri="{BB962C8B-B14F-4D97-AF65-F5344CB8AC3E}">
        <p14:creationId xmlns:p14="http://schemas.microsoft.com/office/powerpoint/2010/main" val="104345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Columbus is 3.1% </a:t>
            </a:r>
            <a:endParaRPr lang="en-US" dirty="0"/>
          </a:p>
        </p:txBody>
      </p:sp>
      <p:sp>
        <p:nvSpPr>
          <p:cNvPr id="4" name="Slide Number Placeholder 3"/>
          <p:cNvSpPr>
            <a:spLocks noGrp="1"/>
          </p:cNvSpPr>
          <p:nvPr>
            <p:ph type="sldNum" sz="quarter" idx="10"/>
          </p:nvPr>
        </p:nvSpPr>
        <p:spPr/>
        <p:txBody>
          <a:bodyPr/>
          <a:lstStyle/>
          <a:p>
            <a:fld id="{42F458C3-0C82-4B87-B0FC-6770DC3AA318}" type="slidenum">
              <a:rPr lang="en-US" smtClean="0"/>
              <a:t>13</a:t>
            </a:fld>
            <a:endParaRPr lang="en-US"/>
          </a:p>
        </p:txBody>
      </p:sp>
    </p:spTree>
    <p:extLst>
      <p:ext uri="{BB962C8B-B14F-4D97-AF65-F5344CB8AC3E}">
        <p14:creationId xmlns:p14="http://schemas.microsoft.com/office/powerpoint/2010/main" val="406233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69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784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190808" y="561528"/>
            <a:ext cx="7257945" cy="276999"/>
          </a:xfrm>
          <a:prstGeom prst="rect">
            <a:avLst/>
          </a:prstGeom>
          <a:noFill/>
        </p:spPr>
        <p:txBody>
          <a:bodyPr wrap="square" rtlCol="0">
            <a:spAutoFit/>
          </a:bodyPr>
          <a:lstStyle/>
          <a:p>
            <a:r>
              <a:rPr lang="en-US" sz="1200" dirty="0">
                <a:solidFill>
                  <a:srgbClr val="00607F"/>
                </a:solidFill>
                <a:latin typeface="Montserrat"/>
                <a:cs typeface="Montserrat"/>
              </a:rPr>
              <a:t>NEBRASKA DEPARTMENT OF </a:t>
            </a:r>
            <a:r>
              <a:rPr lang="en-US" sz="1200" dirty="0" smtClean="0">
                <a:solidFill>
                  <a:srgbClr val="00607F"/>
                </a:solidFill>
                <a:latin typeface="Montserrat"/>
                <a:cs typeface="Montserrat"/>
              </a:rPr>
              <a:t>LABOR   |   </a:t>
            </a:r>
            <a:r>
              <a:rPr lang="en-US" sz="1200" dirty="0" smtClean="0">
                <a:solidFill>
                  <a:srgbClr val="00607F"/>
                </a:solidFill>
                <a:latin typeface="Montserrat Light" panose="00000400000000000000" pitchFamily="50" charset="0"/>
                <a:cs typeface="Montserrat"/>
              </a:rPr>
              <a:t>Greater</a:t>
            </a:r>
            <a:r>
              <a:rPr lang="en-US" sz="1200" baseline="0" dirty="0" smtClean="0">
                <a:solidFill>
                  <a:srgbClr val="00607F"/>
                </a:solidFill>
                <a:latin typeface="Montserrat Light" panose="00000400000000000000" pitchFamily="50" charset="0"/>
                <a:cs typeface="Montserrat"/>
              </a:rPr>
              <a:t> Nebraska Workforce Development Area</a:t>
            </a:r>
            <a:endParaRPr lang="en-US" sz="1200" dirty="0">
              <a:solidFill>
                <a:srgbClr val="00607F"/>
              </a:solidFill>
              <a:latin typeface="Montserrat Light" panose="00000400000000000000" pitchFamily="50" charset="0"/>
              <a:cs typeface="Montserrat"/>
            </a:endParaRPr>
          </a:p>
        </p:txBody>
      </p:sp>
      <p:cxnSp>
        <p:nvCxnSpPr>
          <p:cNvPr id="9" name="Straight Connector 8"/>
          <p:cNvCxnSpPr/>
          <p:nvPr userDrawn="1"/>
        </p:nvCxnSpPr>
        <p:spPr>
          <a:xfrm>
            <a:off x="1280160" y="873760"/>
            <a:ext cx="8007773" cy="0"/>
          </a:xfrm>
          <a:prstGeom prst="line">
            <a:avLst/>
          </a:prstGeom>
          <a:ln w="12700" cmpd="sng">
            <a:solidFill>
              <a:srgbClr val="00607F"/>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TextBox 4"/>
          <p:cNvSpPr txBox="1"/>
          <p:nvPr userDrawn="1"/>
        </p:nvSpPr>
        <p:spPr>
          <a:xfrm>
            <a:off x="1251284" y="5809710"/>
            <a:ext cx="3753853" cy="261610"/>
          </a:xfrm>
          <a:prstGeom prst="rect">
            <a:avLst/>
          </a:prstGeom>
          <a:noFill/>
        </p:spPr>
        <p:txBody>
          <a:bodyPr wrap="square" rtlCol="0">
            <a:spAutoFit/>
          </a:bodyPr>
          <a:lstStyle/>
          <a:p>
            <a:r>
              <a:rPr lang="en-US" sz="1100" dirty="0" smtClean="0">
                <a:solidFill>
                  <a:schemeClr val="bg1"/>
                </a:solidFill>
                <a:latin typeface="Arial" panose="020B0604020202020204" pitchFamily="34" charset="0"/>
                <a:cs typeface="Arial" panose="020B0604020202020204" pitchFamily="34" charset="0"/>
              </a:rPr>
              <a:t>A proud partner of the American Job Center network.</a:t>
            </a:r>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7482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52592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5408" y="1146745"/>
            <a:ext cx="6956241" cy="2862322"/>
          </a:xfrm>
          <a:prstGeom prst="rect">
            <a:avLst/>
          </a:prstGeom>
          <a:noFill/>
        </p:spPr>
        <p:txBody>
          <a:bodyPr wrap="square" rtlCol="0" anchor="ctr" anchorCtr="0">
            <a:spAutoFit/>
          </a:bodyPr>
          <a:lstStyle/>
          <a:p>
            <a:r>
              <a:rPr lang="en-US" sz="3600" b="1" dirty="0" smtClean="0">
                <a:solidFill>
                  <a:srgbClr val="00607F"/>
                </a:solidFill>
                <a:latin typeface="Montserrat"/>
                <a:cs typeface="Montserrat"/>
              </a:rPr>
              <a:t>Regional Planning –</a:t>
            </a:r>
            <a:r>
              <a:rPr lang="en-US" sz="3600" b="1" dirty="0">
                <a:solidFill>
                  <a:srgbClr val="FFC000"/>
                </a:solidFill>
                <a:latin typeface="Montserrat"/>
                <a:cs typeface="Montserrat"/>
              </a:rPr>
              <a:t> </a:t>
            </a:r>
            <a:r>
              <a:rPr lang="en-US" sz="6000" b="1" dirty="0" smtClean="0">
                <a:solidFill>
                  <a:srgbClr val="FFC000"/>
                </a:solidFill>
                <a:latin typeface="Montserrat"/>
                <a:cs typeface="Montserrat"/>
              </a:rPr>
              <a:t>Norfolk  </a:t>
            </a:r>
            <a:endParaRPr lang="en-US" sz="6000" b="1" dirty="0">
              <a:solidFill>
                <a:srgbClr val="FFC000"/>
              </a:solidFill>
              <a:latin typeface="Montserrat"/>
              <a:cs typeface="Montserrat"/>
            </a:endParaRPr>
          </a:p>
          <a:p>
            <a:endParaRPr lang="en-US" sz="1200" b="1" dirty="0" smtClean="0">
              <a:solidFill>
                <a:srgbClr val="00607F"/>
              </a:solidFill>
              <a:latin typeface="Montserrat"/>
              <a:cs typeface="Montserrat"/>
            </a:endParaRPr>
          </a:p>
          <a:p>
            <a:r>
              <a:rPr lang="en-US" sz="1200" b="1" dirty="0" smtClean="0">
                <a:solidFill>
                  <a:srgbClr val="00607F"/>
                </a:solidFill>
                <a:latin typeface="Montserrat"/>
                <a:cs typeface="Montserrat"/>
              </a:rPr>
              <a:t>Norfolk Public Library  </a:t>
            </a:r>
            <a:endParaRPr lang="en-US" sz="1200" dirty="0" smtClean="0">
              <a:solidFill>
                <a:srgbClr val="00607F"/>
              </a:solidFill>
              <a:latin typeface="Montserrat"/>
              <a:cs typeface="Montserrat"/>
            </a:endParaRPr>
          </a:p>
          <a:p>
            <a:r>
              <a:rPr lang="en-US" sz="1200" dirty="0" smtClean="0">
                <a:solidFill>
                  <a:srgbClr val="00607F"/>
                </a:solidFill>
                <a:latin typeface="Montserrat"/>
                <a:cs typeface="Montserrat"/>
              </a:rPr>
              <a:t>308 Prospect Ave</a:t>
            </a:r>
          </a:p>
          <a:p>
            <a:r>
              <a:rPr lang="en-US" sz="1200" dirty="0" smtClean="0">
                <a:solidFill>
                  <a:srgbClr val="00607F"/>
                </a:solidFill>
                <a:latin typeface="Montserrat"/>
                <a:cs typeface="Montserrat"/>
              </a:rPr>
              <a:t>Norfolk, Nebraska 68701 </a:t>
            </a:r>
          </a:p>
          <a:p>
            <a:endParaRPr lang="en-US" sz="1200" dirty="0" smtClean="0">
              <a:solidFill>
                <a:srgbClr val="00607F"/>
              </a:solidFill>
              <a:latin typeface="Montserrat"/>
              <a:cs typeface="Montserrat"/>
            </a:endParaRPr>
          </a:p>
          <a:p>
            <a:r>
              <a:rPr lang="en-US" sz="1200" smtClean="0">
                <a:solidFill>
                  <a:srgbClr val="00607F"/>
                </a:solidFill>
                <a:latin typeface="Montserrat"/>
                <a:cs typeface="Montserrat"/>
              </a:rPr>
              <a:t>August 10, </a:t>
            </a:r>
            <a:r>
              <a:rPr lang="en-US" sz="1200" dirty="0" smtClean="0">
                <a:solidFill>
                  <a:srgbClr val="00607F"/>
                </a:solidFill>
                <a:latin typeface="Montserrat"/>
                <a:cs typeface="Montserrat"/>
              </a:rPr>
              <a:t>2017</a:t>
            </a:r>
          </a:p>
          <a:p>
            <a:r>
              <a:rPr lang="en-US" sz="1200" dirty="0" smtClean="0">
                <a:solidFill>
                  <a:srgbClr val="00607F"/>
                </a:solidFill>
                <a:latin typeface="Montserrat"/>
                <a:cs typeface="Montserrat"/>
              </a:rPr>
              <a:t>1:30</a:t>
            </a:r>
            <a:r>
              <a:rPr lang="en-US" sz="1200" dirty="0">
                <a:solidFill>
                  <a:srgbClr val="00607F"/>
                </a:solidFill>
                <a:latin typeface="Montserrat"/>
                <a:cs typeface="Montserrat"/>
              </a:rPr>
              <a:t>p</a:t>
            </a:r>
            <a:r>
              <a:rPr lang="en-US" sz="1200" dirty="0" smtClean="0">
                <a:solidFill>
                  <a:srgbClr val="00607F"/>
                </a:solidFill>
                <a:latin typeface="Montserrat"/>
                <a:cs typeface="Montserrat"/>
              </a:rPr>
              <a:t>m – 4:30pm </a:t>
            </a:r>
            <a:r>
              <a:rPr lang="en-US" sz="1200" dirty="0">
                <a:solidFill>
                  <a:srgbClr val="00607F"/>
                </a:solidFill>
                <a:latin typeface="Montserrat"/>
                <a:cs typeface="Montserrat"/>
              </a:rPr>
              <a:t>C</a:t>
            </a:r>
            <a:r>
              <a:rPr lang="en-US" sz="1200" dirty="0" smtClean="0">
                <a:solidFill>
                  <a:srgbClr val="00607F"/>
                </a:solidFill>
                <a:latin typeface="Montserrat"/>
                <a:cs typeface="Montserrat"/>
              </a:rPr>
              <a:t>T </a:t>
            </a:r>
          </a:p>
        </p:txBody>
      </p:sp>
    </p:spTree>
    <p:extLst>
      <p:ext uri="{BB962C8B-B14F-4D97-AF65-F5344CB8AC3E}">
        <p14:creationId xmlns:p14="http://schemas.microsoft.com/office/powerpoint/2010/main" val="353820916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Worksites and Population          </a:t>
            </a:r>
            <a:endParaRPr lang="en-US" sz="3600" b="1" dirty="0">
              <a:solidFill>
                <a:srgbClr val="00607F"/>
              </a:solidFill>
              <a:latin typeface="Montserrat"/>
              <a:cs typeface="Montserrat"/>
            </a:endParaRPr>
          </a:p>
        </p:txBody>
      </p:sp>
      <p:sp>
        <p:nvSpPr>
          <p:cNvPr id="9" name="Rectangle 8"/>
          <p:cNvSpPr/>
          <p:nvPr/>
        </p:nvSpPr>
        <p:spPr>
          <a:xfrm>
            <a:off x="715616" y="1164168"/>
            <a:ext cx="6350201" cy="369332"/>
          </a:xfrm>
          <a:prstGeom prst="rect">
            <a:avLst/>
          </a:prstGeom>
        </p:spPr>
        <p:txBody>
          <a:bodyPr wrap="square">
            <a:spAutoFit/>
          </a:bodyPr>
          <a:lstStyle/>
          <a:p>
            <a:pPr algn="just"/>
            <a:r>
              <a:rPr lang="en-US" i="1" dirty="0">
                <a:latin typeface="Arial" panose="020B0604020202020204" pitchFamily="34" charset="0"/>
                <a:ea typeface="Times New Roman" panose="02020603050405020304" pitchFamily="18" charset="0"/>
                <a:cs typeface="Arial" panose="020B0604020202020204" pitchFamily="34" charset="0"/>
              </a:rPr>
              <a:t>Table 1: </a:t>
            </a:r>
            <a:r>
              <a:rPr lang="en-US" i="1" dirty="0" smtClean="0">
                <a:latin typeface="Arial" panose="020B0604020202020204" pitchFamily="34" charset="0"/>
                <a:ea typeface="Times New Roman" panose="02020603050405020304" pitchFamily="18" charset="0"/>
                <a:cs typeface="Arial" panose="020B0604020202020204" pitchFamily="34" charset="0"/>
              </a:rPr>
              <a:t>Norfolk </a:t>
            </a:r>
            <a:r>
              <a:rPr lang="en-US" i="1" dirty="0">
                <a:latin typeface="Arial" panose="020B0604020202020204" pitchFamily="34" charset="0"/>
                <a:ea typeface="Times New Roman" panose="02020603050405020304" pitchFamily="18" charset="0"/>
                <a:cs typeface="Arial" panose="020B0604020202020204" pitchFamily="34" charset="0"/>
              </a:rPr>
              <a:t>Region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15617" y="1681141"/>
            <a:ext cx="6667500" cy="1581150"/>
          </a:xfrm>
          <a:prstGeom prst="rect">
            <a:avLst/>
          </a:prstGeom>
        </p:spPr>
      </p:pic>
    </p:spTree>
    <p:extLst>
      <p:ext uri="{BB962C8B-B14F-4D97-AF65-F5344CB8AC3E}">
        <p14:creationId xmlns:p14="http://schemas.microsoft.com/office/powerpoint/2010/main" val="407956445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Industry and Wages          </a:t>
            </a:r>
            <a:endParaRPr lang="en-US" sz="3600" b="1" dirty="0">
              <a:solidFill>
                <a:srgbClr val="00607F"/>
              </a:solidFill>
              <a:latin typeface="Montserrat"/>
              <a:cs typeface="Montserrat"/>
            </a:endParaRPr>
          </a:p>
        </p:txBody>
      </p:sp>
      <p:sp>
        <p:nvSpPr>
          <p:cNvPr id="4" name="Rectangle 3"/>
          <p:cNvSpPr/>
          <p:nvPr/>
        </p:nvSpPr>
        <p:spPr>
          <a:xfrm>
            <a:off x="715616" y="1012062"/>
            <a:ext cx="7220069" cy="400110"/>
          </a:xfrm>
          <a:prstGeom prst="rect">
            <a:avLst/>
          </a:prstGeom>
        </p:spPr>
        <p:txBody>
          <a:bodyPr wrap="square">
            <a:spAutoFit/>
          </a:bodyPr>
          <a:lstStyle/>
          <a:p>
            <a:pPr algn="just"/>
            <a:r>
              <a:rPr lang="en-US" sz="1000" i="1" dirty="0">
                <a:latin typeface="Arial" panose="020B0604020202020204" pitchFamily="34" charset="0"/>
                <a:ea typeface="Times New Roman" panose="02020603050405020304" pitchFamily="18" charset="0"/>
                <a:cs typeface="Arial" panose="020B0604020202020204" pitchFamily="34" charset="0"/>
              </a:rPr>
              <a:t>Table 2: Labor Market Information – </a:t>
            </a:r>
            <a:r>
              <a:rPr lang="en-US" sz="1000" i="1" dirty="0"/>
              <a:t>Fourth quarter of 2016 Quarterly Census of Employment and Wages, Multiple Industries data for </a:t>
            </a:r>
            <a:r>
              <a:rPr lang="en-US" sz="1000" i="1" dirty="0" smtClean="0"/>
              <a:t>Norfolk </a:t>
            </a:r>
            <a:r>
              <a:rPr lang="en-US" sz="1000" i="1" dirty="0"/>
              <a:t>Micropolitan Statistical Area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6954886"/>
              </p:ext>
            </p:extLst>
          </p:nvPr>
        </p:nvGraphicFramePr>
        <p:xfrm>
          <a:off x="628650" y="1656125"/>
          <a:ext cx="7886699" cy="3524026"/>
        </p:xfrm>
        <a:graphic>
          <a:graphicData uri="http://schemas.openxmlformats.org/drawingml/2006/table">
            <a:tbl>
              <a:tblPr>
                <a:tableStyleId>{5C22544A-7EE6-4342-B048-85BDC9FD1C3A}</a:tableStyleId>
              </a:tblPr>
              <a:tblGrid>
                <a:gridCol w="3113171">
                  <a:extLst>
                    <a:ext uri="{9D8B030D-6E8A-4147-A177-3AD203B41FA5}">
                      <a16:colId xmlns:a16="http://schemas.microsoft.com/office/drawing/2014/main" val="20000"/>
                    </a:ext>
                  </a:extLst>
                </a:gridCol>
                <a:gridCol w="1203759">
                  <a:extLst>
                    <a:ext uri="{9D8B030D-6E8A-4147-A177-3AD203B41FA5}">
                      <a16:colId xmlns:a16="http://schemas.microsoft.com/office/drawing/2014/main" val="20001"/>
                    </a:ext>
                  </a:extLst>
                </a:gridCol>
                <a:gridCol w="892442">
                  <a:extLst>
                    <a:ext uri="{9D8B030D-6E8A-4147-A177-3AD203B41FA5}">
                      <a16:colId xmlns:a16="http://schemas.microsoft.com/office/drawing/2014/main" val="20002"/>
                    </a:ext>
                  </a:extLst>
                </a:gridCol>
                <a:gridCol w="1006592">
                  <a:extLst>
                    <a:ext uri="{9D8B030D-6E8A-4147-A177-3AD203B41FA5}">
                      <a16:colId xmlns:a16="http://schemas.microsoft.com/office/drawing/2014/main" val="20003"/>
                    </a:ext>
                  </a:extLst>
                </a:gridCol>
                <a:gridCol w="1670735">
                  <a:extLst>
                    <a:ext uri="{9D8B030D-6E8A-4147-A177-3AD203B41FA5}">
                      <a16:colId xmlns:a16="http://schemas.microsoft.com/office/drawing/2014/main" val="20004"/>
                    </a:ext>
                  </a:extLst>
                </a:gridCol>
              </a:tblGrid>
              <a:tr h="155659">
                <a:tc>
                  <a:txBody>
                    <a:bodyPr/>
                    <a:lstStyle/>
                    <a:p>
                      <a:pPr algn="ctr" fontAlgn="b"/>
                      <a:r>
                        <a:rPr lang="en-US" sz="1000" u="none" strike="noStrike" dirty="0">
                          <a:effectLst/>
                        </a:rPr>
                        <a:t>Industry</a:t>
                      </a:r>
                      <a:endParaRPr lang="en-US" sz="1000" b="1" i="0" u="none" strike="noStrike" dirty="0">
                        <a:solidFill>
                          <a:srgbClr val="000000"/>
                        </a:solidFill>
                        <a:effectLst/>
                        <a:latin typeface="Arial" panose="020B0604020202020204" pitchFamily="34" charset="0"/>
                      </a:endParaRPr>
                    </a:p>
                  </a:txBody>
                  <a:tcPr marL="7783" marR="7783" marT="7783" marB="0" anchor="b"/>
                </a:tc>
                <a:tc>
                  <a:txBody>
                    <a:bodyPr/>
                    <a:lstStyle/>
                    <a:p>
                      <a:pPr algn="ctr" fontAlgn="b"/>
                      <a:r>
                        <a:rPr lang="en-US" sz="1000" u="none" strike="noStrike" dirty="0" smtClean="0">
                          <a:effectLst/>
                        </a:rPr>
                        <a:t>Establishments</a:t>
                      </a:r>
                      <a:endParaRPr lang="en-US" sz="1000" b="1" i="0" u="none" strike="noStrike" dirty="0">
                        <a:solidFill>
                          <a:srgbClr val="000000"/>
                        </a:solidFill>
                        <a:effectLst/>
                        <a:latin typeface="Arial" panose="020B0604020202020204" pitchFamily="34" charset="0"/>
                      </a:endParaRPr>
                    </a:p>
                  </a:txBody>
                  <a:tcPr marL="7783" marR="7783" marT="7783" marB="0" anchor="b"/>
                </a:tc>
                <a:tc>
                  <a:txBody>
                    <a:bodyPr/>
                    <a:lstStyle/>
                    <a:p>
                      <a:pPr algn="ctr" fontAlgn="b"/>
                      <a:r>
                        <a:rPr lang="en-US" sz="1000" u="none" strike="noStrike">
                          <a:effectLst/>
                        </a:rPr>
                        <a:t> Employment</a:t>
                      </a:r>
                      <a:endParaRPr lang="en-US" sz="1000" b="1" i="0" u="none" strike="noStrike">
                        <a:solidFill>
                          <a:srgbClr val="000000"/>
                        </a:solidFill>
                        <a:effectLst/>
                        <a:latin typeface="Arial" panose="020B0604020202020204" pitchFamily="34" charset="0"/>
                      </a:endParaRPr>
                    </a:p>
                  </a:txBody>
                  <a:tcPr marL="7783" marR="7783" marT="7783" marB="0" anchor="b"/>
                </a:tc>
                <a:tc>
                  <a:txBody>
                    <a:bodyPr/>
                    <a:lstStyle/>
                    <a:p>
                      <a:pPr algn="ctr" fontAlgn="b"/>
                      <a:r>
                        <a:rPr lang="en-US" sz="1000" u="none" strike="noStrike">
                          <a:effectLst/>
                        </a:rPr>
                        <a:t>Total Wage</a:t>
                      </a:r>
                      <a:endParaRPr lang="en-US" sz="1000" b="1" i="0" u="none" strike="noStrike">
                        <a:solidFill>
                          <a:srgbClr val="000000"/>
                        </a:solidFill>
                        <a:effectLst/>
                        <a:latin typeface="Arial" panose="020B0604020202020204" pitchFamily="34" charset="0"/>
                      </a:endParaRPr>
                    </a:p>
                  </a:txBody>
                  <a:tcPr marL="7783" marR="7783" marT="7783" marB="0" anchor="b"/>
                </a:tc>
                <a:tc>
                  <a:txBody>
                    <a:bodyPr/>
                    <a:lstStyle/>
                    <a:p>
                      <a:pPr algn="ctr" fontAlgn="b"/>
                      <a:r>
                        <a:rPr lang="en-US" sz="1000" u="none" strike="noStrike">
                          <a:effectLst/>
                        </a:rPr>
                        <a:t>Average Weekly Wage</a:t>
                      </a:r>
                      <a:endParaRPr lang="en-US" sz="1000" b="1"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0"/>
                  </a:ext>
                </a:extLst>
              </a:tr>
              <a:tr h="155659">
                <a:tc>
                  <a:txBody>
                    <a:bodyPr/>
                    <a:lstStyle/>
                    <a:p>
                      <a:pPr algn="l" fontAlgn="b"/>
                      <a:r>
                        <a:rPr lang="en-US" sz="1000" u="none" strike="noStrike">
                          <a:effectLst/>
                        </a:rPr>
                        <a:t>Total, All Industries</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1,941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25,091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$258,855,204</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$794</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1"/>
                  </a:ext>
                </a:extLst>
              </a:tr>
              <a:tr h="155659">
                <a:tc>
                  <a:txBody>
                    <a:bodyPr/>
                    <a:lstStyle/>
                    <a:p>
                      <a:pPr algn="l" fontAlgn="b"/>
                      <a:r>
                        <a:rPr lang="en-US" sz="1000" u="none" strike="noStrike">
                          <a:effectLst/>
                        </a:rPr>
                        <a:t>Accommodation and Food Services</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107</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1,696</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$5,728,343</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$260</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2"/>
                  </a:ext>
                </a:extLst>
              </a:tr>
              <a:tr h="155659">
                <a:tc>
                  <a:txBody>
                    <a:bodyPr/>
                    <a:lstStyle/>
                    <a:p>
                      <a:pPr algn="l" fontAlgn="b"/>
                      <a:r>
                        <a:rPr lang="en-US" sz="1000" u="none" strike="noStrike" dirty="0">
                          <a:effectLst/>
                        </a:rPr>
                        <a:t>Administrative and Waste Services</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69</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801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$6,917,640</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$664</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3"/>
                  </a:ext>
                </a:extLst>
              </a:tr>
              <a:tr h="155659">
                <a:tc>
                  <a:txBody>
                    <a:bodyPr/>
                    <a:lstStyle/>
                    <a:p>
                      <a:pPr algn="l" fontAlgn="b"/>
                      <a:r>
                        <a:rPr lang="en-US" sz="1000" u="none" strike="noStrike">
                          <a:effectLst/>
                        </a:rPr>
                        <a:t>Agriculture, Forestry, Fishing &amp; Hunting</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51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348</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$3,583,572</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$792</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4"/>
                  </a:ext>
                </a:extLst>
              </a:tr>
              <a:tr h="155659">
                <a:tc>
                  <a:txBody>
                    <a:bodyPr/>
                    <a:lstStyle/>
                    <a:p>
                      <a:pPr algn="l" fontAlgn="b"/>
                      <a:r>
                        <a:rPr lang="en-US" sz="1000" u="none" strike="noStrike">
                          <a:effectLst/>
                        </a:rPr>
                        <a:t>Arts, Entertainment, and Recreation</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17</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125</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$453,753</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$279</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5"/>
                  </a:ext>
                </a:extLst>
              </a:tr>
              <a:tr h="155659">
                <a:tc>
                  <a:txBody>
                    <a:bodyPr/>
                    <a:lstStyle/>
                    <a:p>
                      <a:pPr algn="l" fontAlgn="b"/>
                      <a:r>
                        <a:rPr lang="en-US" sz="1000" u="none" strike="noStrike" dirty="0">
                          <a:solidFill>
                            <a:schemeClr val="accent2"/>
                          </a:solidFill>
                          <a:effectLst/>
                        </a:rPr>
                        <a:t>Construction</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197</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1,191</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$15,999,282</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$1,033</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6"/>
                  </a:ext>
                </a:extLst>
              </a:tr>
              <a:tr h="155659">
                <a:tc>
                  <a:txBody>
                    <a:bodyPr/>
                    <a:lstStyle/>
                    <a:p>
                      <a:pPr algn="l" fontAlgn="b"/>
                      <a:r>
                        <a:rPr lang="en-US" sz="1000" u="none" strike="noStrike" dirty="0">
                          <a:effectLst/>
                        </a:rPr>
                        <a:t>Educational Services</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32</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2,211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$21,000,046</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$731</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7"/>
                  </a:ext>
                </a:extLst>
              </a:tr>
              <a:tr h="155659">
                <a:tc>
                  <a:txBody>
                    <a:bodyPr/>
                    <a:lstStyle/>
                    <a:p>
                      <a:pPr algn="l" fontAlgn="b"/>
                      <a:r>
                        <a:rPr lang="en-US" sz="1000" u="none" strike="noStrike" dirty="0">
                          <a:solidFill>
                            <a:schemeClr val="accent2"/>
                          </a:solidFill>
                          <a:effectLst/>
                        </a:rPr>
                        <a:t>Finance and Insurance</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a:solidFill>
                            <a:schemeClr val="accent2"/>
                          </a:solidFill>
                          <a:effectLst/>
                        </a:rPr>
                        <a:t>125</a:t>
                      </a:r>
                      <a:endParaRPr lang="en-US" sz="1000" b="0" i="0" u="none" strike="noStrike">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a:solidFill>
                            <a:schemeClr val="accent2"/>
                          </a:solidFill>
                          <a:effectLst/>
                        </a:rPr>
                        <a:t>868</a:t>
                      </a:r>
                      <a:endParaRPr lang="en-US" sz="1000" b="0" i="0" u="none" strike="noStrike">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a:solidFill>
                            <a:schemeClr val="accent2"/>
                          </a:solidFill>
                          <a:effectLst/>
                        </a:rPr>
                        <a:t>$11,623,351</a:t>
                      </a:r>
                      <a:endParaRPr lang="en-US" sz="1000" b="0" i="0" u="none" strike="noStrike">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$1,030</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8"/>
                  </a:ext>
                </a:extLst>
              </a:tr>
              <a:tr h="155659">
                <a:tc>
                  <a:txBody>
                    <a:bodyPr/>
                    <a:lstStyle/>
                    <a:p>
                      <a:pPr algn="l" fontAlgn="b"/>
                      <a:r>
                        <a:rPr lang="en-US" sz="1000" u="none" strike="noStrike" dirty="0">
                          <a:solidFill>
                            <a:schemeClr val="accent2"/>
                          </a:solidFill>
                          <a:effectLst/>
                        </a:rPr>
                        <a:t>Health Care and Social Assistance</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424</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4,760</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$49,734,786</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$804</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09"/>
                  </a:ext>
                </a:extLst>
              </a:tr>
              <a:tr h="155659">
                <a:tc>
                  <a:txBody>
                    <a:bodyPr/>
                    <a:lstStyle/>
                    <a:p>
                      <a:pPr algn="l" fontAlgn="b"/>
                      <a:r>
                        <a:rPr lang="en-US" sz="1000" u="none" strike="noStrike">
                          <a:effectLst/>
                        </a:rPr>
                        <a:t>Information</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278</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$2,665,538</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$738</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0"/>
                  </a:ext>
                </a:extLst>
              </a:tr>
              <a:tr h="155659">
                <a:tc>
                  <a:txBody>
                    <a:bodyPr/>
                    <a:lstStyle/>
                    <a:p>
                      <a:pPr algn="l" fontAlgn="b"/>
                      <a:r>
                        <a:rPr lang="en-US" sz="1000" u="none" strike="noStrike">
                          <a:effectLst/>
                        </a:rPr>
                        <a:t>Management of Companies and Enterprises</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35</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$1,182,253</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$2,598</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1"/>
                  </a:ext>
                </a:extLst>
              </a:tr>
              <a:tr h="155659">
                <a:tc>
                  <a:txBody>
                    <a:bodyPr/>
                    <a:lstStyle/>
                    <a:p>
                      <a:pPr algn="l" fontAlgn="b"/>
                      <a:r>
                        <a:rPr lang="en-US" sz="1000" u="none" strike="noStrike" dirty="0">
                          <a:solidFill>
                            <a:schemeClr val="accent2"/>
                          </a:solidFill>
                          <a:effectLst/>
                        </a:rPr>
                        <a:t>Manufacturing</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a:solidFill>
                            <a:schemeClr val="accent2"/>
                          </a:solidFill>
                          <a:effectLst/>
                        </a:rPr>
                        <a:t>64</a:t>
                      </a:r>
                      <a:endParaRPr lang="en-US" sz="1000" b="0" i="0" u="none" strike="noStrike">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a:solidFill>
                            <a:schemeClr val="accent2"/>
                          </a:solidFill>
                          <a:effectLst/>
                        </a:rPr>
                        <a:t>3,774</a:t>
                      </a:r>
                      <a:endParaRPr lang="en-US" sz="1000" b="0" i="0" u="none" strike="noStrike">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$52,863,528</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$1,077</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2"/>
                  </a:ext>
                </a:extLst>
              </a:tr>
              <a:tr h="155659">
                <a:tc>
                  <a:txBody>
                    <a:bodyPr/>
                    <a:lstStyle/>
                    <a:p>
                      <a:pPr algn="l" fontAlgn="b"/>
                      <a:r>
                        <a:rPr lang="en-US" sz="1000" u="none" strike="noStrike" dirty="0">
                          <a:effectLst/>
                        </a:rPr>
                        <a:t>Mining, Quarrying, and Oil and Gas Extraction</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6</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dirty="0">
                          <a:effectLst/>
                        </a:rPr>
                        <a:t>Confidential</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dirty="0">
                          <a:effectLst/>
                        </a:rPr>
                        <a:t>Confidential</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a:effectLst/>
                        </a:rPr>
                        <a:t>Confidential</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3"/>
                  </a:ext>
                </a:extLst>
              </a:tr>
              <a:tr h="155659">
                <a:tc>
                  <a:txBody>
                    <a:bodyPr/>
                    <a:lstStyle/>
                    <a:p>
                      <a:pPr algn="l" fontAlgn="b"/>
                      <a:r>
                        <a:rPr lang="en-US" sz="1000" u="none" strike="noStrike">
                          <a:effectLst/>
                        </a:rPr>
                        <a:t>Other Services, Ex. Public Admin</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127</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743</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$4,742,418</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$491</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4"/>
                  </a:ext>
                </a:extLst>
              </a:tr>
              <a:tr h="155659">
                <a:tc>
                  <a:txBody>
                    <a:bodyPr/>
                    <a:lstStyle/>
                    <a:p>
                      <a:pPr algn="l" fontAlgn="b"/>
                      <a:r>
                        <a:rPr lang="en-US" sz="1000" u="none" strike="noStrike" dirty="0">
                          <a:solidFill>
                            <a:schemeClr val="accent2"/>
                          </a:solidFill>
                          <a:effectLst/>
                        </a:rPr>
                        <a:t>Professional and Technical Services</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97</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687</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$7,954,172</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$891</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5"/>
                  </a:ext>
                </a:extLst>
              </a:tr>
              <a:tr h="155659">
                <a:tc>
                  <a:txBody>
                    <a:bodyPr/>
                    <a:lstStyle/>
                    <a:p>
                      <a:pPr algn="l" fontAlgn="b"/>
                      <a:r>
                        <a:rPr lang="en-US" sz="1000" u="none" strike="noStrike">
                          <a:effectLst/>
                        </a:rPr>
                        <a:t>Public Administration</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56</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1,097</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$11,285,702</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$791</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6"/>
                  </a:ext>
                </a:extLst>
              </a:tr>
              <a:tr h="155659">
                <a:tc>
                  <a:txBody>
                    <a:bodyPr/>
                    <a:lstStyle/>
                    <a:p>
                      <a:pPr algn="l" fontAlgn="b"/>
                      <a:r>
                        <a:rPr lang="en-US" sz="1000" u="none" strike="noStrike">
                          <a:effectLst/>
                        </a:rPr>
                        <a:t>Real Estate and Rental and Leasing</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54</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234</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$1,904,981</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$626</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7"/>
                  </a:ext>
                </a:extLst>
              </a:tr>
              <a:tr h="155659">
                <a:tc>
                  <a:txBody>
                    <a:bodyPr/>
                    <a:lstStyle/>
                    <a:p>
                      <a:pPr algn="l" fontAlgn="b"/>
                      <a:r>
                        <a:rPr lang="en-US" sz="1000" u="none" strike="noStrike">
                          <a:effectLst/>
                        </a:rPr>
                        <a:t>Retail Trade</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246</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3,418</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$21,728,313</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$489</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8"/>
                  </a:ext>
                </a:extLst>
              </a:tr>
              <a:tr h="155659">
                <a:tc>
                  <a:txBody>
                    <a:bodyPr/>
                    <a:lstStyle/>
                    <a:p>
                      <a:pPr algn="l" fontAlgn="b"/>
                      <a:r>
                        <a:rPr lang="en-US" sz="1000" u="none" strike="noStrike" dirty="0">
                          <a:solidFill>
                            <a:schemeClr val="accent2"/>
                          </a:solidFill>
                          <a:effectLst/>
                        </a:rPr>
                        <a:t>Transportation and Warehousing</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126</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974</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$11,061,066</a:t>
                      </a:r>
                      <a:endParaRPr lang="en-US" sz="1000" b="0" i="0" u="none" strike="noStrike" dirty="0">
                        <a:solidFill>
                          <a:schemeClr val="accent2"/>
                        </a:solidFill>
                        <a:effectLst/>
                        <a:latin typeface="Arial" panose="020B0604020202020204" pitchFamily="34" charset="0"/>
                      </a:endParaRPr>
                    </a:p>
                  </a:txBody>
                  <a:tcPr marL="7783" marR="7783" marT="7783" marB="0" anchor="b"/>
                </a:tc>
                <a:tc>
                  <a:txBody>
                    <a:bodyPr/>
                    <a:lstStyle/>
                    <a:p>
                      <a:pPr algn="r" fontAlgn="b"/>
                      <a:r>
                        <a:rPr lang="en-US" sz="1000" u="none" strike="noStrike" dirty="0">
                          <a:solidFill>
                            <a:schemeClr val="accent2"/>
                          </a:solidFill>
                          <a:effectLst/>
                        </a:rPr>
                        <a:t>$874</a:t>
                      </a:r>
                      <a:endParaRPr lang="en-US" sz="1000" b="0" i="0" u="none" strike="noStrike" dirty="0">
                        <a:solidFill>
                          <a:schemeClr val="accent2"/>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19"/>
                  </a:ext>
                </a:extLst>
              </a:tr>
              <a:tr h="155659">
                <a:tc>
                  <a:txBody>
                    <a:bodyPr/>
                    <a:lstStyle/>
                    <a:p>
                      <a:pPr algn="l" fontAlgn="b"/>
                      <a:r>
                        <a:rPr lang="en-US" sz="1000" u="none" strike="noStrike">
                          <a:effectLst/>
                        </a:rPr>
                        <a:t>Utilities</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a:effectLst/>
                        </a:rPr>
                        <a:t>Confidential</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a:effectLst/>
                        </a:rPr>
                        <a:t>Confidential</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l" fontAlgn="b"/>
                      <a:r>
                        <a:rPr lang="en-US" sz="1000" u="none" strike="noStrike">
                          <a:effectLst/>
                        </a:rPr>
                        <a:t>Confidential</a:t>
                      </a:r>
                      <a:endParaRPr lang="en-US" sz="1000" b="0" i="0" u="none" strike="noStrike">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20"/>
                  </a:ext>
                </a:extLst>
              </a:tr>
              <a:tr h="155659">
                <a:tc>
                  <a:txBody>
                    <a:bodyPr/>
                    <a:lstStyle/>
                    <a:p>
                      <a:pPr algn="l" fontAlgn="b"/>
                      <a:r>
                        <a:rPr lang="en-US" sz="1000" u="none" strike="noStrike">
                          <a:effectLst/>
                        </a:rPr>
                        <a:t>Wholesale Trade</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102</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1,617</a:t>
                      </a:r>
                      <a:endParaRPr lang="en-US" sz="1000" b="0" i="0" u="none" strike="noStrike" dirty="0">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a:effectLst/>
                        </a:rPr>
                        <a:t>$24,602,070</a:t>
                      </a:r>
                      <a:endParaRPr lang="en-US" sz="1000" b="0" i="0" u="none" strike="noStrike">
                        <a:solidFill>
                          <a:srgbClr val="000000"/>
                        </a:solidFill>
                        <a:effectLst/>
                        <a:latin typeface="Arial" panose="020B0604020202020204" pitchFamily="34" charset="0"/>
                      </a:endParaRPr>
                    </a:p>
                  </a:txBody>
                  <a:tcPr marL="7783" marR="7783" marT="7783" marB="0" anchor="b"/>
                </a:tc>
                <a:tc>
                  <a:txBody>
                    <a:bodyPr/>
                    <a:lstStyle/>
                    <a:p>
                      <a:pPr algn="r" fontAlgn="b"/>
                      <a:r>
                        <a:rPr lang="en-US" sz="1000" u="none" strike="noStrike" dirty="0">
                          <a:effectLst/>
                        </a:rPr>
                        <a:t>$1,170</a:t>
                      </a:r>
                      <a:endParaRPr lang="en-US" sz="1000" b="0" i="0" u="none" strike="noStrike" dirty="0">
                        <a:solidFill>
                          <a:srgbClr val="000000"/>
                        </a:solidFill>
                        <a:effectLst/>
                        <a:latin typeface="Arial" panose="020B0604020202020204" pitchFamily="34" charset="0"/>
                      </a:endParaRPr>
                    </a:p>
                  </a:txBody>
                  <a:tcPr marL="7783" marR="7783" marT="7783" marB="0" anchor="b"/>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68141155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2308324"/>
          </a:xfrm>
          <a:prstGeom prst="rect">
            <a:avLst/>
          </a:prstGeom>
          <a:noFill/>
        </p:spPr>
        <p:txBody>
          <a:bodyPr wrap="square" rtlCol="0">
            <a:spAutoFit/>
          </a:bodyPr>
          <a:lstStyle/>
          <a:p>
            <a:r>
              <a:rPr lang="en-US" sz="3600" b="1" dirty="0" smtClean="0">
                <a:solidFill>
                  <a:srgbClr val="00607F"/>
                </a:solidFill>
                <a:latin typeface="Montserrat"/>
                <a:cs typeface="Montserrat"/>
              </a:rPr>
              <a:t>High </a:t>
            </a:r>
            <a:r>
              <a:rPr lang="en-US" sz="3600" b="1" dirty="0">
                <a:solidFill>
                  <a:srgbClr val="00607F"/>
                </a:solidFill>
                <a:latin typeface="Montserrat"/>
                <a:cs typeface="Montserrat"/>
              </a:rPr>
              <a:t>Wage, High Skill, High Demand (H3)</a:t>
            </a: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575067"/>
            <a:ext cx="6749142" cy="630942"/>
          </a:xfrm>
          <a:prstGeom prst="rect">
            <a:avLst/>
          </a:prstGeom>
        </p:spPr>
        <p:txBody>
          <a:bodyPr wrap="square">
            <a:spAutoFit/>
          </a:bodyPr>
          <a:lstStyle/>
          <a:p>
            <a:pPr algn="just"/>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100" i="1" dirty="0">
                <a:latin typeface="Arial" panose="020B0604020202020204" pitchFamily="34" charset="0"/>
                <a:ea typeface="Times New Roman" panose="02020603050405020304" pitchFamily="18" charset="0"/>
                <a:cs typeface="Arial" panose="020B0604020202020204" pitchFamily="34" charset="0"/>
              </a:rPr>
              <a:t>Table </a:t>
            </a:r>
            <a:r>
              <a:rPr lang="en-US" sz="1100" i="1" dirty="0" smtClean="0">
                <a:latin typeface="Arial" panose="020B0604020202020204" pitchFamily="34" charset="0"/>
                <a:ea typeface="Times New Roman" panose="02020603050405020304" pitchFamily="18" charset="0"/>
                <a:cs typeface="Arial" panose="020B0604020202020204" pitchFamily="34" charset="0"/>
              </a:rPr>
              <a:t>4: Labor Market Information - </a:t>
            </a:r>
            <a:r>
              <a:rPr lang="en-US" sz="1200" i="1" dirty="0" smtClean="0"/>
              <a:t>Long-term </a:t>
            </a:r>
            <a:r>
              <a:rPr lang="en-US" sz="1200" i="1" dirty="0"/>
              <a:t>Occupational Projections, 2014-2024 with High Wage, Skill, and Demand (H3) Indicators - Northeast Economic Region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5538781"/>
              </p:ext>
            </p:extLst>
          </p:nvPr>
        </p:nvGraphicFramePr>
        <p:xfrm>
          <a:off x="794658" y="2330455"/>
          <a:ext cx="6604000" cy="2575560"/>
        </p:xfrm>
        <a:graphic>
          <a:graphicData uri="http://schemas.openxmlformats.org/drawingml/2006/table">
            <a:tbl>
              <a:tblPr firstRow="1" firstCol="1" bandRow="1">
                <a:tableStyleId>{5C22544A-7EE6-4342-B048-85BDC9FD1C3A}</a:tableStyleId>
              </a:tblPr>
              <a:tblGrid>
                <a:gridCol w="35560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571500">
                <a:tc>
                  <a:txBody>
                    <a:bodyPr/>
                    <a:lstStyle/>
                    <a:p>
                      <a:pPr marL="0" marR="0" algn="ctr">
                        <a:spcBef>
                          <a:spcPts val="0"/>
                        </a:spcBef>
                        <a:spcAft>
                          <a:spcPts val="0"/>
                        </a:spcAft>
                      </a:pPr>
                      <a:r>
                        <a:rPr lang="en-US" sz="1100">
                          <a:effectLst/>
                        </a:rPr>
                        <a:t>SOC Title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2014 Estimated Employment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2024 Projected Employment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Growth Openings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Percent Change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190500">
                <a:tc>
                  <a:txBody>
                    <a:bodyPr/>
                    <a:lstStyle/>
                    <a:p>
                      <a:pPr marL="0" marR="0">
                        <a:spcBef>
                          <a:spcPts val="0"/>
                        </a:spcBef>
                        <a:spcAft>
                          <a:spcPts val="0"/>
                        </a:spcAft>
                      </a:pPr>
                      <a:r>
                        <a:rPr lang="en-US" sz="1100">
                          <a:effectLst/>
                        </a:rPr>
                        <a:t>Heavy and Tractor-Trailer Truck Drivers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3,870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4,315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445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90500">
                <a:tc>
                  <a:txBody>
                    <a:bodyPr/>
                    <a:lstStyle/>
                    <a:p>
                      <a:pPr marL="0" marR="0">
                        <a:spcBef>
                          <a:spcPts val="0"/>
                        </a:spcBef>
                        <a:spcAft>
                          <a:spcPts val="0"/>
                        </a:spcAft>
                      </a:pPr>
                      <a:r>
                        <a:rPr lang="en-US" sz="1100">
                          <a:effectLst/>
                        </a:rPr>
                        <a:t>Industrial Machinery Mechanics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860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245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28.5%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90500">
                <a:tc>
                  <a:txBody>
                    <a:bodyPr/>
                    <a:lstStyle/>
                    <a:p>
                      <a:pPr marL="0" marR="0">
                        <a:spcBef>
                          <a:spcPts val="0"/>
                        </a:spcBef>
                        <a:spcAft>
                          <a:spcPts val="0"/>
                        </a:spcAft>
                      </a:pPr>
                      <a:r>
                        <a:rPr lang="en-US" sz="1100">
                          <a:effectLst/>
                        </a:rPr>
                        <a:t>Registered Nurses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2,142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2,304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162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90500">
                <a:tc>
                  <a:txBody>
                    <a:bodyPr/>
                    <a:lstStyle/>
                    <a:p>
                      <a:pPr marL="0" marR="0">
                        <a:spcBef>
                          <a:spcPts val="0"/>
                        </a:spcBef>
                        <a:spcAft>
                          <a:spcPts val="0"/>
                        </a:spcAft>
                      </a:pPr>
                      <a:r>
                        <a:rPr lang="en-US" sz="1100">
                          <a:effectLst/>
                        </a:rPr>
                        <a:t>Maintenance and Repair Workers, General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1,483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1,584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6.8%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90500">
                <a:tc>
                  <a:txBody>
                    <a:bodyPr/>
                    <a:lstStyle/>
                    <a:p>
                      <a:pPr marL="0" marR="0">
                        <a:spcBef>
                          <a:spcPts val="0"/>
                        </a:spcBef>
                        <a:spcAft>
                          <a:spcPts val="0"/>
                        </a:spcAft>
                      </a:pPr>
                      <a:r>
                        <a:rPr lang="en-US" sz="1100">
                          <a:effectLst/>
                        </a:rPr>
                        <a:t>Welders, Cutters, Solderers, and Brazers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90500">
                <a:tc>
                  <a:txBody>
                    <a:bodyPr/>
                    <a:lstStyle/>
                    <a:p>
                      <a:pPr marL="0" marR="0">
                        <a:spcBef>
                          <a:spcPts val="0"/>
                        </a:spcBef>
                        <a:spcAft>
                          <a:spcPts val="0"/>
                        </a:spcAft>
                      </a:pPr>
                      <a:r>
                        <a:rPr lang="en-US" sz="1100">
                          <a:effectLst/>
                        </a:rPr>
                        <a:t>General and Operations Managers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1,040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1,129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90500">
                <a:tc>
                  <a:txBody>
                    <a:bodyPr/>
                    <a:lstStyle/>
                    <a:p>
                      <a:pPr marL="0" marR="0">
                        <a:spcBef>
                          <a:spcPts val="0"/>
                        </a:spcBef>
                        <a:spcAft>
                          <a:spcPts val="0"/>
                        </a:spcAft>
                      </a:pPr>
                      <a:r>
                        <a:rPr lang="en-US" sz="1100">
                          <a:effectLst/>
                        </a:rPr>
                        <a:t>Licensed Practical and Licensed Vocational Nurses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851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940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90500">
                <a:tc>
                  <a:txBody>
                    <a:bodyPr/>
                    <a:lstStyle/>
                    <a:p>
                      <a:pPr marL="0" marR="0">
                        <a:spcBef>
                          <a:spcPts val="0"/>
                        </a:spcBef>
                        <a:spcAft>
                          <a:spcPts val="0"/>
                        </a:spcAft>
                      </a:pPr>
                      <a:r>
                        <a:rPr lang="en-US" sz="1100">
                          <a:effectLst/>
                        </a:rPr>
                        <a:t>Elementary School Teachers, Except Special Education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1,145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1,230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190500">
                <a:tc>
                  <a:txBody>
                    <a:bodyPr/>
                    <a:lstStyle/>
                    <a:p>
                      <a:pPr marL="0" marR="0">
                        <a:spcBef>
                          <a:spcPts val="0"/>
                        </a:spcBef>
                        <a:spcAft>
                          <a:spcPts val="0"/>
                        </a:spcAft>
                      </a:pPr>
                      <a:r>
                        <a:rPr lang="en-US" sz="1100">
                          <a:effectLst/>
                        </a:rPr>
                        <a:t>Machinists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467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563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190500">
                <a:tc>
                  <a:txBody>
                    <a:bodyPr/>
                    <a:lstStyle/>
                    <a:p>
                      <a:pPr marL="0" marR="0">
                        <a:spcBef>
                          <a:spcPts val="0"/>
                        </a:spcBef>
                        <a:spcAft>
                          <a:spcPts val="0"/>
                        </a:spcAft>
                      </a:pPr>
                      <a:r>
                        <a:rPr lang="en-US" sz="1100">
                          <a:effectLst/>
                        </a:rPr>
                        <a:t>Accountants and Auditors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662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750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13.3%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2195920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Unemployment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6" y="1333140"/>
            <a:ext cx="7081497"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As of June 2017, the unemployment rate for </a:t>
            </a:r>
            <a:r>
              <a:rPr lang="en-US" dirty="0" smtClean="0">
                <a:latin typeface="Calibri" panose="020F0502020204030204" pitchFamily="34" charset="0"/>
                <a:ea typeface="Calibri" panose="020F0502020204030204" pitchFamily="34" charset="0"/>
                <a:cs typeface="Times New Roman" panose="02020603050405020304" pitchFamily="18" charset="0"/>
              </a:rPr>
              <a:t>the Norfolk Micropolitan Area, is 2.9%, </a:t>
            </a:r>
            <a:r>
              <a:rPr lang="en-US" dirty="0">
                <a:latin typeface="Calibri" panose="020F0502020204030204" pitchFamily="34" charset="0"/>
                <a:ea typeface="Calibri" panose="020F0502020204030204" pitchFamily="34" charset="0"/>
                <a:cs typeface="Times New Roman" panose="02020603050405020304" pitchFamily="18" charset="0"/>
              </a:rPr>
              <a:t>dangerously close to full employment.  A total of </a:t>
            </a:r>
            <a:r>
              <a:rPr lang="en-US" dirty="0" smtClean="0">
                <a:latin typeface="Calibri" panose="020F0502020204030204" pitchFamily="34" charset="0"/>
                <a:ea typeface="Calibri" panose="020F0502020204030204" pitchFamily="34" charset="0"/>
                <a:cs typeface="Times New Roman" panose="02020603050405020304" pitchFamily="18" charset="0"/>
              </a:rPr>
              <a:t>771 </a:t>
            </a:r>
            <a:r>
              <a:rPr lang="en-US" dirty="0">
                <a:latin typeface="Calibri" panose="020F0502020204030204" pitchFamily="34" charset="0"/>
                <a:ea typeface="Calibri" panose="020F0502020204030204" pitchFamily="34" charset="0"/>
                <a:cs typeface="Times New Roman" panose="02020603050405020304" pitchFamily="18" charset="0"/>
              </a:rPr>
              <a:t>individuals are unemployed while at the same time, there are </a:t>
            </a:r>
            <a:r>
              <a:rPr lang="en-US" dirty="0" smtClean="0">
                <a:latin typeface="Calibri" panose="020F0502020204030204" pitchFamily="34" charset="0"/>
                <a:ea typeface="Calibri" panose="020F0502020204030204" pitchFamily="34" charset="0"/>
                <a:cs typeface="Times New Roman" panose="02020603050405020304" pitchFamily="18" charset="0"/>
              </a:rPr>
              <a:t>1,387 </a:t>
            </a:r>
            <a:r>
              <a:rPr lang="en-US" dirty="0">
                <a:latin typeface="Calibri" panose="020F0502020204030204" pitchFamily="34" charset="0"/>
                <a:ea typeface="Calibri" panose="020F0502020204030204" pitchFamily="34" charset="0"/>
                <a:cs typeface="Times New Roman" panose="02020603050405020304" pitchFamily="18" charset="0"/>
              </a:rPr>
              <a:t>available jobs to be filled.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96833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Vision for Norfolk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226337"/>
            <a:ext cx="6030686" cy="1569660"/>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00607F"/>
                </a:solidFill>
                <a:latin typeface="Montserrat"/>
                <a:cs typeface="Montserrat"/>
              </a:rPr>
              <a:t>Greater Nebraska’s Vision</a:t>
            </a:r>
          </a:p>
          <a:p>
            <a:pPr algn="just"/>
            <a:r>
              <a:rPr lang="en-US" dirty="0" smtClean="0">
                <a:latin typeface="Arial" panose="020B0604020202020204" pitchFamily="34" charset="0"/>
                <a:ea typeface="Calibri" panose="020F0502020204030204" pitchFamily="34" charset="0"/>
                <a:cs typeface="Arial" panose="020B0604020202020204" pitchFamily="34" charset="0"/>
              </a:rPr>
              <a:t>To deliver </a:t>
            </a:r>
            <a:r>
              <a:rPr lang="en-US" dirty="0">
                <a:latin typeface="Arial" panose="020B0604020202020204" pitchFamily="34" charset="0"/>
                <a:ea typeface="Calibri" panose="020F0502020204030204" pitchFamily="34" charset="0"/>
                <a:cs typeface="Arial" panose="020B0604020202020204" pitchFamily="34" charset="0"/>
              </a:rPr>
              <a:t>local </a:t>
            </a:r>
            <a:r>
              <a:rPr lang="en-US" b="1" dirty="0">
                <a:latin typeface="Arial" panose="020B0604020202020204" pitchFamily="34" charset="0"/>
                <a:ea typeface="Calibri" panose="020F0502020204030204" pitchFamily="34" charset="0"/>
                <a:cs typeface="Arial" panose="020B0604020202020204" pitchFamily="34" charset="0"/>
              </a:rPr>
              <a:t>coordinated</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proactive</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responsive and adaptable </a:t>
            </a:r>
            <a:r>
              <a:rPr lang="en-US" dirty="0">
                <a:latin typeface="Arial" panose="020B0604020202020204" pitchFamily="34" charset="0"/>
                <a:ea typeface="Calibri" panose="020F0502020204030204" pitchFamily="34" charset="0"/>
                <a:cs typeface="Arial" panose="020B0604020202020204" pitchFamily="34" charset="0"/>
              </a:rPr>
              <a:t>services for jobseekers and employers to maximize </a:t>
            </a:r>
            <a:r>
              <a:rPr lang="en-US" u="sng" dirty="0">
                <a:latin typeface="Arial" panose="020B0604020202020204" pitchFamily="34" charset="0"/>
                <a:ea typeface="Calibri" panose="020F0502020204030204" pitchFamily="34" charset="0"/>
                <a:cs typeface="Arial" panose="020B0604020202020204" pitchFamily="34" charset="0"/>
              </a:rPr>
              <a:t>opportunities for earning, learning, and living</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89120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200329"/>
          </a:xfrm>
          <a:prstGeom prst="rect">
            <a:avLst/>
          </a:prstGeom>
          <a:noFill/>
        </p:spPr>
        <p:txBody>
          <a:bodyPr wrap="square" rtlCol="0">
            <a:spAutoFit/>
          </a:bodyPr>
          <a:lstStyle/>
          <a:p>
            <a:r>
              <a:rPr lang="en-US" sz="3600" b="1" dirty="0">
                <a:solidFill>
                  <a:srgbClr val="00607F"/>
                </a:solidFill>
                <a:latin typeface="Montserrat"/>
                <a:cs typeface="Montserrat"/>
              </a:rPr>
              <a:t>Goal 1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226337"/>
            <a:ext cx="6030686" cy="369332"/>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15617" y="1470454"/>
            <a:ext cx="7600480" cy="1938992"/>
          </a:xfrm>
          <a:prstGeom prst="rect">
            <a:avLst/>
          </a:prstGeom>
        </p:spPr>
        <p:txBody>
          <a:bodyPr wrap="square">
            <a:spAutoFit/>
          </a:bodyPr>
          <a:lstStyle/>
          <a:p>
            <a:pPr algn="just"/>
            <a:r>
              <a:rPr lang="en-US" sz="2000" dirty="0"/>
              <a:t>The </a:t>
            </a:r>
            <a:r>
              <a:rPr lang="en-US" sz="2000" dirty="0" smtClean="0"/>
              <a:t>Norfolk </a:t>
            </a:r>
            <a:r>
              <a:rPr lang="en-US" sz="2000" dirty="0"/>
              <a:t>Region will enhance coordination between plan partners and other key stakeholders at all stages of the workforce development spectrum to ensure jobseekers and businesses are provided highly coordinated and seamless services, reducing duplication of effort, better understanding the needs of employers and workers, and maximizing the resources available to the State’s workforce partners.</a:t>
            </a:r>
          </a:p>
        </p:txBody>
      </p:sp>
    </p:spTree>
    <p:extLst>
      <p:ext uri="{BB962C8B-B14F-4D97-AF65-F5344CB8AC3E}">
        <p14:creationId xmlns:p14="http://schemas.microsoft.com/office/powerpoint/2010/main" val="113297964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200329"/>
          </a:xfrm>
          <a:prstGeom prst="rect">
            <a:avLst/>
          </a:prstGeom>
          <a:noFill/>
        </p:spPr>
        <p:txBody>
          <a:bodyPr wrap="square" rtlCol="0">
            <a:spAutoFit/>
          </a:bodyPr>
          <a:lstStyle/>
          <a:p>
            <a:r>
              <a:rPr lang="en-US" sz="3600" b="1" dirty="0">
                <a:solidFill>
                  <a:srgbClr val="00607F"/>
                </a:solidFill>
                <a:latin typeface="Montserrat"/>
                <a:cs typeface="Montserrat"/>
              </a:rPr>
              <a:t>Goal </a:t>
            </a:r>
            <a:r>
              <a:rPr lang="en-US" sz="3600" b="1" dirty="0" smtClean="0">
                <a:solidFill>
                  <a:srgbClr val="00607F"/>
                </a:solidFill>
                <a:latin typeface="Montserrat"/>
                <a:cs typeface="Montserrat"/>
              </a:rPr>
              <a:t>2 </a:t>
            </a:r>
            <a:r>
              <a:rPr lang="en-US" sz="3600" b="1" dirty="0">
                <a:solidFill>
                  <a:srgbClr val="00607F"/>
                </a:solidFill>
                <a:latin typeface="Montserrat"/>
                <a:cs typeface="Montserrat"/>
              </a:rPr>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226337"/>
            <a:ext cx="6030686" cy="369332"/>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15617" y="1470454"/>
            <a:ext cx="7600480" cy="2554545"/>
          </a:xfrm>
          <a:prstGeom prst="rect">
            <a:avLst/>
          </a:prstGeom>
        </p:spPr>
        <p:txBody>
          <a:bodyPr wrap="square">
            <a:spAutoFit/>
          </a:bodyPr>
          <a:lstStyle/>
          <a:p>
            <a:pPr algn="just"/>
            <a:r>
              <a:rPr lang="en-US" sz="2000" dirty="0" smtClean="0"/>
              <a:t>The Norfolk Region </a:t>
            </a:r>
            <a:r>
              <a:rPr lang="en-US" sz="2000" i="1" dirty="0"/>
              <a:t>will</a:t>
            </a:r>
            <a:r>
              <a:rPr lang="en-US" sz="2000" dirty="0"/>
              <a:t> increase workforce participation by expanding access, support and service to assessment, education, training, employment services and other forms of assistance that prepare Veterans, low-income individuals, English Language Learners, single parents, farmworkers, in-school and out-of-school youth, the unemployed and other disadvantaged populations for rewarding careers within the state.</a:t>
            </a:r>
          </a:p>
          <a:p>
            <a:pPr algn="just"/>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65500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200329"/>
          </a:xfrm>
          <a:prstGeom prst="rect">
            <a:avLst/>
          </a:prstGeom>
          <a:noFill/>
        </p:spPr>
        <p:txBody>
          <a:bodyPr wrap="square" rtlCol="0">
            <a:spAutoFit/>
          </a:bodyPr>
          <a:lstStyle/>
          <a:p>
            <a:r>
              <a:rPr lang="en-US" sz="3600" b="1" dirty="0">
                <a:solidFill>
                  <a:srgbClr val="00607F"/>
                </a:solidFill>
                <a:latin typeface="Montserrat"/>
                <a:cs typeface="Montserrat"/>
              </a:rPr>
              <a:t>Goal 3</a:t>
            </a:r>
            <a:r>
              <a:rPr lang="en-US" sz="3600" b="1" dirty="0" smtClean="0">
                <a:solidFill>
                  <a:srgbClr val="00607F"/>
                </a:solidFill>
                <a:latin typeface="Montserrat"/>
                <a:cs typeface="Montserrat"/>
              </a:rPr>
              <a:t> </a:t>
            </a:r>
            <a:r>
              <a:rPr lang="en-US" sz="3600" b="1" dirty="0">
                <a:solidFill>
                  <a:srgbClr val="00607F"/>
                </a:solidFill>
                <a:latin typeface="Montserrat"/>
                <a:cs typeface="Montserrat"/>
              </a:rPr>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226337"/>
            <a:ext cx="6030686" cy="369332"/>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15617" y="1470454"/>
            <a:ext cx="7600480" cy="2862322"/>
          </a:xfrm>
          <a:prstGeom prst="rect">
            <a:avLst/>
          </a:prstGeom>
        </p:spPr>
        <p:txBody>
          <a:bodyPr wrap="square">
            <a:spAutoFit/>
          </a:bodyPr>
          <a:lstStyle/>
          <a:p>
            <a:pPr algn="just"/>
            <a:r>
              <a:rPr lang="en-US" sz="2000" dirty="0" smtClean="0"/>
              <a:t>The Norfolk Region </a:t>
            </a:r>
            <a:r>
              <a:rPr lang="en-US" sz="2000" i="1" dirty="0"/>
              <a:t>will</a:t>
            </a:r>
            <a:r>
              <a:rPr lang="en-US" sz="2000" dirty="0"/>
              <a:t> enhance employer engagement between secondary and post-secondary education institutions and training programs to better meet employers’ workforce needs through industry-driven strategies. These strategies will incorporate the proactive use of available workforce and industry data to help determine future industry needs, potential workforce disruptions, and to ensure the availability of a skilled workforce to drive growth within the state’s high-wage, high-skill and high-demand industries and occupations.</a:t>
            </a:r>
          </a:p>
          <a:p>
            <a:pPr algn="just"/>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144840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200329"/>
          </a:xfrm>
          <a:prstGeom prst="rect">
            <a:avLst/>
          </a:prstGeom>
          <a:noFill/>
        </p:spPr>
        <p:txBody>
          <a:bodyPr wrap="square" rtlCol="0">
            <a:spAutoFit/>
          </a:bodyPr>
          <a:lstStyle/>
          <a:p>
            <a:r>
              <a:rPr lang="en-US" sz="3600" b="1" dirty="0">
                <a:solidFill>
                  <a:srgbClr val="00607F"/>
                </a:solidFill>
                <a:latin typeface="Montserrat"/>
                <a:cs typeface="Montserrat"/>
              </a:rPr>
              <a:t>Goal </a:t>
            </a:r>
            <a:r>
              <a:rPr lang="en-US" sz="3600" b="1" dirty="0" smtClean="0">
                <a:solidFill>
                  <a:srgbClr val="00607F"/>
                </a:solidFill>
                <a:latin typeface="Montserrat"/>
                <a:cs typeface="Montserrat"/>
              </a:rPr>
              <a:t>4 </a:t>
            </a:r>
            <a:r>
              <a:rPr lang="en-US" sz="3600" b="1" dirty="0">
                <a:solidFill>
                  <a:srgbClr val="00607F"/>
                </a:solidFill>
                <a:latin typeface="Montserrat"/>
                <a:cs typeface="Montserrat"/>
              </a:rPr>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1226337"/>
            <a:ext cx="6030686" cy="369332"/>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15617" y="1470454"/>
            <a:ext cx="7600480" cy="1631216"/>
          </a:xfrm>
          <a:prstGeom prst="rect">
            <a:avLst/>
          </a:prstGeom>
        </p:spPr>
        <p:txBody>
          <a:bodyPr wrap="square">
            <a:spAutoFit/>
          </a:bodyPr>
          <a:lstStyle/>
          <a:p>
            <a:pPr algn="just"/>
            <a:r>
              <a:rPr lang="en-US" sz="2000" dirty="0" smtClean="0"/>
              <a:t>The Norfolk Region </a:t>
            </a:r>
            <a:r>
              <a:rPr lang="en-US" sz="2000" i="1" dirty="0"/>
              <a:t>will</a:t>
            </a:r>
            <a:r>
              <a:rPr lang="en-US" sz="2000" dirty="0"/>
              <a:t> promote self-sufficiency among Nebraska’s disadvantaged populations by eliminating barriers to employment and providing coordinated services that lead to family-sustaining employment.</a:t>
            </a:r>
          </a:p>
          <a:p>
            <a:pPr algn="just"/>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6471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Integration of Strategies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4332515"/>
            <a:ext cx="6030686" cy="1569660"/>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00607F"/>
                </a:solidFill>
                <a:latin typeface="Montserrat"/>
                <a:cs typeface="Montserrat"/>
              </a:rPr>
              <a:t>Greater Nebraska’s Vision</a:t>
            </a:r>
          </a:p>
          <a:p>
            <a:pPr algn="just"/>
            <a:r>
              <a:rPr lang="en-US" dirty="0" smtClean="0">
                <a:latin typeface="Arial" panose="020B0604020202020204" pitchFamily="34" charset="0"/>
                <a:ea typeface="Calibri" panose="020F0502020204030204" pitchFamily="34" charset="0"/>
                <a:cs typeface="Arial" panose="020B0604020202020204" pitchFamily="34" charset="0"/>
              </a:rPr>
              <a:t>To deliver </a:t>
            </a:r>
            <a:r>
              <a:rPr lang="en-US" dirty="0">
                <a:latin typeface="Arial" panose="020B0604020202020204" pitchFamily="34" charset="0"/>
                <a:ea typeface="Calibri" panose="020F0502020204030204" pitchFamily="34" charset="0"/>
                <a:cs typeface="Arial" panose="020B0604020202020204" pitchFamily="34" charset="0"/>
              </a:rPr>
              <a:t>local </a:t>
            </a:r>
            <a:r>
              <a:rPr lang="en-US" b="1" dirty="0">
                <a:latin typeface="Arial" panose="020B0604020202020204" pitchFamily="34" charset="0"/>
                <a:ea typeface="Calibri" panose="020F0502020204030204" pitchFamily="34" charset="0"/>
                <a:cs typeface="Arial" panose="020B0604020202020204" pitchFamily="34" charset="0"/>
              </a:rPr>
              <a:t>coordinated</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proactive</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responsive and adaptable </a:t>
            </a:r>
            <a:r>
              <a:rPr lang="en-US" dirty="0">
                <a:latin typeface="Arial" panose="020B0604020202020204" pitchFamily="34" charset="0"/>
                <a:ea typeface="Calibri" panose="020F0502020204030204" pitchFamily="34" charset="0"/>
                <a:cs typeface="Arial" panose="020B0604020202020204" pitchFamily="34" charset="0"/>
              </a:rPr>
              <a:t>services for jobseekers and employers to maximize </a:t>
            </a:r>
            <a:r>
              <a:rPr lang="en-US" u="sng" dirty="0">
                <a:latin typeface="Arial" panose="020B0604020202020204" pitchFamily="34" charset="0"/>
                <a:ea typeface="Calibri" panose="020F0502020204030204" pitchFamily="34" charset="0"/>
                <a:cs typeface="Arial" panose="020B0604020202020204" pitchFamily="34" charset="0"/>
              </a:rPr>
              <a:t>opportunities for earning, learning, and living</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15617" y="1143001"/>
            <a:ext cx="7478486" cy="1107996"/>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smtClean="0">
                <a:solidFill>
                  <a:srgbClr val="00607F"/>
                </a:solidFill>
                <a:latin typeface="Montserrat"/>
                <a:cs typeface="Montserrat"/>
              </a:rPr>
              <a:t>How can  we improve the system and build upon the goals identified by the board?</a:t>
            </a:r>
            <a:endParaRPr lang="en-US" sz="2400" b="1" dirty="0">
              <a:solidFill>
                <a:srgbClr val="00607F"/>
              </a:solidFill>
              <a:latin typeface="Montserrat"/>
              <a:cs typeface="Montserrat"/>
            </a:endParaRPr>
          </a:p>
        </p:txBody>
      </p:sp>
      <p:sp>
        <p:nvSpPr>
          <p:cNvPr id="11" name="Rectangle 10"/>
          <p:cNvSpPr/>
          <p:nvPr/>
        </p:nvSpPr>
        <p:spPr>
          <a:xfrm>
            <a:off x="715617" y="2922424"/>
            <a:ext cx="7478486" cy="369332"/>
          </a:xfrm>
          <a:prstGeom prst="rect">
            <a:avLst/>
          </a:prstGeom>
        </p:spPr>
        <p:txBody>
          <a:bodyPr wrap="square">
            <a:spAutoFit/>
          </a:bodyPr>
          <a:lstStyle/>
          <a:p>
            <a:pPr algn="just"/>
            <a:r>
              <a:rPr lang="en-US" dirty="0" smtClean="0">
                <a:latin typeface="Arial" panose="020B0604020202020204" pitchFamily="34" charset="0"/>
                <a:ea typeface="Calibri" panose="020F0502020204030204" pitchFamily="34" charset="0"/>
                <a:cs typeface="Arial" panose="020B0604020202020204" pitchFamily="34" charset="0"/>
              </a:rPr>
              <a:t>List five action steps. </a:t>
            </a:r>
          </a:p>
        </p:txBody>
      </p:sp>
    </p:spTree>
    <p:extLst>
      <p:ext uri="{BB962C8B-B14F-4D97-AF65-F5344CB8AC3E}">
        <p14:creationId xmlns:p14="http://schemas.microsoft.com/office/powerpoint/2010/main" val="33193447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31" y="1093471"/>
            <a:ext cx="7712766" cy="1446550"/>
          </a:xfrm>
          <a:prstGeom prst="rect">
            <a:avLst/>
          </a:prstGeom>
          <a:noFill/>
        </p:spPr>
        <p:txBody>
          <a:bodyPr wrap="square" rtlCol="0">
            <a:spAutoFit/>
          </a:bodyPr>
          <a:lstStyle/>
          <a:p>
            <a:r>
              <a:rPr lang="en-US" sz="8800" b="1" dirty="0" smtClean="0">
                <a:solidFill>
                  <a:srgbClr val="00607F"/>
                </a:solidFill>
                <a:latin typeface="Montserrat"/>
                <a:cs typeface="Montserrat"/>
              </a:rPr>
              <a:t>Welcome </a:t>
            </a:r>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5" name="TextBox 4"/>
          <p:cNvSpPr txBox="1"/>
          <p:nvPr/>
        </p:nvSpPr>
        <p:spPr>
          <a:xfrm>
            <a:off x="715617" y="2641729"/>
            <a:ext cx="7898296" cy="954107"/>
          </a:xfrm>
          <a:prstGeom prst="rect">
            <a:avLst/>
          </a:prstGeom>
          <a:noFill/>
        </p:spPr>
        <p:txBody>
          <a:bodyPr wrap="square" rtlCol="0">
            <a:spAutoFit/>
          </a:bodyPr>
          <a:lstStyle/>
          <a:p>
            <a:r>
              <a:rPr lang="en-US" sz="2800" b="1" dirty="0" smtClean="0"/>
              <a:t>Becky Maggart  </a:t>
            </a:r>
          </a:p>
          <a:p>
            <a:r>
              <a:rPr lang="en-US" sz="2800" b="1" dirty="0" smtClean="0"/>
              <a:t>NDOL Norfolk Office Manager </a:t>
            </a:r>
          </a:p>
        </p:txBody>
      </p:sp>
    </p:spTree>
    <p:extLst>
      <p:ext uri="{BB962C8B-B14F-4D97-AF65-F5344CB8AC3E}">
        <p14:creationId xmlns:p14="http://schemas.microsoft.com/office/powerpoint/2010/main" val="8334460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Sector Initiatives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4332515"/>
            <a:ext cx="6030686" cy="1569660"/>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00607F"/>
                </a:solidFill>
                <a:latin typeface="Montserrat"/>
                <a:cs typeface="Montserrat"/>
              </a:rPr>
              <a:t>Greater Nebraska’s Vision</a:t>
            </a:r>
          </a:p>
          <a:p>
            <a:pPr algn="just"/>
            <a:r>
              <a:rPr lang="en-US" dirty="0" smtClean="0">
                <a:latin typeface="Arial" panose="020B0604020202020204" pitchFamily="34" charset="0"/>
                <a:ea typeface="Calibri" panose="020F0502020204030204" pitchFamily="34" charset="0"/>
                <a:cs typeface="Arial" panose="020B0604020202020204" pitchFamily="34" charset="0"/>
              </a:rPr>
              <a:t>To deliver </a:t>
            </a:r>
            <a:r>
              <a:rPr lang="en-US" dirty="0">
                <a:latin typeface="Arial" panose="020B0604020202020204" pitchFamily="34" charset="0"/>
                <a:ea typeface="Calibri" panose="020F0502020204030204" pitchFamily="34" charset="0"/>
                <a:cs typeface="Arial" panose="020B0604020202020204" pitchFamily="34" charset="0"/>
              </a:rPr>
              <a:t>local </a:t>
            </a:r>
            <a:r>
              <a:rPr lang="en-US" b="1" dirty="0">
                <a:latin typeface="Arial" panose="020B0604020202020204" pitchFamily="34" charset="0"/>
                <a:ea typeface="Calibri" panose="020F0502020204030204" pitchFamily="34" charset="0"/>
                <a:cs typeface="Arial" panose="020B0604020202020204" pitchFamily="34" charset="0"/>
              </a:rPr>
              <a:t>coordinated</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proactive</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responsive and adaptable </a:t>
            </a:r>
            <a:r>
              <a:rPr lang="en-US" dirty="0">
                <a:latin typeface="Arial" panose="020B0604020202020204" pitchFamily="34" charset="0"/>
                <a:ea typeface="Calibri" panose="020F0502020204030204" pitchFamily="34" charset="0"/>
                <a:cs typeface="Arial" panose="020B0604020202020204" pitchFamily="34" charset="0"/>
              </a:rPr>
              <a:t>services for jobseekers and employers to maximize </a:t>
            </a:r>
            <a:r>
              <a:rPr lang="en-US" u="sng" dirty="0">
                <a:latin typeface="Arial" panose="020B0604020202020204" pitchFamily="34" charset="0"/>
                <a:ea typeface="Calibri" panose="020F0502020204030204" pitchFamily="34" charset="0"/>
                <a:cs typeface="Arial" panose="020B0604020202020204" pitchFamily="34" charset="0"/>
              </a:rPr>
              <a:t>opportunities for earning, learning, and living</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15617" y="2261749"/>
            <a:ext cx="7478486" cy="1015663"/>
          </a:xfrm>
          <a:prstGeom prst="rect">
            <a:avLst/>
          </a:prstGeom>
        </p:spPr>
        <p:txBody>
          <a:bodyPr wrap="square">
            <a:spAutoFit/>
          </a:bodyPr>
          <a:lstStyle/>
          <a:p>
            <a:pPr algn="just"/>
            <a:r>
              <a:rPr lang="en-US" sz="6000" b="1" dirty="0" smtClean="0">
                <a:solidFill>
                  <a:srgbClr val="FFC000"/>
                </a:solidFill>
                <a:latin typeface="Montserrat"/>
                <a:cs typeface="Montserrat"/>
              </a:rPr>
              <a:t>Manufacturing? </a:t>
            </a:r>
            <a:endParaRPr lang="en-US" sz="6000" b="1" dirty="0">
              <a:solidFill>
                <a:srgbClr val="FFC000"/>
              </a:solidFill>
              <a:latin typeface="Montserrat"/>
              <a:cs typeface="Montserrat"/>
            </a:endParaRPr>
          </a:p>
        </p:txBody>
      </p:sp>
      <p:sp>
        <p:nvSpPr>
          <p:cNvPr id="11" name="Rectangle 10"/>
          <p:cNvSpPr/>
          <p:nvPr/>
        </p:nvSpPr>
        <p:spPr>
          <a:xfrm>
            <a:off x="715617" y="2922424"/>
            <a:ext cx="7478486" cy="369332"/>
          </a:xfrm>
          <a:prstGeom prst="rect">
            <a:avLst/>
          </a:prstGeom>
        </p:spPr>
        <p:txBody>
          <a:bodyPr wrap="square">
            <a:spAutoFit/>
          </a:bodyPr>
          <a:lstStyle/>
          <a:p>
            <a:pPr algn="just"/>
            <a:r>
              <a:rPr lang="en-US" dirty="0" smtClean="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1630790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Training Initiatives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4332515"/>
            <a:ext cx="6030686" cy="1569660"/>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00607F"/>
                </a:solidFill>
                <a:latin typeface="Montserrat"/>
                <a:cs typeface="Montserrat"/>
              </a:rPr>
              <a:t>Greater Nebraska’s Vision</a:t>
            </a:r>
          </a:p>
          <a:p>
            <a:pPr algn="just"/>
            <a:r>
              <a:rPr lang="en-US" dirty="0" smtClean="0">
                <a:latin typeface="Arial" panose="020B0604020202020204" pitchFamily="34" charset="0"/>
                <a:ea typeface="Calibri" panose="020F0502020204030204" pitchFamily="34" charset="0"/>
                <a:cs typeface="Arial" panose="020B0604020202020204" pitchFamily="34" charset="0"/>
              </a:rPr>
              <a:t>To deliver </a:t>
            </a:r>
            <a:r>
              <a:rPr lang="en-US" dirty="0">
                <a:latin typeface="Arial" panose="020B0604020202020204" pitchFamily="34" charset="0"/>
                <a:ea typeface="Calibri" panose="020F0502020204030204" pitchFamily="34" charset="0"/>
                <a:cs typeface="Arial" panose="020B0604020202020204" pitchFamily="34" charset="0"/>
              </a:rPr>
              <a:t>local </a:t>
            </a:r>
            <a:r>
              <a:rPr lang="en-US" b="1" dirty="0">
                <a:latin typeface="Arial" panose="020B0604020202020204" pitchFamily="34" charset="0"/>
                <a:ea typeface="Calibri" panose="020F0502020204030204" pitchFamily="34" charset="0"/>
                <a:cs typeface="Arial" panose="020B0604020202020204" pitchFamily="34" charset="0"/>
              </a:rPr>
              <a:t>coordinated</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proactive</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responsive and adaptable </a:t>
            </a:r>
            <a:r>
              <a:rPr lang="en-US" dirty="0">
                <a:latin typeface="Arial" panose="020B0604020202020204" pitchFamily="34" charset="0"/>
                <a:ea typeface="Calibri" panose="020F0502020204030204" pitchFamily="34" charset="0"/>
                <a:cs typeface="Arial" panose="020B0604020202020204" pitchFamily="34" charset="0"/>
              </a:rPr>
              <a:t>services for jobseekers and employers to maximize </a:t>
            </a:r>
            <a:r>
              <a:rPr lang="en-US" u="sng" dirty="0">
                <a:latin typeface="Arial" panose="020B0604020202020204" pitchFamily="34" charset="0"/>
                <a:ea typeface="Calibri" panose="020F0502020204030204" pitchFamily="34" charset="0"/>
                <a:cs typeface="Arial" panose="020B0604020202020204" pitchFamily="34" charset="0"/>
              </a:rPr>
              <a:t>opportunities for earning, learning, and living</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15617" y="2261749"/>
            <a:ext cx="7478486" cy="1015663"/>
          </a:xfrm>
          <a:prstGeom prst="rect">
            <a:avLst/>
          </a:prstGeom>
        </p:spPr>
        <p:txBody>
          <a:bodyPr wrap="square">
            <a:spAutoFit/>
          </a:bodyPr>
          <a:lstStyle/>
          <a:p>
            <a:pPr algn="just"/>
            <a:r>
              <a:rPr lang="en-US" sz="6000" b="1" dirty="0" smtClean="0">
                <a:solidFill>
                  <a:srgbClr val="FFC000"/>
                </a:solidFill>
                <a:latin typeface="Montserrat"/>
                <a:cs typeface="Montserrat"/>
              </a:rPr>
              <a:t>? </a:t>
            </a:r>
            <a:endParaRPr lang="en-US" sz="6000" b="1" dirty="0">
              <a:solidFill>
                <a:srgbClr val="FFC000"/>
              </a:solidFill>
              <a:latin typeface="Montserrat"/>
              <a:cs typeface="Montserrat"/>
            </a:endParaRPr>
          </a:p>
        </p:txBody>
      </p:sp>
      <p:sp>
        <p:nvSpPr>
          <p:cNvPr id="11" name="Rectangle 10"/>
          <p:cNvSpPr/>
          <p:nvPr/>
        </p:nvSpPr>
        <p:spPr>
          <a:xfrm>
            <a:off x="715617" y="2922424"/>
            <a:ext cx="7478486" cy="369332"/>
          </a:xfrm>
          <a:prstGeom prst="rect">
            <a:avLst/>
          </a:prstGeom>
        </p:spPr>
        <p:txBody>
          <a:bodyPr wrap="square">
            <a:spAutoFit/>
          </a:bodyPr>
          <a:lstStyle/>
          <a:p>
            <a:pPr algn="just"/>
            <a:r>
              <a:rPr lang="en-US" dirty="0" smtClean="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8868024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System Partners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11" name="Rectangle 10"/>
          <p:cNvSpPr/>
          <p:nvPr/>
        </p:nvSpPr>
        <p:spPr>
          <a:xfrm>
            <a:off x="715617" y="2922424"/>
            <a:ext cx="7478486" cy="369332"/>
          </a:xfrm>
          <a:prstGeom prst="rect">
            <a:avLst/>
          </a:prstGeom>
        </p:spPr>
        <p:txBody>
          <a:bodyPr wrap="square">
            <a:spAutoFit/>
          </a:bodyPr>
          <a:lstStyle/>
          <a:p>
            <a:pPr algn="just"/>
            <a:r>
              <a:rPr lang="en-US" dirty="0" smtClean="0">
                <a:latin typeface="Arial" panose="020B0604020202020204" pitchFamily="34" charset="0"/>
                <a:ea typeface="Calibri" panose="020F0502020204030204" pitchFamily="34" charset="0"/>
                <a:cs typeface="Arial" panose="020B060402020202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603706683"/>
              </p:ext>
            </p:extLst>
          </p:nvPr>
        </p:nvGraphicFramePr>
        <p:xfrm>
          <a:off x="813653" y="1263212"/>
          <a:ext cx="5047488" cy="4000500"/>
        </p:xfrm>
        <a:graphic>
          <a:graphicData uri="http://schemas.openxmlformats.org/drawingml/2006/table">
            <a:tbl>
              <a:tblPr firstRow="1" firstCol="1" bandRow="1">
                <a:tableStyleId>{5C22544A-7EE6-4342-B048-85BDC9FD1C3A}</a:tableStyleId>
              </a:tblPr>
              <a:tblGrid>
                <a:gridCol w="5047488">
                  <a:extLst>
                    <a:ext uri="{9D8B030D-6E8A-4147-A177-3AD203B41FA5}">
                      <a16:colId xmlns:a16="http://schemas.microsoft.com/office/drawing/2014/main" val="20000"/>
                    </a:ext>
                  </a:extLst>
                </a:gridCol>
              </a:tblGrid>
              <a:tr h="190500">
                <a:tc>
                  <a:txBody>
                    <a:bodyPr/>
                    <a:lstStyle/>
                    <a:p>
                      <a:pPr marL="0" marR="0">
                        <a:spcBef>
                          <a:spcPts val="0"/>
                        </a:spcBef>
                        <a:spcAft>
                          <a:spcPts val="0"/>
                        </a:spcAft>
                      </a:pPr>
                      <a:r>
                        <a:rPr lang="en-US" sz="900" dirty="0">
                          <a:effectLst/>
                        </a:rPr>
                        <a:t>Partner Program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90500">
                <a:tc>
                  <a:txBody>
                    <a:bodyPr/>
                    <a:lstStyle/>
                    <a:p>
                      <a:pPr marL="0" marR="0">
                        <a:spcBef>
                          <a:spcPts val="0"/>
                        </a:spcBef>
                        <a:spcAft>
                          <a:spcPts val="0"/>
                        </a:spcAft>
                      </a:pPr>
                      <a:r>
                        <a:rPr lang="en-US" sz="900">
                          <a:effectLst/>
                        </a:rPr>
                        <a:t>Adult, &amp; DLW WIOA Programs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90500">
                <a:tc>
                  <a:txBody>
                    <a:bodyPr/>
                    <a:lstStyle/>
                    <a:p>
                      <a:pPr marL="0" marR="0">
                        <a:spcBef>
                          <a:spcPts val="0"/>
                        </a:spcBef>
                        <a:spcAft>
                          <a:spcPts val="0"/>
                        </a:spcAft>
                      </a:pPr>
                      <a:r>
                        <a:rPr lang="en-US" sz="900" dirty="0">
                          <a:effectLst/>
                        </a:rPr>
                        <a:t>Youth WIOA Program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90500">
                <a:tc>
                  <a:txBody>
                    <a:bodyPr/>
                    <a:lstStyle/>
                    <a:p>
                      <a:pPr marL="0" marR="0">
                        <a:spcBef>
                          <a:spcPts val="0"/>
                        </a:spcBef>
                        <a:spcAft>
                          <a:spcPts val="0"/>
                        </a:spcAft>
                      </a:pPr>
                      <a:r>
                        <a:rPr lang="en-US" sz="900">
                          <a:effectLst/>
                        </a:rPr>
                        <a:t>Jobs for Veterans' State Grants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90500">
                <a:tc>
                  <a:txBody>
                    <a:bodyPr/>
                    <a:lstStyle/>
                    <a:p>
                      <a:pPr marL="0" marR="0">
                        <a:spcBef>
                          <a:spcPts val="0"/>
                        </a:spcBef>
                        <a:spcAft>
                          <a:spcPts val="0"/>
                        </a:spcAft>
                      </a:pPr>
                      <a:r>
                        <a:rPr lang="en-US" sz="900">
                          <a:effectLst/>
                        </a:rPr>
                        <a:t>Wagner-Peyser Employment Services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90500">
                <a:tc>
                  <a:txBody>
                    <a:bodyPr/>
                    <a:lstStyle/>
                    <a:p>
                      <a:pPr marL="0" marR="0">
                        <a:spcBef>
                          <a:spcPts val="0"/>
                        </a:spcBef>
                        <a:spcAft>
                          <a:spcPts val="0"/>
                        </a:spcAft>
                      </a:pPr>
                      <a:r>
                        <a:rPr lang="en-US" sz="900">
                          <a:effectLst/>
                        </a:rPr>
                        <a:t>Trade Adjustment Assistance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90500">
                <a:tc>
                  <a:txBody>
                    <a:bodyPr/>
                    <a:lstStyle/>
                    <a:p>
                      <a:pPr marL="0" marR="0">
                        <a:spcBef>
                          <a:spcPts val="0"/>
                        </a:spcBef>
                        <a:spcAft>
                          <a:spcPts val="0"/>
                        </a:spcAft>
                      </a:pPr>
                      <a:r>
                        <a:rPr lang="en-US" sz="900">
                          <a:effectLst/>
                        </a:rPr>
                        <a:t>Unemployment Insurance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90500">
                <a:tc>
                  <a:txBody>
                    <a:bodyPr/>
                    <a:lstStyle/>
                    <a:p>
                      <a:pPr marL="0" marR="0">
                        <a:spcBef>
                          <a:spcPts val="0"/>
                        </a:spcBef>
                        <a:spcAft>
                          <a:spcPts val="0"/>
                        </a:spcAft>
                      </a:pPr>
                      <a:r>
                        <a:rPr lang="en-US" sz="900">
                          <a:effectLst/>
                        </a:rPr>
                        <a:t>Adult Education &amp; Adult Secondary Education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90500">
                <a:tc>
                  <a:txBody>
                    <a:bodyPr/>
                    <a:lstStyle/>
                    <a:p>
                      <a:pPr marL="0" marR="0">
                        <a:spcBef>
                          <a:spcPts val="0"/>
                        </a:spcBef>
                        <a:spcAft>
                          <a:spcPts val="0"/>
                        </a:spcAft>
                      </a:pPr>
                      <a:r>
                        <a:rPr lang="en-US" sz="900" dirty="0">
                          <a:effectLst/>
                        </a:rPr>
                        <a:t>Vocational Rehabilitation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90500">
                <a:tc>
                  <a:txBody>
                    <a:bodyPr/>
                    <a:lstStyle/>
                    <a:p>
                      <a:pPr marL="0" marR="0">
                        <a:spcBef>
                          <a:spcPts val="0"/>
                        </a:spcBef>
                        <a:spcAft>
                          <a:spcPts val="0"/>
                        </a:spcAft>
                      </a:pPr>
                      <a:r>
                        <a:rPr lang="en-US" sz="900" dirty="0">
                          <a:effectLst/>
                        </a:rPr>
                        <a:t>Commission for the Blind &amp; Visually Impaired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90500">
                <a:tc>
                  <a:txBody>
                    <a:bodyPr/>
                    <a:lstStyle/>
                    <a:p>
                      <a:pPr marL="0" marR="0">
                        <a:spcBef>
                          <a:spcPts val="0"/>
                        </a:spcBef>
                        <a:spcAft>
                          <a:spcPts val="0"/>
                        </a:spcAft>
                      </a:pPr>
                      <a:r>
                        <a:rPr lang="en-US" sz="900">
                          <a:effectLst/>
                        </a:rPr>
                        <a:t>Senior Community Service Employment Program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90500">
                <a:tc>
                  <a:txBody>
                    <a:bodyPr/>
                    <a:lstStyle/>
                    <a:p>
                      <a:pPr marL="0" marR="0">
                        <a:spcBef>
                          <a:spcPts val="0"/>
                        </a:spcBef>
                        <a:spcAft>
                          <a:spcPts val="0"/>
                        </a:spcAft>
                      </a:pPr>
                      <a:r>
                        <a:rPr lang="en-US" sz="900">
                          <a:effectLst/>
                        </a:rPr>
                        <a:t>Temporary Assistance for Needy Families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90500">
                <a:tc>
                  <a:txBody>
                    <a:bodyPr/>
                    <a:lstStyle/>
                    <a:p>
                      <a:pPr marL="0" marR="0">
                        <a:spcBef>
                          <a:spcPts val="0"/>
                        </a:spcBef>
                        <a:spcAft>
                          <a:spcPts val="0"/>
                        </a:spcAft>
                      </a:pPr>
                      <a:r>
                        <a:rPr lang="en-US" sz="900">
                          <a:effectLst/>
                        </a:rPr>
                        <a:t>Job Corps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90500">
                <a:tc>
                  <a:txBody>
                    <a:bodyPr/>
                    <a:lstStyle/>
                    <a:p>
                      <a:pPr marL="0" marR="0">
                        <a:spcBef>
                          <a:spcPts val="0"/>
                        </a:spcBef>
                        <a:spcAft>
                          <a:spcPts val="0"/>
                        </a:spcAft>
                      </a:pPr>
                      <a:r>
                        <a:rPr lang="en-US" sz="900">
                          <a:effectLst/>
                        </a:rPr>
                        <a:t>Migrant and Seasonal Farmworker Programs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190500">
                <a:tc>
                  <a:txBody>
                    <a:bodyPr/>
                    <a:lstStyle/>
                    <a:p>
                      <a:pPr marL="0" marR="0">
                        <a:spcBef>
                          <a:spcPts val="0"/>
                        </a:spcBef>
                        <a:spcAft>
                          <a:spcPts val="0"/>
                        </a:spcAft>
                      </a:pPr>
                      <a:r>
                        <a:rPr lang="en-US" sz="900">
                          <a:effectLst/>
                        </a:rPr>
                        <a:t>Native American Programs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190500">
                <a:tc>
                  <a:txBody>
                    <a:bodyPr/>
                    <a:lstStyle/>
                    <a:p>
                      <a:pPr marL="0" marR="0">
                        <a:spcBef>
                          <a:spcPts val="0"/>
                        </a:spcBef>
                        <a:spcAft>
                          <a:spcPts val="0"/>
                        </a:spcAft>
                      </a:pPr>
                      <a:r>
                        <a:rPr lang="en-US" sz="900">
                          <a:effectLst/>
                        </a:rPr>
                        <a:t>Career and Technical Education Programs at the Postsecondary Level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190500">
                <a:tc>
                  <a:txBody>
                    <a:bodyPr/>
                    <a:lstStyle/>
                    <a:p>
                      <a:pPr marL="0" marR="0">
                        <a:spcBef>
                          <a:spcPts val="0"/>
                        </a:spcBef>
                        <a:spcAft>
                          <a:spcPts val="0"/>
                        </a:spcAft>
                      </a:pPr>
                      <a:r>
                        <a:rPr lang="en-US" sz="900">
                          <a:effectLst/>
                        </a:rPr>
                        <a:t>Employment and Training Activities Carried Out Under the Community Services Block Grant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190500">
                <a:tc>
                  <a:txBody>
                    <a:bodyPr/>
                    <a:lstStyle/>
                    <a:p>
                      <a:pPr marL="0" marR="0">
                        <a:spcBef>
                          <a:spcPts val="0"/>
                        </a:spcBef>
                        <a:spcAft>
                          <a:spcPts val="0"/>
                        </a:spcAft>
                      </a:pPr>
                      <a:r>
                        <a:rPr lang="en-US" sz="900">
                          <a:effectLst/>
                        </a:rPr>
                        <a:t>Second Change Act (ex-offender) programs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190500">
                <a:tc>
                  <a:txBody>
                    <a:bodyPr/>
                    <a:lstStyle/>
                    <a:p>
                      <a:pPr marL="0" marR="0">
                        <a:spcBef>
                          <a:spcPts val="0"/>
                        </a:spcBef>
                        <a:spcAft>
                          <a:spcPts val="0"/>
                        </a:spcAft>
                      </a:pPr>
                      <a:r>
                        <a:rPr lang="en-US" sz="900">
                          <a:effectLst/>
                        </a:rPr>
                        <a:t>Supplemental Nutrition Assistance Program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190500">
                <a:tc>
                  <a:txBody>
                    <a:bodyPr/>
                    <a:lstStyle/>
                    <a:p>
                      <a:pPr marL="0" marR="0">
                        <a:spcBef>
                          <a:spcPts val="0"/>
                        </a:spcBef>
                        <a:spcAft>
                          <a:spcPts val="0"/>
                        </a:spcAft>
                      </a:pPr>
                      <a:r>
                        <a:rPr lang="en-US" sz="900">
                          <a:effectLst/>
                        </a:rPr>
                        <a:t>Employment and training activities carried out by the Department of Housing and Urban Development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190500">
                <a:tc>
                  <a:txBody>
                    <a:bodyPr/>
                    <a:lstStyle/>
                    <a:p>
                      <a:pPr marL="0" marR="0">
                        <a:spcBef>
                          <a:spcPts val="0"/>
                        </a:spcBef>
                        <a:spcAft>
                          <a:spcPts val="0"/>
                        </a:spcAft>
                      </a:pPr>
                      <a:r>
                        <a:rPr lang="en-US" sz="900" dirty="0">
                          <a:effectLst/>
                        </a:rPr>
                        <a:t>Reentry Employment Opportunities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6313580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1754326"/>
          </a:xfrm>
          <a:prstGeom prst="rect">
            <a:avLst/>
          </a:prstGeom>
          <a:noFill/>
        </p:spPr>
        <p:txBody>
          <a:bodyPr wrap="square" rtlCol="0">
            <a:spAutoFit/>
          </a:bodyPr>
          <a:lstStyle/>
          <a:p>
            <a:r>
              <a:rPr lang="en-US" sz="3600" b="1" dirty="0" smtClean="0">
                <a:solidFill>
                  <a:srgbClr val="00607F"/>
                </a:solidFill>
                <a:latin typeface="Montserrat"/>
                <a:cs typeface="Montserrat"/>
              </a:rPr>
              <a:t>Continued Engagement     </a:t>
            </a:r>
            <a:endParaRPr lang="en-US" sz="3600" b="1" dirty="0">
              <a:solidFill>
                <a:srgbClr val="00607F"/>
              </a:solidFill>
              <a:latin typeface="Montserrat"/>
              <a:cs typeface="Montserrat"/>
            </a:endParaRPr>
          </a:p>
          <a:p>
            <a:r>
              <a:rPr lang="en-US" sz="3600" dirty="0" smtClean="0"/>
              <a:t> </a:t>
            </a:r>
          </a:p>
          <a:p>
            <a:r>
              <a:rPr lang="en-US" sz="3600" b="1" dirty="0" smtClean="0">
                <a:solidFill>
                  <a:srgbClr val="00607F"/>
                </a:solidFill>
                <a:latin typeface="Montserrat"/>
                <a:cs typeface="Montserrat"/>
              </a:rPr>
              <a:t>        </a:t>
            </a:r>
            <a:endParaRPr lang="en-US" sz="3600" b="1" dirty="0">
              <a:solidFill>
                <a:srgbClr val="00607F"/>
              </a:solidFill>
              <a:latin typeface="Montserrat"/>
              <a:cs typeface="Montserrat"/>
            </a:endParaRPr>
          </a:p>
        </p:txBody>
      </p:sp>
      <p:sp>
        <p:nvSpPr>
          <p:cNvPr id="2" name="Rectangle 1"/>
          <p:cNvSpPr/>
          <p:nvPr/>
        </p:nvSpPr>
        <p:spPr>
          <a:xfrm>
            <a:off x="715617" y="4332515"/>
            <a:ext cx="6030686" cy="1569660"/>
          </a:xfrm>
          <a:prstGeom prst="rect">
            <a:avLst/>
          </a:prstGeom>
        </p:spPr>
        <p:txBody>
          <a:bodyPr wrap="square">
            <a:spAutoFit/>
          </a:bodyPr>
          <a:lstStyle/>
          <a:p>
            <a:pPr algn="just"/>
            <a:endParaRPr lang="en-US" dirty="0" smtClean="0">
              <a:latin typeface="Arial" panose="020B0604020202020204" pitchFamily="34" charset="0"/>
              <a:ea typeface="Calibri" panose="020F0502020204030204" pitchFamily="34" charset="0"/>
              <a:cs typeface="Arial" panose="020B0604020202020204" pitchFamily="34" charset="0"/>
            </a:endParaRPr>
          </a:p>
          <a:p>
            <a:pPr algn="just"/>
            <a:r>
              <a:rPr lang="en-US" sz="2400" b="1" dirty="0">
                <a:solidFill>
                  <a:srgbClr val="00607F"/>
                </a:solidFill>
                <a:latin typeface="Montserrat"/>
                <a:cs typeface="Montserrat"/>
              </a:rPr>
              <a:t>Greater Nebraska’s Vision</a:t>
            </a:r>
          </a:p>
          <a:p>
            <a:pPr algn="just"/>
            <a:r>
              <a:rPr lang="en-US" dirty="0" smtClean="0">
                <a:latin typeface="Arial" panose="020B0604020202020204" pitchFamily="34" charset="0"/>
                <a:ea typeface="Calibri" panose="020F0502020204030204" pitchFamily="34" charset="0"/>
                <a:cs typeface="Arial" panose="020B0604020202020204" pitchFamily="34" charset="0"/>
              </a:rPr>
              <a:t>To deliver </a:t>
            </a:r>
            <a:r>
              <a:rPr lang="en-US" dirty="0">
                <a:latin typeface="Arial" panose="020B0604020202020204" pitchFamily="34" charset="0"/>
                <a:ea typeface="Calibri" panose="020F0502020204030204" pitchFamily="34" charset="0"/>
                <a:cs typeface="Arial" panose="020B0604020202020204" pitchFamily="34" charset="0"/>
              </a:rPr>
              <a:t>local </a:t>
            </a:r>
            <a:r>
              <a:rPr lang="en-US" b="1" dirty="0">
                <a:latin typeface="Arial" panose="020B0604020202020204" pitchFamily="34" charset="0"/>
                <a:ea typeface="Calibri" panose="020F0502020204030204" pitchFamily="34" charset="0"/>
                <a:cs typeface="Arial" panose="020B0604020202020204" pitchFamily="34" charset="0"/>
              </a:rPr>
              <a:t>coordinated</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proactive</a:t>
            </a:r>
            <a:r>
              <a:rPr lang="en-US"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responsive and adaptable </a:t>
            </a:r>
            <a:r>
              <a:rPr lang="en-US" dirty="0">
                <a:latin typeface="Arial" panose="020B0604020202020204" pitchFamily="34" charset="0"/>
                <a:ea typeface="Calibri" panose="020F0502020204030204" pitchFamily="34" charset="0"/>
                <a:cs typeface="Arial" panose="020B0604020202020204" pitchFamily="34" charset="0"/>
              </a:rPr>
              <a:t>services for jobseekers and employers to maximize </a:t>
            </a:r>
            <a:r>
              <a:rPr lang="en-US" u="sng" dirty="0">
                <a:latin typeface="Arial" panose="020B0604020202020204" pitchFamily="34" charset="0"/>
                <a:ea typeface="Calibri" panose="020F0502020204030204" pitchFamily="34" charset="0"/>
                <a:cs typeface="Arial" panose="020B0604020202020204" pitchFamily="34" charset="0"/>
              </a:rPr>
              <a:t>opportunities for earning, learning, and living</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15617" y="1416950"/>
            <a:ext cx="7478486" cy="3785652"/>
          </a:xfrm>
          <a:prstGeom prst="rect">
            <a:avLst/>
          </a:prstGeom>
        </p:spPr>
        <p:txBody>
          <a:bodyPr wrap="square">
            <a:spAutoFit/>
          </a:bodyPr>
          <a:lstStyle/>
          <a:p>
            <a:pPr algn="just"/>
            <a:r>
              <a:rPr lang="en-US" sz="6000" b="1" dirty="0" smtClean="0">
                <a:solidFill>
                  <a:srgbClr val="FFC000"/>
                </a:solidFill>
                <a:latin typeface="Montserrat"/>
                <a:cs typeface="Montserrat"/>
              </a:rPr>
              <a:t>Moving Forward</a:t>
            </a:r>
          </a:p>
          <a:p>
            <a:pPr fontAlgn="ctr"/>
            <a:endParaRPr lang="en-US" sz="1000" dirty="0" smtClean="0"/>
          </a:p>
          <a:p>
            <a:pPr fontAlgn="ctr"/>
            <a:endParaRPr lang="en-US" sz="1000" dirty="0"/>
          </a:p>
          <a:p>
            <a:pPr fontAlgn="ctr"/>
            <a:endParaRPr lang="en-US" sz="1000" dirty="0" smtClean="0"/>
          </a:p>
          <a:p>
            <a:pPr fontAlgn="ctr"/>
            <a:r>
              <a:rPr lang="en-US" sz="1000" dirty="0" smtClean="0"/>
              <a:t>Join </a:t>
            </a:r>
            <a:r>
              <a:rPr lang="en-US" sz="1000" dirty="0"/>
              <a:t>the Executive Committee and public to review the Columbus and Norfolk Regional Plans. </a:t>
            </a:r>
          </a:p>
          <a:p>
            <a:pPr fontAlgn="ctr"/>
            <a:r>
              <a:rPr lang="en-US" sz="1000" dirty="0"/>
              <a:t> </a:t>
            </a:r>
          </a:p>
          <a:p>
            <a:pPr fontAlgn="ctr"/>
            <a:r>
              <a:rPr lang="en-US" sz="1000" dirty="0"/>
              <a:t> </a:t>
            </a:r>
          </a:p>
          <a:p>
            <a:pPr fontAlgn="ctr"/>
            <a:r>
              <a:rPr lang="en-US" sz="1000" dirty="0"/>
              <a:t>City of Madison – Town Hall </a:t>
            </a:r>
          </a:p>
          <a:p>
            <a:pPr fontAlgn="ctr"/>
            <a:r>
              <a:rPr lang="en-US" sz="1000" dirty="0"/>
              <a:t>211 S Lincoln Street </a:t>
            </a:r>
          </a:p>
          <a:p>
            <a:pPr fontAlgn="ctr"/>
            <a:r>
              <a:rPr lang="en-US" sz="1000" dirty="0"/>
              <a:t>Madison, NE 68748</a:t>
            </a:r>
          </a:p>
          <a:p>
            <a:pPr fontAlgn="ctr"/>
            <a:r>
              <a:rPr lang="en-US" sz="1000" dirty="0"/>
              <a:t> </a:t>
            </a:r>
          </a:p>
          <a:p>
            <a:pPr fontAlgn="ctr"/>
            <a:r>
              <a:rPr lang="en-US" sz="1000" i="1" dirty="0"/>
              <a:t>September 14, 2017</a:t>
            </a:r>
            <a:endParaRPr lang="en-US" sz="1000" dirty="0"/>
          </a:p>
          <a:p>
            <a:pPr fontAlgn="ctr"/>
            <a:r>
              <a:rPr lang="en-US" sz="1000" i="1" dirty="0"/>
              <a:t>10:30 am – 12:00 pm CT </a:t>
            </a:r>
            <a:endParaRPr lang="en-US" sz="1000" dirty="0"/>
          </a:p>
          <a:p>
            <a:pPr algn="just"/>
            <a:r>
              <a:rPr lang="en-US" sz="6000" b="1" dirty="0" smtClean="0">
                <a:solidFill>
                  <a:srgbClr val="FFC000"/>
                </a:solidFill>
                <a:latin typeface="Montserrat"/>
                <a:cs typeface="Montserrat"/>
              </a:rPr>
              <a:t>   </a:t>
            </a:r>
            <a:endParaRPr lang="en-US" sz="6000" b="1" dirty="0">
              <a:solidFill>
                <a:srgbClr val="FFC000"/>
              </a:solidFill>
              <a:latin typeface="Montserrat"/>
              <a:cs typeface="Montserrat"/>
            </a:endParaRPr>
          </a:p>
        </p:txBody>
      </p:sp>
    </p:spTree>
    <p:extLst>
      <p:ext uri="{BB962C8B-B14F-4D97-AF65-F5344CB8AC3E}">
        <p14:creationId xmlns:p14="http://schemas.microsoft.com/office/powerpoint/2010/main" val="272841140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Regional Planning Process    </a:t>
            </a:r>
            <a:endParaRPr lang="en-US" sz="3600" b="1" dirty="0">
              <a:solidFill>
                <a:srgbClr val="00607F"/>
              </a:solidFill>
              <a:latin typeface="Montserrat"/>
              <a:cs typeface="Montserrat"/>
            </a:endParaRPr>
          </a:p>
        </p:txBody>
      </p:sp>
      <p:sp>
        <p:nvSpPr>
          <p:cNvPr id="5" name="TextBox 4"/>
          <p:cNvSpPr txBox="1"/>
          <p:nvPr/>
        </p:nvSpPr>
        <p:spPr>
          <a:xfrm>
            <a:off x="715617" y="1335444"/>
            <a:ext cx="7898296" cy="5109091"/>
          </a:xfrm>
          <a:prstGeom prst="rect">
            <a:avLst/>
          </a:prstGeom>
          <a:noFill/>
        </p:spPr>
        <p:txBody>
          <a:bodyPr wrap="square" rtlCol="0">
            <a:spAutoFit/>
          </a:bodyPr>
          <a:lstStyle/>
          <a:p>
            <a:pPr fontAlgn="ctr"/>
            <a:r>
              <a:rPr lang="en-US" sz="2800" b="1" dirty="0"/>
              <a:t>1:30 – Welcome &amp; Overview</a:t>
            </a:r>
            <a:endParaRPr lang="en-US" sz="2800" dirty="0"/>
          </a:p>
          <a:p>
            <a:pPr fontAlgn="ctr"/>
            <a:r>
              <a:rPr lang="en-US" sz="2800" b="1" dirty="0"/>
              <a:t>1:40 – Labor Market Information</a:t>
            </a:r>
            <a:endParaRPr lang="en-US" sz="2800" dirty="0"/>
          </a:p>
          <a:p>
            <a:pPr fontAlgn="ctr"/>
            <a:r>
              <a:rPr lang="en-US" sz="2800" b="1" dirty="0"/>
              <a:t>2:00 – Vision for Columbus Region  </a:t>
            </a:r>
            <a:endParaRPr lang="en-US" sz="2800" dirty="0"/>
          </a:p>
          <a:p>
            <a:pPr fontAlgn="ctr"/>
            <a:r>
              <a:rPr lang="en-US" sz="2800" b="1" dirty="0"/>
              <a:t>2:30 - Roles </a:t>
            </a:r>
            <a:endParaRPr lang="en-US" sz="2800" dirty="0"/>
          </a:p>
          <a:p>
            <a:pPr fontAlgn="ctr"/>
            <a:r>
              <a:rPr lang="en-US" sz="2800" b="1" dirty="0"/>
              <a:t>3:00 – Break </a:t>
            </a:r>
            <a:endParaRPr lang="en-US" sz="2800" dirty="0"/>
          </a:p>
          <a:p>
            <a:pPr fontAlgn="ctr"/>
            <a:r>
              <a:rPr lang="en-US" sz="2800" b="1" dirty="0"/>
              <a:t>3:15 – Regional Strategies </a:t>
            </a:r>
            <a:endParaRPr lang="en-US" sz="2800" dirty="0"/>
          </a:p>
          <a:p>
            <a:pPr fontAlgn="ctr"/>
            <a:r>
              <a:rPr lang="en-US" sz="2800" b="1" dirty="0"/>
              <a:t>4:15 – Continued Engagement </a:t>
            </a:r>
            <a:endParaRPr lang="en-US" sz="2800" dirty="0"/>
          </a:p>
          <a:p>
            <a:endParaRPr lang="en-US" sz="2800" b="1" dirty="0"/>
          </a:p>
          <a:p>
            <a:r>
              <a:rPr lang="en-US" sz="2800" dirty="0"/>
              <a:t>The Greater Nebraska Workforce Development Board will provide coffee and light snacks. </a:t>
            </a:r>
          </a:p>
          <a:p>
            <a:endParaRPr lang="en-US" sz="2800" b="1" dirty="0" smtClean="0"/>
          </a:p>
          <a:p>
            <a:endParaRPr lang="en-US" dirty="0"/>
          </a:p>
        </p:txBody>
      </p:sp>
    </p:spTree>
    <p:extLst>
      <p:ext uri="{BB962C8B-B14F-4D97-AF65-F5344CB8AC3E}">
        <p14:creationId xmlns:p14="http://schemas.microsoft.com/office/powerpoint/2010/main" val="15268746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Required Regional Plans </a:t>
            </a:r>
            <a:endParaRPr lang="en-US" sz="3600" b="1" dirty="0">
              <a:solidFill>
                <a:srgbClr val="00607F"/>
              </a:solidFill>
              <a:latin typeface="Montserrat"/>
              <a:cs typeface="Montserrat"/>
            </a:endParaRPr>
          </a:p>
        </p:txBody>
      </p:sp>
      <p:sp>
        <p:nvSpPr>
          <p:cNvPr id="5" name="TextBox 4"/>
          <p:cNvSpPr txBox="1"/>
          <p:nvPr/>
        </p:nvSpPr>
        <p:spPr>
          <a:xfrm>
            <a:off x="715617" y="1335444"/>
            <a:ext cx="7898296" cy="3139321"/>
          </a:xfrm>
          <a:prstGeom prst="rect">
            <a:avLst/>
          </a:prstGeom>
          <a:noFill/>
        </p:spPr>
        <p:txBody>
          <a:bodyPr wrap="square" rtlCol="0">
            <a:spAutoFit/>
          </a:bodyPr>
          <a:lstStyle/>
          <a:p>
            <a:pPr algn="just"/>
            <a:r>
              <a:rPr lang="en-US" dirty="0"/>
              <a:t>The Greater Nebraska Workforce Development Board </a:t>
            </a:r>
            <a:r>
              <a:rPr lang="en-US" dirty="0" smtClean="0"/>
              <a:t>has prepared </a:t>
            </a:r>
            <a:r>
              <a:rPr lang="en-US" dirty="0"/>
              <a:t>a </a:t>
            </a:r>
            <a:r>
              <a:rPr lang="en-US" dirty="0" smtClean="0"/>
              <a:t>Tri-Cities Regional plan, Scottsbluff Regional plan, </a:t>
            </a:r>
            <a:r>
              <a:rPr lang="en-US" dirty="0"/>
              <a:t>and </a:t>
            </a:r>
            <a:r>
              <a:rPr lang="en-US" dirty="0" smtClean="0"/>
              <a:t>local workforce development </a:t>
            </a:r>
            <a:r>
              <a:rPr lang="en-US" dirty="0"/>
              <a:t>plan for the period July 1, 2017 through June 30, 2021.  </a:t>
            </a:r>
            <a:r>
              <a:rPr lang="en-US" dirty="0" smtClean="0"/>
              <a:t>The board will be preparing regional plans for</a:t>
            </a:r>
            <a:r>
              <a:rPr lang="en-US" b="1" dirty="0" smtClean="0"/>
              <a:t> </a:t>
            </a:r>
            <a:r>
              <a:rPr lang="en-US" dirty="0" smtClean="0"/>
              <a:t>North Platte, Norfolk, and Columbus this year. This plan covers </a:t>
            </a:r>
            <a:r>
              <a:rPr lang="en-US" b="1" dirty="0"/>
              <a:t>Madison, Antelope, Pierce, Stanton, and </a:t>
            </a:r>
            <a:r>
              <a:rPr lang="en-US" b="1" dirty="0" smtClean="0"/>
              <a:t>Wayne </a:t>
            </a:r>
            <a:r>
              <a:rPr lang="en-US" dirty="0" smtClean="0"/>
              <a:t>counties designated </a:t>
            </a:r>
            <a:r>
              <a:rPr lang="en-US" dirty="0"/>
              <a:t>by the </a:t>
            </a:r>
            <a:r>
              <a:rPr lang="en-US" dirty="0" smtClean="0"/>
              <a:t>Governor. The </a:t>
            </a:r>
            <a:r>
              <a:rPr lang="en-US" b="1" u="sng" dirty="0" smtClean="0"/>
              <a:t>Norfolk Regional Plan </a:t>
            </a:r>
            <a:r>
              <a:rPr lang="en-US" dirty="0"/>
              <a:t>will meet </a:t>
            </a:r>
            <a:r>
              <a:rPr lang="en-US" dirty="0" smtClean="0"/>
              <a:t>the requirements </a:t>
            </a:r>
            <a:r>
              <a:rPr lang="en-US" dirty="0"/>
              <a:t>of the Workforce Innovation and Opportunity Act (WIOA) by establishing local and regional strategies for directing investments in economic, education and workforce training programs with the end results being individuals acquiring skills to compete in the job market and employers having a ready supply of skilled workers.  </a:t>
            </a:r>
          </a:p>
          <a:p>
            <a:endParaRPr lang="en-US" dirty="0"/>
          </a:p>
        </p:txBody>
      </p:sp>
      <p:pic>
        <p:nvPicPr>
          <p:cNvPr id="2" name="Picture 1"/>
          <p:cNvPicPr>
            <a:picLocks noChangeAspect="1"/>
          </p:cNvPicPr>
          <p:nvPr/>
        </p:nvPicPr>
        <p:blipFill>
          <a:blip r:embed="rId2"/>
          <a:stretch>
            <a:fillRect/>
          </a:stretch>
        </p:blipFill>
        <p:spPr>
          <a:xfrm>
            <a:off x="715617" y="4267942"/>
            <a:ext cx="1563461" cy="2034886"/>
          </a:xfrm>
          <a:prstGeom prst="rect">
            <a:avLst/>
          </a:prstGeom>
        </p:spPr>
      </p:pic>
      <p:sp>
        <p:nvSpPr>
          <p:cNvPr id="4" name="Rectangle 3"/>
          <p:cNvSpPr/>
          <p:nvPr/>
        </p:nvSpPr>
        <p:spPr>
          <a:xfrm>
            <a:off x="2513132" y="4933535"/>
            <a:ext cx="3724289" cy="369332"/>
          </a:xfrm>
          <a:prstGeom prst="rect">
            <a:avLst/>
          </a:prstGeom>
        </p:spPr>
        <p:txBody>
          <a:bodyPr wrap="none">
            <a:spAutoFit/>
          </a:bodyPr>
          <a:lstStyle/>
          <a:p>
            <a:r>
              <a:rPr lang="en-US" dirty="0"/>
              <a:t>P</a:t>
            </a:r>
            <a:r>
              <a:rPr lang="en-US" dirty="0" smtClean="0"/>
              <a:t>lans are posted at dol.nebraska.gov  </a:t>
            </a:r>
            <a:endParaRPr lang="en-US" dirty="0"/>
          </a:p>
        </p:txBody>
      </p:sp>
    </p:spTree>
    <p:extLst>
      <p:ext uri="{BB962C8B-B14F-4D97-AF65-F5344CB8AC3E}">
        <p14:creationId xmlns:p14="http://schemas.microsoft.com/office/powerpoint/2010/main" val="399185496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Purpose </a:t>
            </a:r>
            <a:endParaRPr lang="en-US" sz="3600" b="1" dirty="0">
              <a:solidFill>
                <a:srgbClr val="00607F"/>
              </a:solidFill>
              <a:latin typeface="Montserrat"/>
              <a:cs typeface="Montserrat"/>
            </a:endParaRPr>
          </a:p>
        </p:txBody>
      </p:sp>
      <p:sp>
        <p:nvSpPr>
          <p:cNvPr id="5" name="TextBox 4"/>
          <p:cNvSpPr txBox="1"/>
          <p:nvPr/>
        </p:nvSpPr>
        <p:spPr>
          <a:xfrm>
            <a:off x="715617" y="1335444"/>
            <a:ext cx="7898296" cy="1754326"/>
          </a:xfrm>
          <a:prstGeom prst="rect">
            <a:avLst/>
          </a:prstGeom>
          <a:noFill/>
        </p:spPr>
        <p:txBody>
          <a:bodyPr wrap="square" rtlCol="0">
            <a:spAutoFit/>
          </a:bodyPr>
          <a:lstStyle/>
          <a:p>
            <a:r>
              <a:rPr lang="en-US" dirty="0"/>
              <a:t>The purpose of the planning session is to identify and align workforce development activities and resources with larger regional economic development areas and available resources to provide coordinated and efficient services to both job seekers and employers.</a:t>
            </a:r>
          </a:p>
          <a:p>
            <a:endParaRPr lang="en-US" dirty="0" smtClean="0"/>
          </a:p>
          <a:p>
            <a:endParaRPr lang="en-US" dirty="0"/>
          </a:p>
        </p:txBody>
      </p:sp>
    </p:spTree>
    <p:extLst>
      <p:ext uri="{BB962C8B-B14F-4D97-AF65-F5344CB8AC3E}">
        <p14:creationId xmlns:p14="http://schemas.microsoft.com/office/powerpoint/2010/main" val="284678423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Regional Plan Chapters</a:t>
            </a:r>
            <a:endParaRPr lang="en-US" sz="3600" b="1" dirty="0">
              <a:solidFill>
                <a:srgbClr val="00607F"/>
              </a:solidFill>
              <a:latin typeface="Montserrat"/>
              <a:cs typeface="Montserrat"/>
            </a:endParaRPr>
          </a:p>
        </p:txBody>
      </p:sp>
      <p:sp>
        <p:nvSpPr>
          <p:cNvPr id="5" name="TextBox 4"/>
          <p:cNvSpPr txBox="1"/>
          <p:nvPr/>
        </p:nvSpPr>
        <p:spPr>
          <a:xfrm>
            <a:off x="715617" y="1335444"/>
            <a:ext cx="7898296" cy="4524315"/>
          </a:xfrm>
          <a:prstGeom prst="rect">
            <a:avLst/>
          </a:prstGeom>
          <a:noFill/>
        </p:spPr>
        <p:txBody>
          <a:bodyPr wrap="square" rtlCol="0">
            <a:spAutoFit/>
          </a:bodyPr>
          <a:lstStyle/>
          <a:p>
            <a:r>
              <a:rPr lang="en-US" dirty="0" smtClean="0"/>
              <a:t>Chapter 1. Economic and Workforce Analysis</a:t>
            </a:r>
          </a:p>
          <a:p>
            <a:endParaRPr lang="en-US" dirty="0" smtClean="0"/>
          </a:p>
          <a:p>
            <a:r>
              <a:rPr lang="en-US" dirty="0" smtClean="0"/>
              <a:t>Chapter 2. Vision and Goals</a:t>
            </a:r>
          </a:p>
          <a:p>
            <a:r>
              <a:rPr lang="en-US" dirty="0"/>
              <a:t>	P</a:t>
            </a:r>
            <a:r>
              <a:rPr lang="en-US" dirty="0" smtClean="0"/>
              <a:t>reparing </a:t>
            </a:r>
            <a:r>
              <a:rPr lang="en-US" dirty="0"/>
              <a:t>an educated and skilled workforce, including youth and individuals </a:t>
            </a:r>
            <a:r>
              <a:rPr lang="en-US" dirty="0" smtClean="0"/>
              <a:t>	with </a:t>
            </a:r>
            <a:r>
              <a:rPr lang="en-US" dirty="0"/>
              <a:t>barriers to employment</a:t>
            </a:r>
          </a:p>
          <a:p>
            <a:endParaRPr lang="en-US" dirty="0" smtClean="0"/>
          </a:p>
          <a:p>
            <a:r>
              <a:rPr lang="en-US" dirty="0" smtClean="0"/>
              <a:t>Chapter 3. Workforce System – Integration of Strategies and Services  </a:t>
            </a:r>
          </a:p>
          <a:p>
            <a:r>
              <a:rPr lang="en-US" dirty="0"/>
              <a:t>	</a:t>
            </a:r>
            <a:r>
              <a:rPr lang="en-US" dirty="0" smtClean="0"/>
              <a:t>Sector Initiatives </a:t>
            </a:r>
          </a:p>
          <a:p>
            <a:r>
              <a:rPr lang="en-US" dirty="0" smtClean="0"/>
              <a:t>	Cooperation, Collaboration, &amp; Coordination </a:t>
            </a:r>
          </a:p>
          <a:p>
            <a:r>
              <a:rPr lang="en-US" dirty="0"/>
              <a:t>	</a:t>
            </a:r>
            <a:r>
              <a:rPr lang="en-US" dirty="0" smtClean="0"/>
              <a:t>Services in Rural Areas </a:t>
            </a:r>
          </a:p>
          <a:p>
            <a:r>
              <a:rPr lang="en-US" dirty="0"/>
              <a:t>	</a:t>
            </a:r>
            <a:r>
              <a:rPr lang="en-US" dirty="0" smtClean="0"/>
              <a:t>Career Pathways</a:t>
            </a:r>
          </a:p>
          <a:p>
            <a:r>
              <a:rPr lang="en-US" dirty="0"/>
              <a:t>	</a:t>
            </a:r>
            <a:r>
              <a:rPr lang="en-US" dirty="0" smtClean="0"/>
              <a:t>Business Needs </a:t>
            </a:r>
          </a:p>
          <a:p>
            <a:r>
              <a:rPr lang="en-US" dirty="0"/>
              <a:t>	</a:t>
            </a:r>
            <a:r>
              <a:rPr lang="en-US" dirty="0" smtClean="0"/>
              <a:t>Economic Development </a:t>
            </a:r>
          </a:p>
          <a:p>
            <a:r>
              <a:rPr lang="en-US" dirty="0"/>
              <a:t>	</a:t>
            </a:r>
            <a:r>
              <a:rPr lang="en-US" dirty="0" smtClean="0"/>
              <a:t>Training Initiatives </a:t>
            </a:r>
          </a:p>
          <a:p>
            <a:r>
              <a:rPr lang="en-US" dirty="0"/>
              <a:t>	</a:t>
            </a:r>
            <a:endParaRPr lang="en-US" dirty="0" smtClean="0"/>
          </a:p>
          <a:p>
            <a:endParaRPr lang="en-US" dirty="0"/>
          </a:p>
        </p:txBody>
      </p:sp>
    </p:spTree>
    <p:extLst>
      <p:ext uri="{BB962C8B-B14F-4D97-AF65-F5344CB8AC3E}">
        <p14:creationId xmlns:p14="http://schemas.microsoft.com/office/powerpoint/2010/main" val="409494803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ril 2017 – Area 1 (Scottsbluff) and Area 2 (Sidney)&#10;July 2017 – Area 3 (North Platte) and Area 4 (McCook) &#10;November 2017 – Area 6 (Columbus) and Area 9 (Norfolk) &#10;September 2017 – Area 10 (O’Neill) &#10;" title="Regional Map - Nebraska "/>
          <p:cNvPicPr/>
          <p:nvPr/>
        </p:nvPicPr>
        <p:blipFill>
          <a:blip r:embed="rId3"/>
          <a:stretch>
            <a:fillRect/>
          </a:stretch>
        </p:blipFill>
        <p:spPr>
          <a:xfrm>
            <a:off x="831273" y="1265382"/>
            <a:ext cx="7499927" cy="4433454"/>
          </a:xfrm>
          <a:prstGeom prst="rect">
            <a:avLst/>
          </a:prstGeom>
        </p:spPr>
      </p:pic>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Counties in Norfolk Region </a:t>
            </a:r>
            <a:endParaRPr lang="en-US" sz="3600" b="1" dirty="0">
              <a:solidFill>
                <a:srgbClr val="00607F"/>
              </a:solidFill>
              <a:latin typeface="Montserrat"/>
              <a:cs typeface="Montserrat"/>
            </a:endParaRPr>
          </a:p>
        </p:txBody>
      </p:sp>
    </p:spTree>
    <p:extLst>
      <p:ext uri="{BB962C8B-B14F-4D97-AF65-F5344CB8AC3E}">
        <p14:creationId xmlns:p14="http://schemas.microsoft.com/office/powerpoint/2010/main" val="23900364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763490"/>
          </a:xfrm>
          <a:prstGeom prst="rect">
            <a:avLst/>
          </a:prstGeom>
        </p:spPr>
      </p:pic>
    </p:spTree>
    <p:extLst>
      <p:ext uri="{BB962C8B-B14F-4D97-AF65-F5344CB8AC3E}">
        <p14:creationId xmlns:p14="http://schemas.microsoft.com/office/powerpoint/2010/main" val="15370420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7" y="370196"/>
            <a:ext cx="7712766" cy="646331"/>
          </a:xfrm>
          <a:prstGeom prst="rect">
            <a:avLst/>
          </a:prstGeom>
          <a:noFill/>
        </p:spPr>
        <p:txBody>
          <a:bodyPr wrap="square" rtlCol="0">
            <a:spAutoFit/>
          </a:bodyPr>
          <a:lstStyle/>
          <a:p>
            <a:r>
              <a:rPr lang="en-US" sz="3600" b="1" dirty="0" smtClean="0">
                <a:solidFill>
                  <a:srgbClr val="00607F"/>
                </a:solidFill>
                <a:latin typeface="Montserrat"/>
                <a:cs typeface="Montserrat"/>
              </a:rPr>
              <a:t>Introductions       </a:t>
            </a:r>
            <a:endParaRPr lang="en-US" sz="3600" b="1" dirty="0">
              <a:solidFill>
                <a:srgbClr val="00607F"/>
              </a:solidFill>
              <a:latin typeface="Montserrat"/>
              <a:cs typeface="Montserrat"/>
            </a:endParaRPr>
          </a:p>
        </p:txBody>
      </p:sp>
      <p:sp>
        <p:nvSpPr>
          <p:cNvPr id="5" name="TextBox 4"/>
          <p:cNvSpPr txBox="1"/>
          <p:nvPr/>
        </p:nvSpPr>
        <p:spPr>
          <a:xfrm>
            <a:off x="715617" y="1335444"/>
            <a:ext cx="7898296" cy="1231106"/>
          </a:xfrm>
          <a:prstGeom prst="rect">
            <a:avLst/>
          </a:prstGeom>
          <a:noFill/>
        </p:spPr>
        <p:txBody>
          <a:bodyPr wrap="square" rtlCol="0">
            <a:spAutoFit/>
          </a:bodyPr>
          <a:lstStyle/>
          <a:p>
            <a:r>
              <a:rPr lang="en-US" sz="2800" b="1" dirty="0" smtClean="0"/>
              <a:t>Regional workforce system </a:t>
            </a:r>
            <a:r>
              <a:rPr lang="en-US" sz="2800" b="1" dirty="0"/>
              <a:t>p</a:t>
            </a:r>
            <a:r>
              <a:rPr lang="en-US" sz="2800" b="1" dirty="0" smtClean="0"/>
              <a:t>artners and how they currently fit into the system</a:t>
            </a:r>
          </a:p>
          <a:p>
            <a:endParaRPr lang="en-US" dirty="0"/>
          </a:p>
        </p:txBody>
      </p:sp>
    </p:spTree>
    <p:extLst>
      <p:ext uri="{BB962C8B-B14F-4D97-AF65-F5344CB8AC3E}">
        <p14:creationId xmlns:p14="http://schemas.microsoft.com/office/powerpoint/2010/main" val="982335692"/>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8&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1411</Words>
  <Application>Microsoft Office PowerPoint</Application>
  <PresentationFormat>On-screen Show (4:3)</PresentationFormat>
  <Paragraphs>338</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Montserrat</vt:lpstr>
      <vt:lpstr>Montserrat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Firespring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Gohring</dc:creator>
  <cp:lastModifiedBy>Ideus, Rick</cp:lastModifiedBy>
  <cp:revision>84</cp:revision>
  <cp:lastPrinted>2017-08-09T21:42:10Z</cp:lastPrinted>
  <dcterms:created xsi:type="dcterms:W3CDTF">2016-05-16T15:39:28Z</dcterms:created>
  <dcterms:modified xsi:type="dcterms:W3CDTF">2017-08-11T19:40:17Z</dcterms:modified>
</cp:coreProperties>
</file>