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14"/>
  </p:notesMasterIdLst>
  <p:sldIdLst>
    <p:sldId id="256" r:id="rId3"/>
    <p:sldId id="280" r:id="rId4"/>
    <p:sldId id="289" r:id="rId5"/>
    <p:sldId id="295" r:id="rId6"/>
    <p:sldId id="286" r:id="rId7"/>
    <p:sldId id="292" r:id="rId8"/>
    <p:sldId id="290" r:id="rId9"/>
    <p:sldId id="288" r:id="rId10"/>
    <p:sldId id="293" r:id="rId11"/>
    <p:sldId id="294" r:id="rId12"/>
    <p:sldId id="284" r:id="rId13"/>
  </p:sldIdLst>
  <p:sldSz cx="9144000" cy="6858000" type="screen4x3"/>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0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472" autoAdjust="0"/>
  </p:normalViewPr>
  <p:slideViewPr>
    <p:cSldViewPr snapToGrid="0" snapToObjects="1">
      <p:cViewPr varScale="1">
        <p:scale>
          <a:sx n="124" d="100"/>
          <a:sy n="124" d="100"/>
        </p:scale>
        <p:origin x="123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D7108-DF25-4116-8DE0-8795993FBC9E}" type="datetimeFigureOut">
              <a:rPr lang="en-US" smtClean="0"/>
              <a:t>12/4/2019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72A41D-7516-4583-BC1B-A83C32DC063A}" type="slidenum">
              <a:rPr lang="en-US" smtClean="0"/>
              <a:t>‹#›</a:t>
            </a:fld>
            <a:endParaRPr lang="en-US"/>
          </a:p>
        </p:txBody>
      </p:sp>
    </p:spTree>
    <p:extLst>
      <p:ext uri="{BB962C8B-B14F-4D97-AF65-F5344CB8AC3E}">
        <p14:creationId xmlns:p14="http://schemas.microsoft.com/office/powerpoint/2010/main" val="2058196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72A41D-7516-4583-BC1B-A83C32DC063A}" type="slidenum">
              <a:rPr lang="en-US" smtClean="0"/>
              <a:t>4</a:t>
            </a:fld>
            <a:endParaRPr lang="en-US"/>
          </a:p>
        </p:txBody>
      </p:sp>
    </p:spTree>
    <p:extLst>
      <p:ext uri="{BB962C8B-B14F-4D97-AF65-F5344CB8AC3E}">
        <p14:creationId xmlns:p14="http://schemas.microsoft.com/office/powerpoint/2010/main" val="4052418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Individuals</a:t>
            </a:r>
            <a:r>
              <a:rPr lang="en-US" baseline="0" dirty="0" smtClean="0"/>
              <a:t> can only be enrolled in the Adult program under priority categories three and four with administrative approval.</a:t>
            </a:r>
            <a:endParaRPr lang="en-US" dirty="0"/>
          </a:p>
        </p:txBody>
      </p:sp>
      <p:sp>
        <p:nvSpPr>
          <p:cNvPr id="4" name="Slide Number Placeholder 3"/>
          <p:cNvSpPr>
            <a:spLocks noGrp="1"/>
          </p:cNvSpPr>
          <p:nvPr>
            <p:ph type="sldNum" sz="quarter" idx="10"/>
          </p:nvPr>
        </p:nvSpPr>
        <p:spPr/>
        <p:txBody>
          <a:bodyPr/>
          <a:lstStyle/>
          <a:p>
            <a:fld id="{2572A41D-7516-4583-BC1B-A83C32DC063A}" type="slidenum">
              <a:rPr lang="en-US" smtClean="0"/>
              <a:t>5</a:t>
            </a:fld>
            <a:endParaRPr lang="en-US"/>
          </a:p>
        </p:txBody>
      </p:sp>
    </p:spTree>
    <p:extLst>
      <p:ext uri="{BB962C8B-B14F-4D97-AF65-F5344CB8AC3E}">
        <p14:creationId xmlns:p14="http://schemas.microsoft.com/office/powerpoint/2010/main" val="3435192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72A41D-7516-4583-BC1B-A83C32DC063A}" type="slidenum">
              <a:rPr lang="en-US" smtClean="0"/>
              <a:t>7</a:t>
            </a:fld>
            <a:endParaRPr lang="en-US"/>
          </a:p>
        </p:txBody>
      </p:sp>
    </p:spTree>
    <p:extLst>
      <p:ext uri="{BB962C8B-B14F-4D97-AF65-F5344CB8AC3E}">
        <p14:creationId xmlns:p14="http://schemas.microsoft.com/office/powerpoint/2010/main" val="3248415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369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7844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8" name="TextBox 7"/>
          <p:cNvSpPr txBox="1"/>
          <p:nvPr userDrawn="1"/>
        </p:nvSpPr>
        <p:spPr>
          <a:xfrm>
            <a:off x="1190808" y="561528"/>
            <a:ext cx="7257945" cy="276999"/>
          </a:xfrm>
          <a:prstGeom prst="rect">
            <a:avLst/>
          </a:prstGeom>
          <a:noFill/>
        </p:spPr>
        <p:txBody>
          <a:bodyPr wrap="square" rtlCol="0">
            <a:spAutoFit/>
          </a:bodyPr>
          <a:lstStyle/>
          <a:p>
            <a:r>
              <a:rPr lang="en-US" sz="1200" dirty="0">
                <a:solidFill>
                  <a:srgbClr val="00607F"/>
                </a:solidFill>
                <a:latin typeface="Montserrat"/>
                <a:cs typeface="Montserrat"/>
              </a:rPr>
              <a:t>NEBRASKA DEPARTMENT OF </a:t>
            </a:r>
            <a:r>
              <a:rPr lang="en-US" sz="1200" dirty="0" smtClean="0">
                <a:solidFill>
                  <a:srgbClr val="00607F"/>
                </a:solidFill>
                <a:latin typeface="Montserrat"/>
                <a:cs typeface="Montserrat"/>
              </a:rPr>
              <a:t>LABOR   |   </a:t>
            </a:r>
            <a:r>
              <a:rPr lang="en-US" sz="1200" dirty="0" smtClean="0">
                <a:solidFill>
                  <a:srgbClr val="00607F"/>
                </a:solidFill>
                <a:latin typeface="Montserrat Light" panose="00000400000000000000" pitchFamily="50" charset="0"/>
                <a:cs typeface="Montserrat"/>
              </a:rPr>
              <a:t>Greater</a:t>
            </a:r>
            <a:r>
              <a:rPr lang="en-US" sz="1200" baseline="0" dirty="0" smtClean="0">
                <a:solidFill>
                  <a:srgbClr val="00607F"/>
                </a:solidFill>
                <a:latin typeface="Montserrat Light" panose="00000400000000000000" pitchFamily="50" charset="0"/>
                <a:cs typeface="Montserrat"/>
              </a:rPr>
              <a:t> Nebraska Workforce Development Area</a:t>
            </a:r>
            <a:endParaRPr lang="en-US" sz="1200" dirty="0">
              <a:solidFill>
                <a:srgbClr val="00607F"/>
              </a:solidFill>
              <a:latin typeface="Montserrat Light" panose="00000400000000000000" pitchFamily="50" charset="0"/>
              <a:cs typeface="Montserrat"/>
            </a:endParaRPr>
          </a:p>
        </p:txBody>
      </p:sp>
      <p:cxnSp>
        <p:nvCxnSpPr>
          <p:cNvPr id="9" name="Straight Connector 8"/>
          <p:cNvCxnSpPr/>
          <p:nvPr userDrawn="1"/>
        </p:nvCxnSpPr>
        <p:spPr>
          <a:xfrm>
            <a:off x="1280160" y="873760"/>
            <a:ext cx="8007773" cy="0"/>
          </a:xfrm>
          <a:prstGeom prst="line">
            <a:avLst/>
          </a:prstGeom>
          <a:ln w="12700" cmpd="sng">
            <a:solidFill>
              <a:srgbClr val="00607F"/>
            </a:solidFill>
          </a:ln>
          <a:effectLst/>
        </p:spPr>
        <p:style>
          <a:lnRef idx="2">
            <a:schemeClr val="accent1"/>
          </a:lnRef>
          <a:fillRef idx="0">
            <a:schemeClr val="accent1"/>
          </a:fillRef>
          <a:effectRef idx="1">
            <a:schemeClr val="accent1"/>
          </a:effectRef>
          <a:fontRef idx="minor">
            <a:schemeClr val="tx1"/>
          </a:fontRef>
        </p:style>
      </p:cxnSp>
      <p:sp>
        <p:nvSpPr>
          <p:cNvPr id="4" name="Title Placeholder 3"/>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5" name="TextBox 4"/>
          <p:cNvSpPr txBox="1"/>
          <p:nvPr userDrawn="1"/>
        </p:nvSpPr>
        <p:spPr>
          <a:xfrm>
            <a:off x="1251284" y="5809710"/>
            <a:ext cx="3753853" cy="261610"/>
          </a:xfrm>
          <a:prstGeom prst="rect">
            <a:avLst/>
          </a:prstGeom>
          <a:noFill/>
        </p:spPr>
        <p:txBody>
          <a:bodyPr wrap="square" rtlCol="0">
            <a:spAutoFit/>
          </a:bodyPr>
          <a:lstStyle/>
          <a:p>
            <a:r>
              <a:rPr lang="en-US" sz="1100" dirty="0" smtClean="0">
                <a:solidFill>
                  <a:schemeClr val="bg1"/>
                </a:solidFill>
                <a:latin typeface="Arial" panose="020B0604020202020204" pitchFamily="34" charset="0"/>
                <a:cs typeface="Arial" panose="020B0604020202020204" pitchFamily="34" charset="0"/>
              </a:rPr>
              <a:t>A proud partner of the American Job Center network.</a:t>
            </a:r>
            <a:endParaRPr lang="en-US"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8474826"/>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3"/>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0525922"/>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1727" y="1851304"/>
            <a:ext cx="7302397" cy="1631216"/>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WIOA Orientation</a:t>
            </a:r>
          </a:p>
          <a:p>
            <a:pPr algn="ctr"/>
            <a:endParaRPr lang="en-US" sz="3600" b="1" dirty="0">
              <a:solidFill>
                <a:srgbClr val="00607F"/>
              </a:solidFill>
              <a:latin typeface="Montserrat"/>
              <a:cs typeface="Montserrat"/>
            </a:endParaRPr>
          </a:p>
          <a:p>
            <a:pPr algn="ctr"/>
            <a:r>
              <a:rPr lang="en-US" sz="2800" b="1" dirty="0" smtClean="0">
                <a:solidFill>
                  <a:srgbClr val="00607F"/>
                </a:solidFill>
                <a:latin typeface="Montserrat"/>
                <a:cs typeface="Montserrat"/>
              </a:rPr>
              <a:t>Adult &amp; Dislocated Worker Programs</a:t>
            </a:r>
          </a:p>
        </p:txBody>
      </p:sp>
      <p:sp>
        <p:nvSpPr>
          <p:cNvPr id="3" name="TextBox 2"/>
          <p:cNvSpPr txBox="1"/>
          <p:nvPr/>
        </p:nvSpPr>
        <p:spPr>
          <a:xfrm>
            <a:off x="204904" y="6239435"/>
            <a:ext cx="3790794" cy="400110"/>
          </a:xfrm>
          <a:prstGeom prst="rect">
            <a:avLst/>
          </a:prstGeom>
          <a:noFill/>
        </p:spPr>
        <p:txBody>
          <a:bodyPr wrap="square" rtlCol="0">
            <a:spAutoFit/>
          </a:bodyPr>
          <a:lstStyle/>
          <a:p>
            <a:r>
              <a:rPr lang="en-US" sz="1000" dirty="0">
                <a:solidFill>
                  <a:schemeClr val="bg1"/>
                </a:solidFill>
              </a:rPr>
              <a:t>Equal opportunity Program/Employer. Auxiliary aids and services are available upon request to individuals with disabilities</a:t>
            </a:r>
            <a:r>
              <a:rPr lang="en-US" sz="1000" dirty="0" smtClean="0">
                <a:solidFill>
                  <a:schemeClr val="bg1"/>
                </a:solidFill>
              </a:rPr>
              <a:t>.</a:t>
            </a:r>
            <a:endParaRPr lang="en-US" sz="1000" dirty="0">
              <a:solidFill>
                <a:schemeClr val="bg1"/>
              </a:solidFill>
            </a:endParaRPr>
          </a:p>
        </p:txBody>
      </p:sp>
    </p:spTree>
    <p:extLst>
      <p:ext uri="{BB962C8B-B14F-4D97-AF65-F5344CB8AC3E}">
        <p14:creationId xmlns:p14="http://schemas.microsoft.com/office/powerpoint/2010/main" val="3538209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422893"/>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Program Expectations</a:t>
            </a:r>
          </a:p>
        </p:txBody>
      </p:sp>
      <p:sp>
        <p:nvSpPr>
          <p:cNvPr id="3" name="Rectangle 2"/>
          <p:cNvSpPr/>
          <p:nvPr/>
        </p:nvSpPr>
        <p:spPr>
          <a:xfrm>
            <a:off x="835891" y="1711189"/>
            <a:ext cx="7224660" cy="553998"/>
          </a:xfrm>
          <a:prstGeom prst="rect">
            <a:avLst/>
          </a:prstGeom>
        </p:spPr>
        <p:txBody>
          <a:bodyPr wrap="squar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660828" y="1519873"/>
            <a:ext cx="7941448" cy="2862322"/>
          </a:xfrm>
          <a:prstGeom prst="rect">
            <a:avLst/>
          </a:prstGeom>
        </p:spPr>
        <p:txBody>
          <a:bodyPr wrap="square">
            <a:spAutoFit/>
          </a:bodyPr>
          <a:lstStyle/>
          <a:p>
            <a:pPr marL="285750" indent="-285750">
              <a:buFont typeface="Wingdings" panose="05000000000000000000" pitchFamily="2" charset="2"/>
              <a:buChar char="v"/>
            </a:pPr>
            <a:r>
              <a:rPr lang="en-US" dirty="0" smtClean="0"/>
              <a:t>You </a:t>
            </a:r>
            <a:r>
              <a:rPr lang="en-US" dirty="0"/>
              <a:t>must show a personal commitment and motivation to complete your goal</a:t>
            </a:r>
          </a:p>
          <a:p>
            <a:pPr marL="285750" indent="-285750">
              <a:buFont typeface="Wingdings" panose="05000000000000000000" pitchFamily="2" charset="2"/>
              <a:buChar char="v"/>
            </a:pPr>
            <a:r>
              <a:rPr lang="en-US" dirty="0"/>
              <a:t>Demonstrate good work habits</a:t>
            </a:r>
          </a:p>
          <a:p>
            <a:pPr marL="285750" indent="-285750">
              <a:buFont typeface="Wingdings" panose="05000000000000000000" pitchFamily="2" charset="2"/>
              <a:buChar char="v"/>
            </a:pPr>
            <a:r>
              <a:rPr lang="en-US" dirty="0" smtClean="0"/>
              <a:t>Your </a:t>
            </a:r>
            <a:r>
              <a:rPr lang="en-US" dirty="0"/>
              <a:t>career goal must be an occupation in high demand, that provides self sufficient wages and meets your abilities and interests</a:t>
            </a:r>
          </a:p>
          <a:p>
            <a:pPr marL="285750" indent="-285750">
              <a:buFont typeface="Wingdings" panose="05000000000000000000" pitchFamily="2" charset="2"/>
              <a:buChar char="v"/>
            </a:pPr>
            <a:r>
              <a:rPr lang="en-US" dirty="0"/>
              <a:t>You must be able to successfully complete training and find employment in a </a:t>
            </a:r>
            <a:r>
              <a:rPr lang="en-US" b="1" dirty="0"/>
              <a:t>24 month</a:t>
            </a:r>
            <a:r>
              <a:rPr lang="en-US" dirty="0"/>
              <a:t> time frame</a:t>
            </a:r>
          </a:p>
          <a:p>
            <a:pPr marL="285750" indent="-285750">
              <a:buFont typeface="Wingdings" panose="05000000000000000000" pitchFamily="2" charset="2"/>
              <a:buChar char="v"/>
            </a:pPr>
            <a:r>
              <a:rPr lang="en-US" dirty="0"/>
              <a:t>You must maintain monthly contact with your </a:t>
            </a:r>
            <a:r>
              <a:rPr lang="en-US" dirty="0" smtClean="0"/>
              <a:t>career planner</a:t>
            </a:r>
            <a:endParaRPr lang="en-US" dirty="0"/>
          </a:p>
          <a:p>
            <a:pPr marL="285750" indent="-285750">
              <a:buFont typeface="Wingdings" panose="05000000000000000000" pitchFamily="2" charset="2"/>
              <a:buChar char="v"/>
            </a:pPr>
            <a:r>
              <a:rPr lang="en-US" dirty="0"/>
              <a:t>You </a:t>
            </a:r>
            <a:r>
              <a:rPr lang="en-US" dirty="0" smtClean="0"/>
              <a:t>must provide </a:t>
            </a:r>
            <a:r>
              <a:rPr lang="en-US" dirty="0"/>
              <a:t>follow up information for a </a:t>
            </a:r>
            <a:r>
              <a:rPr lang="en-US" b="1" dirty="0"/>
              <a:t>year</a:t>
            </a:r>
            <a:r>
              <a:rPr lang="en-US" dirty="0"/>
              <a:t> after </a:t>
            </a:r>
            <a:r>
              <a:rPr lang="en-US" dirty="0" smtClean="0"/>
              <a:t>obtaining employment</a:t>
            </a:r>
            <a:endParaRPr lang="en-US" dirty="0"/>
          </a:p>
          <a:p>
            <a:pPr marL="285750" indent="-285750">
              <a:buFont typeface="Wingdings" panose="05000000000000000000" pitchFamily="2" charset="2"/>
              <a:buChar char="v"/>
            </a:pPr>
            <a:r>
              <a:rPr lang="en-US" dirty="0" smtClean="0"/>
              <a:t>If attending a training program, you </a:t>
            </a:r>
            <a:r>
              <a:rPr lang="en-US" dirty="0"/>
              <a:t>must apply for other funding sources </a:t>
            </a:r>
            <a:r>
              <a:rPr lang="en-US" dirty="0" smtClean="0"/>
              <a:t>to supplement </a:t>
            </a:r>
            <a:r>
              <a:rPr lang="en-US" dirty="0"/>
              <a:t>training costs, such as Federal Pell Grants</a:t>
            </a:r>
          </a:p>
        </p:txBody>
      </p:sp>
    </p:spTree>
    <p:extLst>
      <p:ext uri="{BB962C8B-B14F-4D97-AF65-F5344CB8AC3E}">
        <p14:creationId xmlns:p14="http://schemas.microsoft.com/office/powerpoint/2010/main" val="206399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2605" y="2067006"/>
            <a:ext cx="6761950" cy="646331"/>
          </a:xfrm>
          <a:prstGeom prst="rect">
            <a:avLst/>
          </a:prstGeom>
          <a:noFill/>
        </p:spPr>
        <p:txBody>
          <a:bodyPr wrap="square" rtlCol="0">
            <a:spAutoFit/>
          </a:bodyPr>
          <a:lstStyle/>
          <a:p>
            <a:pPr algn="ctr"/>
            <a:r>
              <a:rPr lang="en-US" sz="3600" b="1" dirty="0" smtClean="0">
                <a:solidFill>
                  <a:srgbClr val="00607F"/>
                </a:solidFill>
                <a:latin typeface="Montserrat" panose="00000500000000000000" pitchFamily="2" charset="0"/>
              </a:rPr>
              <a:t>Questions?</a:t>
            </a:r>
            <a:endParaRPr lang="en-US" sz="3600" b="1" dirty="0">
              <a:solidFill>
                <a:srgbClr val="00607F"/>
              </a:solidFill>
              <a:latin typeface="Montserrat" panose="00000500000000000000" pitchFamily="2" charset="0"/>
            </a:endParaRPr>
          </a:p>
        </p:txBody>
      </p:sp>
      <p:sp>
        <p:nvSpPr>
          <p:cNvPr id="3" name="TextBox 2"/>
          <p:cNvSpPr txBox="1"/>
          <p:nvPr/>
        </p:nvSpPr>
        <p:spPr>
          <a:xfrm>
            <a:off x="138313" y="5817623"/>
            <a:ext cx="3088981" cy="600164"/>
          </a:xfrm>
          <a:prstGeom prst="rect">
            <a:avLst/>
          </a:prstGeom>
          <a:noFill/>
        </p:spPr>
        <p:txBody>
          <a:bodyPr wrap="square" rtlCol="0">
            <a:spAutoFit/>
          </a:bodyPr>
          <a:lstStyle/>
          <a:p>
            <a:r>
              <a:rPr lang="en-US" sz="1100" dirty="0"/>
              <a:t>Equal opportunity Program/Employer. Auxiliary aids and services are available upon request to individuals with disabilities</a:t>
            </a:r>
            <a:r>
              <a:rPr lang="en-US" sz="1100" dirty="0" smtClean="0"/>
              <a:t>.</a:t>
            </a:r>
            <a:endParaRPr lang="en-US" sz="1100" dirty="0"/>
          </a:p>
        </p:txBody>
      </p:sp>
    </p:spTree>
    <p:extLst>
      <p:ext uri="{BB962C8B-B14F-4D97-AF65-F5344CB8AC3E}">
        <p14:creationId xmlns:p14="http://schemas.microsoft.com/office/powerpoint/2010/main" val="1418206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422893"/>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WIOA</a:t>
            </a:r>
          </a:p>
        </p:txBody>
      </p:sp>
      <p:sp>
        <p:nvSpPr>
          <p:cNvPr id="6" name="TextBox 5"/>
          <p:cNvSpPr txBox="1"/>
          <p:nvPr/>
        </p:nvSpPr>
        <p:spPr>
          <a:xfrm>
            <a:off x="324897" y="1263328"/>
            <a:ext cx="8447909" cy="5509200"/>
          </a:xfrm>
          <a:prstGeom prst="rect">
            <a:avLst/>
          </a:prstGeom>
          <a:noFill/>
        </p:spPr>
        <p:txBody>
          <a:bodyPr wrap="square" rtlCol="0">
            <a:spAutoFit/>
          </a:bodyPr>
          <a:lstStyle/>
          <a:p>
            <a:r>
              <a:rPr lang="en-US" dirty="0"/>
              <a:t>Federally-funded program designed to </a:t>
            </a:r>
            <a:r>
              <a:rPr lang="en-US" dirty="0" smtClean="0"/>
              <a:t>assist individuals in obtaining employment by providing a variety of services including:</a:t>
            </a:r>
          </a:p>
          <a:p>
            <a:endParaRPr lang="en-US" dirty="0" smtClean="0"/>
          </a:p>
          <a:p>
            <a:pPr marL="742950" lvl="1" indent="-285750">
              <a:buFont typeface="Wingdings" panose="05000000000000000000" pitchFamily="2" charset="2"/>
              <a:buChar char="v"/>
            </a:pPr>
            <a:r>
              <a:rPr lang="en-US" dirty="0" smtClean="0"/>
              <a:t>Career Guidance</a:t>
            </a:r>
          </a:p>
          <a:p>
            <a:pPr marL="742950" lvl="1" indent="-285750">
              <a:buFont typeface="Wingdings" panose="05000000000000000000" pitchFamily="2" charset="2"/>
              <a:buChar char="v"/>
            </a:pPr>
            <a:r>
              <a:rPr lang="en-US" dirty="0" smtClean="0"/>
              <a:t>Assessments</a:t>
            </a:r>
          </a:p>
          <a:p>
            <a:pPr marL="742950" lvl="1" indent="-285750">
              <a:buFont typeface="Wingdings" panose="05000000000000000000" pitchFamily="2" charset="2"/>
              <a:buChar char="v"/>
            </a:pPr>
            <a:r>
              <a:rPr lang="en-US" dirty="0" smtClean="0"/>
              <a:t>Occupational Skills Training (Via an approved training provider)</a:t>
            </a:r>
          </a:p>
          <a:p>
            <a:pPr marL="742950" lvl="1" indent="-285750">
              <a:buFont typeface="Wingdings" panose="05000000000000000000" pitchFamily="2" charset="2"/>
              <a:buChar char="v"/>
            </a:pPr>
            <a:r>
              <a:rPr lang="en-US" dirty="0" smtClean="0"/>
              <a:t>Job Search Assistance</a:t>
            </a:r>
          </a:p>
          <a:p>
            <a:pPr marL="742950" lvl="1" indent="-285750">
              <a:buFont typeface="Wingdings" panose="05000000000000000000" pitchFamily="2" charset="2"/>
              <a:buChar char="v"/>
            </a:pPr>
            <a:r>
              <a:rPr lang="en-US" dirty="0" smtClean="0"/>
              <a:t>Supportive Services</a:t>
            </a:r>
          </a:p>
          <a:p>
            <a:pPr marL="742950" lvl="1" indent="-285750">
              <a:buFont typeface="Wingdings" panose="05000000000000000000" pitchFamily="2" charset="2"/>
              <a:buChar char="v"/>
            </a:pPr>
            <a:r>
              <a:rPr lang="en-US" dirty="0" smtClean="0"/>
              <a:t>Job Readiness</a:t>
            </a:r>
          </a:p>
          <a:p>
            <a:pPr marL="742950" lvl="1" indent="-285750">
              <a:buFont typeface="Wingdings" panose="05000000000000000000" pitchFamily="2" charset="2"/>
              <a:buChar char="v"/>
            </a:pPr>
            <a:r>
              <a:rPr lang="en-US" dirty="0" smtClean="0"/>
              <a:t>On-the-Job Training</a:t>
            </a:r>
          </a:p>
          <a:p>
            <a:pPr marL="742950" lvl="1" indent="-285750">
              <a:buFont typeface="Wingdings" panose="05000000000000000000" pitchFamily="2" charset="2"/>
              <a:buChar char="v"/>
            </a:pPr>
            <a:r>
              <a:rPr lang="en-US" dirty="0" smtClean="0"/>
              <a:t>Work Experience </a:t>
            </a:r>
          </a:p>
          <a:p>
            <a:pPr marL="742950" lvl="1" indent="-285750">
              <a:buFont typeface="Wingdings" panose="05000000000000000000" pitchFamily="2" charset="2"/>
              <a:buChar char="v"/>
            </a:pPr>
            <a:r>
              <a:rPr lang="en-US" dirty="0" smtClean="0"/>
              <a:t>Skills Updating &amp; Retraining</a:t>
            </a:r>
          </a:p>
          <a:p>
            <a:pPr marL="742950" lvl="1" indent="-285750">
              <a:buFont typeface="Wingdings" panose="05000000000000000000" pitchFamily="2" charset="2"/>
              <a:buChar char="v"/>
            </a:pPr>
            <a:r>
              <a:rPr lang="en-US" dirty="0" smtClean="0"/>
              <a:t>Financial Literacy</a:t>
            </a:r>
          </a:p>
          <a:p>
            <a:pPr marL="742950" lvl="1" indent="-285750">
              <a:buFont typeface="Wingdings" panose="05000000000000000000" pitchFamily="2" charset="2"/>
              <a:buChar char="v"/>
            </a:pPr>
            <a:r>
              <a:rPr lang="en-US" dirty="0" smtClean="0"/>
              <a:t>Follow-up</a:t>
            </a:r>
          </a:p>
          <a:p>
            <a:pPr marL="742950" lvl="1" indent="-285750">
              <a:buFont typeface="Wingdings" panose="05000000000000000000" pitchFamily="2" charset="2"/>
              <a:buChar char="v"/>
            </a:pPr>
            <a:r>
              <a:rPr lang="en-US" dirty="0" smtClean="0"/>
              <a:t>And Many More</a:t>
            </a:r>
          </a:p>
          <a:p>
            <a:endParaRPr lang="en-US" sz="1400" dirty="0"/>
          </a:p>
          <a:p>
            <a:endParaRPr lang="en-US" sz="1400"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3983360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422893"/>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Program Priorities</a:t>
            </a:r>
          </a:p>
        </p:txBody>
      </p:sp>
      <p:sp>
        <p:nvSpPr>
          <p:cNvPr id="3" name="TextBox 2"/>
          <p:cNvSpPr txBox="1"/>
          <p:nvPr/>
        </p:nvSpPr>
        <p:spPr>
          <a:xfrm>
            <a:off x="324899" y="1346223"/>
            <a:ext cx="8447908" cy="3662541"/>
          </a:xfrm>
          <a:prstGeom prst="rect">
            <a:avLst/>
          </a:prstGeom>
          <a:noFill/>
        </p:spPr>
        <p:txBody>
          <a:bodyPr wrap="square" rtlCol="0">
            <a:spAutoFit/>
          </a:bodyPr>
          <a:lstStyle/>
          <a:p>
            <a:r>
              <a:rPr lang="en-US" b="1" dirty="0">
                <a:solidFill>
                  <a:srgbClr val="00607F"/>
                </a:solidFill>
              </a:rPr>
              <a:t>In Demand Occupations </a:t>
            </a:r>
          </a:p>
          <a:p>
            <a:pPr marL="742950" lvl="1" indent="-285750">
              <a:buFont typeface="Wingdings" panose="05000000000000000000" pitchFamily="2" charset="2"/>
              <a:buChar char="v"/>
            </a:pPr>
            <a:r>
              <a:rPr lang="en-US" sz="1600" dirty="0"/>
              <a:t>Industry sector that has a substantial current or potential impact (including through jobs that lead to economic self-sufficiency and opportunities for advancement) on the state, regional, or local economy, as appropriate, and that contributes to the growth or stability of other supporting businesses, or the growth of other industry sectors; or </a:t>
            </a:r>
          </a:p>
          <a:p>
            <a:pPr marL="800100" lvl="1" indent="-342900">
              <a:buFont typeface="Wingdings" panose="05000000000000000000" pitchFamily="2" charset="2"/>
              <a:buChar char="v"/>
            </a:pPr>
            <a:r>
              <a:rPr lang="en-US" sz="1600" dirty="0"/>
              <a:t>Occupation that currently has or is projected to have a number of positions (including positions that lead to economic self-sufficiency and opportunities for advancement) in an industry sector so as to have a significant impact on the state, regional, or </a:t>
            </a:r>
            <a:r>
              <a:rPr lang="en-US" sz="1600" dirty="0" smtClean="0"/>
              <a:t>local. </a:t>
            </a:r>
            <a:endParaRPr lang="en-US" sz="1600" b="1" dirty="0"/>
          </a:p>
          <a:p>
            <a:endParaRPr lang="en-US" b="1" dirty="0"/>
          </a:p>
          <a:p>
            <a:r>
              <a:rPr lang="en-US" b="1" dirty="0">
                <a:solidFill>
                  <a:srgbClr val="00607F"/>
                </a:solidFill>
              </a:rPr>
              <a:t>Short Term Training </a:t>
            </a:r>
          </a:p>
          <a:p>
            <a:pPr marL="742950" lvl="1" indent="-285750">
              <a:buFont typeface="Wingdings" panose="05000000000000000000" pitchFamily="2" charset="2"/>
              <a:buChar char="v"/>
            </a:pPr>
            <a:r>
              <a:rPr lang="en-US" sz="1600" dirty="0"/>
              <a:t>Training that is six (6) months or less.</a:t>
            </a:r>
            <a:endParaRPr lang="en-US" sz="1600" b="1" dirty="0"/>
          </a:p>
          <a:p>
            <a:endParaRPr lang="en-US" b="1" dirty="0"/>
          </a:p>
          <a:p>
            <a:r>
              <a:rPr lang="en-US" b="1" dirty="0">
                <a:solidFill>
                  <a:srgbClr val="00607F"/>
                </a:solidFill>
              </a:rPr>
              <a:t>Self Sufficient Wages </a:t>
            </a:r>
          </a:p>
          <a:p>
            <a:pPr marL="742950" lvl="1" indent="-285750">
              <a:buFont typeface="Wingdings" panose="05000000000000000000" pitchFamily="2" charset="2"/>
              <a:buChar char="v"/>
            </a:pPr>
            <a:r>
              <a:rPr lang="en-US" sz="1600" dirty="0"/>
              <a:t>To provide the necessities and comforts essential to an acceptable </a:t>
            </a:r>
            <a:r>
              <a:rPr lang="en-US" sz="1600" dirty="0" smtClean="0"/>
              <a:t>standard </a:t>
            </a:r>
            <a:r>
              <a:rPr lang="en-US" sz="1600" dirty="0"/>
              <a:t>of </a:t>
            </a:r>
            <a:r>
              <a:rPr lang="en-US" sz="1600" dirty="0" smtClean="0"/>
              <a:t>living. </a:t>
            </a:r>
            <a:endParaRPr lang="en-US" sz="1600" dirty="0"/>
          </a:p>
        </p:txBody>
      </p:sp>
    </p:spTree>
    <p:extLst>
      <p:ext uri="{BB962C8B-B14F-4D97-AF65-F5344CB8AC3E}">
        <p14:creationId xmlns:p14="http://schemas.microsoft.com/office/powerpoint/2010/main" val="1173752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561438"/>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Eligibility</a:t>
            </a:r>
          </a:p>
        </p:txBody>
      </p:sp>
      <p:sp>
        <p:nvSpPr>
          <p:cNvPr id="4" name="Rectangle 3"/>
          <p:cNvSpPr/>
          <p:nvPr/>
        </p:nvSpPr>
        <p:spPr>
          <a:xfrm>
            <a:off x="560934" y="1643896"/>
            <a:ext cx="7837715" cy="3416320"/>
          </a:xfrm>
          <a:prstGeom prst="rect">
            <a:avLst/>
          </a:prstGeom>
        </p:spPr>
        <p:txBody>
          <a:bodyPr wrap="square">
            <a:spAutoFit/>
          </a:bodyPr>
          <a:lstStyle/>
          <a:p>
            <a:r>
              <a:rPr lang="en-US" dirty="0"/>
              <a:t>Both the adult and dislocated worker program have specific Federal guidelines you must meet to be eligible. </a:t>
            </a:r>
            <a:endParaRPr lang="en-US" dirty="0" smtClean="0"/>
          </a:p>
          <a:p>
            <a:endParaRPr lang="en-US" dirty="0"/>
          </a:p>
          <a:p>
            <a:r>
              <a:rPr lang="en-US" dirty="0" smtClean="0"/>
              <a:t>If seeking training, you </a:t>
            </a:r>
            <a:r>
              <a:rPr lang="en-US" dirty="0"/>
              <a:t>must show a personal commitment to complete the </a:t>
            </a:r>
            <a:r>
              <a:rPr lang="en-US" dirty="0" smtClean="0"/>
              <a:t>training, </a:t>
            </a:r>
            <a:r>
              <a:rPr lang="en-US" dirty="0"/>
              <a:t>and have a realistic employment goal that will provide self-sufficiency. </a:t>
            </a:r>
            <a:endParaRPr lang="en-US" dirty="0" smtClean="0"/>
          </a:p>
          <a:p>
            <a:endParaRPr lang="en-US" dirty="0">
              <a:solidFill>
                <a:srgbClr val="00607F"/>
              </a:solidFill>
            </a:endParaRPr>
          </a:p>
          <a:p>
            <a:pPr lvl="1"/>
            <a:r>
              <a:rPr lang="en-US" b="1" dirty="0">
                <a:solidFill>
                  <a:srgbClr val="00607F"/>
                </a:solidFill>
              </a:rPr>
              <a:t>Some things to consider are: </a:t>
            </a:r>
            <a:endParaRPr lang="en-US" b="1" dirty="0">
              <a:solidFill>
                <a:schemeClr val="tx2"/>
              </a:solidFill>
            </a:endParaRPr>
          </a:p>
          <a:p>
            <a:pPr marL="1200150" lvl="2" indent="-285750">
              <a:buFont typeface="Wingdings" panose="05000000000000000000" pitchFamily="2" charset="2"/>
              <a:buChar char="v"/>
            </a:pPr>
            <a:r>
              <a:rPr lang="en-US" dirty="0"/>
              <a:t>What kind of expenses will I have while I am in training? </a:t>
            </a:r>
          </a:p>
          <a:p>
            <a:pPr marL="1200150" lvl="2" indent="-285750">
              <a:buFont typeface="Wingdings" panose="05000000000000000000" pitchFamily="2" charset="2"/>
              <a:buChar char="v"/>
            </a:pPr>
            <a:r>
              <a:rPr lang="en-US" dirty="0"/>
              <a:t>Will I be able to work while I am in training? </a:t>
            </a:r>
          </a:p>
          <a:p>
            <a:pPr marL="1200150" lvl="2" indent="-285750">
              <a:buFont typeface="Wingdings" panose="05000000000000000000" pitchFamily="2" charset="2"/>
              <a:buChar char="v"/>
            </a:pPr>
            <a:r>
              <a:rPr lang="en-US" dirty="0"/>
              <a:t>What are my employment goals? </a:t>
            </a:r>
          </a:p>
          <a:p>
            <a:pPr marL="1200150" lvl="2" indent="-285750">
              <a:buFont typeface="Wingdings" panose="05000000000000000000" pitchFamily="2" charset="2"/>
              <a:buChar char="v"/>
            </a:pPr>
            <a:r>
              <a:rPr lang="en-US" dirty="0"/>
              <a:t>Am I committed to full time employment upon completion of training? </a:t>
            </a:r>
          </a:p>
        </p:txBody>
      </p:sp>
    </p:spTree>
    <p:extLst>
      <p:ext uri="{BB962C8B-B14F-4D97-AF65-F5344CB8AC3E}">
        <p14:creationId xmlns:p14="http://schemas.microsoft.com/office/powerpoint/2010/main" val="13186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422893"/>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Adult Program Eligibility</a:t>
            </a:r>
          </a:p>
        </p:txBody>
      </p:sp>
      <p:sp>
        <p:nvSpPr>
          <p:cNvPr id="3" name="TextBox 2"/>
          <p:cNvSpPr txBox="1"/>
          <p:nvPr/>
        </p:nvSpPr>
        <p:spPr>
          <a:xfrm>
            <a:off x="324897" y="1261346"/>
            <a:ext cx="8447909" cy="5078313"/>
          </a:xfrm>
          <a:prstGeom prst="rect">
            <a:avLst/>
          </a:prstGeom>
          <a:noFill/>
        </p:spPr>
        <p:txBody>
          <a:bodyPr wrap="square" rtlCol="0">
            <a:spAutoFit/>
          </a:bodyPr>
          <a:lstStyle/>
          <a:p>
            <a:pPr marL="285750" indent="-285750">
              <a:buFont typeface="Wingdings" panose="05000000000000000000" pitchFamily="2" charset="2"/>
              <a:buChar char="v"/>
            </a:pPr>
            <a:r>
              <a:rPr lang="en-US" sz="2000" dirty="0"/>
              <a:t>Must be 18 years of age or </a:t>
            </a:r>
            <a:r>
              <a:rPr lang="en-US" sz="2000" dirty="0" smtClean="0"/>
              <a:t>older;</a:t>
            </a:r>
            <a:endParaRPr lang="en-US" sz="2000" dirty="0"/>
          </a:p>
          <a:p>
            <a:pPr marL="285750" indent="-285750">
              <a:buFont typeface="Wingdings" panose="05000000000000000000" pitchFamily="2" charset="2"/>
              <a:buChar char="v"/>
            </a:pPr>
            <a:r>
              <a:rPr lang="en-US" sz="2000" dirty="0" smtClean="0"/>
              <a:t>Eligible to work in the United States;</a:t>
            </a:r>
          </a:p>
          <a:p>
            <a:pPr marL="285750" indent="-285750">
              <a:buFont typeface="Wingdings" panose="05000000000000000000" pitchFamily="2" charset="2"/>
              <a:buChar char="v"/>
            </a:pPr>
            <a:r>
              <a:rPr lang="en-US" sz="2000" dirty="0" smtClean="0"/>
              <a:t>If male, have </a:t>
            </a:r>
            <a:r>
              <a:rPr lang="en-US" sz="2000" dirty="0"/>
              <a:t>complied with the requirements of the Military Selective Service </a:t>
            </a:r>
            <a:r>
              <a:rPr lang="en-US" sz="2000" dirty="0" smtClean="0"/>
              <a:t>Act;  </a:t>
            </a:r>
            <a:endParaRPr lang="en-US" sz="2000" dirty="0"/>
          </a:p>
          <a:p>
            <a:pPr marL="285750" indent="-285750">
              <a:buFont typeface="Wingdings" panose="05000000000000000000" pitchFamily="2" charset="2"/>
              <a:buChar char="v"/>
            </a:pPr>
            <a:r>
              <a:rPr lang="en-US" sz="2000" dirty="0" smtClean="0"/>
              <a:t>And meet priority category one or two:</a:t>
            </a:r>
          </a:p>
          <a:p>
            <a:pPr lvl="1"/>
            <a:r>
              <a:rPr lang="en-US" sz="2000" b="1" dirty="0" smtClean="0"/>
              <a:t>1. Veterans and eligible spouses of Veterans who are:</a:t>
            </a:r>
          </a:p>
          <a:p>
            <a:pPr marL="1200150" lvl="2" indent="-285750">
              <a:buFont typeface="Wingdings" panose="05000000000000000000" pitchFamily="2" charset="2"/>
              <a:buChar char="v"/>
            </a:pPr>
            <a:r>
              <a:rPr lang="en-US" sz="2000" dirty="0" smtClean="0"/>
              <a:t>Recipients of public assistance;</a:t>
            </a:r>
          </a:p>
          <a:p>
            <a:pPr marL="1200150" lvl="2" indent="-285750">
              <a:buFont typeface="Wingdings" panose="05000000000000000000" pitchFamily="2" charset="2"/>
              <a:buChar char="v"/>
            </a:pPr>
            <a:r>
              <a:rPr lang="en-US" sz="2000" dirty="0" smtClean="0"/>
              <a:t>Low-income; or</a:t>
            </a:r>
          </a:p>
          <a:p>
            <a:pPr marL="1200150" lvl="2" indent="-285750">
              <a:buFont typeface="Wingdings" panose="05000000000000000000" pitchFamily="2" charset="2"/>
              <a:buChar char="v"/>
            </a:pPr>
            <a:r>
              <a:rPr lang="en-US" sz="2000" dirty="0" smtClean="0"/>
              <a:t>Basic skills deficient. </a:t>
            </a:r>
          </a:p>
          <a:p>
            <a:pPr lvl="1"/>
            <a:r>
              <a:rPr lang="en-US" sz="2000" b="1" dirty="0" smtClean="0"/>
              <a:t>2. Individuals who are not Veterans and eligible spouses of Veterans but are:</a:t>
            </a:r>
          </a:p>
          <a:p>
            <a:pPr marL="1257300" lvl="2" indent="-342900">
              <a:buFont typeface="Wingdings" panose="05000000000000000000" pitchFamily="2" charset="2"/>
              <a:buChar char="v"/>
            </a:pPr>
            <a:r>
              <a:rPr lang="en-US" sz="2000" dirty="0" smtClean="0"/>
              <a:t>Recipients of public assistance;</a:t>
            </a:r>
          </a:p>
          <a:p>
            <a:pPr marL="1257300" lvl="2" indent="-342900">
              <a:buFont typeface="Wingdings" panose="05000000000000000000" pitchFamily="2" charset="2"/>
              <a:buChar char="v"/>
            </a:pPr>
            <a:r>
              <a:rPr lang="en-US" sz="2000" dirty="0" smtClean="0"/>
              <a:t>Low-income; or</a:t>
            </a:r>
          </a:p>
          <a:p>
            <a:pPr marL="1257300" lvl="2" indent="-342900">
              <a:buFont typeface="Wingdings" panose="05000000000000000000" pitchFamily="2" charset="2"/>
              <a:buChar char="v"/>
            </a:pPr>
            <a:r>
              <a:rPr lang="en-US" sz="2000" dirty="0" smtClean="0"/>
              <a:t>Basic skills deficient. </a:t>
            </a:r>
          </a:p>
          <a:p>
            <a:pPr marL="1257300" lvl="2" indent="-342900">
              <a:buFont typeface="Wingdings" panose="05000000000000000000" pitchFamily="2" charset="2"/>
              <a:buChar char="v"/>
            </a:pPr>
            <a:endParaRPr lang="en-US" sz="2000" dirty="0"/>
          </a:p>
          <a:p>
            <a:endParaRPr lang="en-US" sz="1200" dirty="0" smtClean="0"/>
          </a:p>
          <a:p>
            <a:r>
              <a:rPr lang="en-US" sz="1200" dirty="0" smtClean="0"/>
              <a:t>Note: Low-income guidelines are established by the Federal government. </a:t>
            </a:r>
          </a:p>
        </p:txBody>
      </p:sp>
    </p:spTree>
    <p:extLst>
      <p:ext uri="{BB962C8B-B14F-4D97-AF65-F5344CB8AC3E}">
        <p14:creationId xmlns:p14="http://schemas.microsoft.com/office/powerpoint/2010/main" val="1827380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4202" y="284580"/>
            <a:ext cx="8447909" cy="646331"/>
          </a:xfrm>
          <a:prstGeom prst="rect">
            <a:avLst/>
          </a:prstGeom>
          <a:noFill/>
        </p:spPr>
        <p:txBody>
          <a:bodyPr wrap="square" rtlCol="0" anchor="ctr" anchorCtr="0">
            <a:spAutoFit/>
          </a:bodyPr>
          <a:lstStyle/>
          <a:p>
            <a:r>
              <a:rPr lang="en-US" sz="3600" b="1" dirty="0" smtClean="0">
                <a:solidFill>
                  <a:srgbClr val="00607F"/>
                </a:solidFill>
                <a:latin typeface="Montserrat"/>
                <a:cs typeface="Montserrat"/>
              </a:rPr>
              <a:t>Dislocated Worker Eligibility</a:t>
            </a:r>
          </a:p>
        </p:txBody>
      </p:sp>
      <p:sp>
        <p:nvSpPr>
          <p:cNvPr id="4" name="Rectangle 3"/>
          <p:cNvSpPr/>
          <p:nvPr/>
        </p:nvSpPr>
        <p:spPr>
          <a:xfrm>
            <a:off x="315046" y="846387"/>
            <a:ext cx="8321807" cy="5293757"/>
          </a:xfrm>
          <a:prstGeom prst="rect">
            <a:avLst/>
          </a:prstGeom>
        </p:spPr>
        <p:txBody>
          <a:bodyPr wrap="square">
            <a:spAutoFit/>
          </a:bodyPr>
          <a:lstStyle/>
          <a:p>
            <a:pPr marL="285750" indent="-285750">
              <a:buFont typeface="Wingdings" panose="05000000000000000000" pitchFamily="2" charset="2"/>
              <a:buChar char="v"/>
            </a:pPr>
            <a:r>
              <a:rPr lang="en-US" dirty="0" smtClean="0"/>
              <a:t>Authorized </a:t>
            </a:r>
            <a:r>
              <a:rPr lang="en-US" dirty="0"/>
              <a:t>to work in the United States;</a:t>
            </a:r>
          </a:p>
          <a:p>
            <a:pPr marL="285750" indent="-285750">
              <a:buFont typeface="Wingdings" panose="05000000000000000000" pitchFamily="2" charset="2"/>
              <a:buChar char="v"/>
            </a:pPr>
            <a:r>
              <a:rPr lang="en-US" dirty="0"/>
              <a:t>If male, have complied with the requirements of the Military Selective Service Act;  </a:t>
            </a:r>
          </a:p>
          <a:p>
            <a:pPr marL="285750" indent="-285750">
              <a:buFont typeface="Wingdings" panose="05000000000000000000" pitchFamily="2" charset="2"/>
              <a:buChar char="v"/>
            </a:pPr>
            <a:r>
              <a:rPr lang="en-US" dirty="0"/>
              <a:t>And meet </a:t>
            </a:r>
            <a:r>
              <a:rPr lang="en-US" dirty="0" smtClean="0"/>
              <a:t>one of the following dislocation categories:</a:t>
            </a:r>
          </a:p>
          <a:p>
            <a:pPr marL="285750" indent="-285750">
              <a:buFont typeface="Wingdings" panose="05000000000000000000" pitchFamily="2" charset="2"/>
              <a:buChar char="v"/>
            </a:pPr>
            <a:endParaRPr lang="en-US" dirty="0"/>
          </a:p>
          <a:p>
            <a:pPr marL="742950" lvl="1" indent="-285750">
              <a:buFont typeface="Wingdings" panose="05000000000000000000" pitchFamily="2" charset="2"/>
              <a:buChar char="v"/>
            </a:pPr>
            <a:r>
              <a:rPr lang="en-US" sz="1400" dirty="0" smtClean="0"/>
              <a:t>Individual </a:t>
            </a:r>
            <a:r>
              <a:rPr lang="en-US" sz="1400" dirty="0"/>
              <a:t>who has been terminated or laid off, or who has received a notice of termination or layoff from employment, but not because of a permanent closure or mass </a:t>
            </a:r>
            <a:r>
              <a:rPr lang="en-US" sz="1400" dirty="0" smtClean="0"/>
              <a:t>layoff.</a:t>
            </a:r>
          </a:p>
          <a:p>
            <a:pPr lvl="1"/>
            <a:endParaRPr lang="en-US" sz="1400" dirty="0"/>
          </a:p>
          <a:p>
            <a:pPr marL="742950" lvl="1" indent="-285750">
              <a:buFont typeface="Wingdings" panose="05000000000000000000" pitchFamily="2" charset="2"/>
              <a:buChar char="v"/>
            </a:pPr>
            <a:r>
              <a:rPr lang="en-US" sz="1400" dirty="0"/>
              <a:t>Individual who has been dislocated because of a permanent closure or mass </a:t>
            </a:r>
            <a:r>
              <a:rPr lang="en-US" sz="1400" dirty="0" smtClean="0"/>
              <a:t>layoff.</a:t>
            </a:r>
          </a:p>
          <a:p>
            <a:pPr lvl="1"/>
            <a:endParaRPr lang="en-US" sz="1400" dirty="0"/>
          </a:p>
          <a:p>
            <a:pPr marL="742950" lvl="1" indent="-285750">
              <a:buFont typeface="Wingdings" panose="05000000000000000000" pitchFamily="2" charset="2"/>
              <a:buChar char="v"/>
            </a:pPr>
            <a:r>
              <a:rPr lang="en-US" sz="1400" dirty="0"/>
              <a:t>A self-employed individual, including family members and farm workers or ranch hands, who are unemployed as a result of general economic conditions in the community in which the individual resides or a natural </a:t>
            </a:r>
            <a:r>
              <a:rPr lang="en-US" sz="1400" dirty="0" smtClean="0"/>
              <a:t>disaster.</a:t>
            </a:r>
          </a:p>
          <a:p>
            <a:pPr lvl="1"/>
            <a:endParaRPr lang="en-US" sz="1400" dirty="0"/>
          </a:p>
          <a:p>
            <a:pPr marL="742950" lvl="1" indent="-285750">
              <a:buFont typeface="Wingdings" panose="05000000000000000000" pitchFamily="2" charset="2"/>
              <a:buChar char="v"/>
            </a:pPr>
            <a:r>
              <a:rPr lang="en-US" sz="1400" dirty="0"/>
              <a:t>Individual who is dislocated as a displaced homemaker, meaning the individual has been providing unpaid services to family members in the </a:t>
            </a:r>
            <a:r>
              <a:rPr lang="en-US" sz="1400" dirty="0" smtClean="0"/>
              <a:t>home.</a:t>
            </a:r>
          </a:p>
          <a:p>
            <a:pPr lvl="1"/>
            <a:endParaRPr lang="en-US" sz="1400" dirty="0"/>
          </a:p>
          <a:p>
            <a:pPr marL="742950" lvl="1" indent="-285750">
              <a:buFont typeface="Wingdings" panose="05000000000000000000" pitchFamily="2" charset="2"/>
              <a:buChar char="v"/>
            </a:pPr>
            <a:r>
              <a:rPr lang="en-US" sz="1400" dirty="0"/>
              <a:t>A service member who has separated or is separating from the US Armed Forces with a discharge that is anything other than </a:t>
            </a:r>
            <a:r>
              <a:rPr lang="en-US" sz="1400" dirty="0" smtClean="0"/>
              <a:t>dishonorable.</a:t>
            </a:r>
          </a:p>
          <a:p>
            <a:pPr lvl="1"/>
            <a:endParaRPr lang="en-US" sz="1400" dirty="0"/>
          </a:p>
          <a:p>
            <a:pPr marL="742950" lvl="1" indent="-285750">
              <a:buFont typeface="Wingdings" panose="05000000000000000000" pitchFamily="2" charset="2"/>
              <a:buChar char="v"/>
            </a:pPr>
            <a:r>
              <a:rPr lang="en-US" sz="1400" dirty="0"/>
              <a:t>An individual who is the spouse of a member of the US Armed Forces on active </a:t>
            </a:r>
            <a:r>
              <a:rPr lang="en-US" sz="1400" dirty="0" smtClean="0"/>
              <a:t>duty and has experienced a loss of employment as a direct result of relocation to accommodate a permanent change in the duty station or is unemployed or underemployed and is experiencing difficulty in obtaining or upgrading employment.</a:t>
            </a:r>
            <a:endParaRPr lang="en-US" sz="1400" dirty="0"/>
          </a:p>
        </p:txBody>
      </p:sp>
    </p:spTree>
    <p:extLst>
      <p:ext uri="{BB962C8B-B14F-4D97-AF65-F5344CB8AC3E}">
        <p14:creationId xmlns:p14="http://schemas.microsoft.com/office/powerpoint/2010/main" val="4073937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561438"/>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Priority of Service</a:t>
            </a:r>
          </a:p>
        </p:txBody>
      </p:sp>
      <p:sp>
        <p:nvSpPr>
          <p:cNvPr id="4" name="Rectangle 3"/>
          <p:cNvSpPr/>
          <p:nvPr/>
        </p:nvSpPr>
        <p:spPr>
          <a:xfrm>
            <a:off x="560934" y="1590108"/>
            <a:ext cx="8091288" cy="3170099"/>
          </a:xfrm>
          <a:prstGeom prst="rect">
            <a:avLst/>
          </a:prstGeom>
        </p:spPr>
        <p:txBody>
          <a:bodyPr wrap="square">
            <a:spAutoFit/>
          </a:bodyPr>
          <a:lstStyle/>
          <a:p>
            <a:r>
              <a:rPr lang="en-US" sz="2000" dirty="0" smtClean="0"/>
              <a:t>Do you meet one of the below categories?</a:t>
            </a:r>
          </a:p>
          <a:p>
            <a:endParaRPr lang="en-US" sz="2000" dirty="0"/>
          </a:p>
          <a:p>
            <a:pPr marL="742950" lvl="1" indent="-285750">
              <a:buFont typeface="Wingdings" panose="05000000000000000000" pitchFamily="2" charset="2"/>
              <a:buChar char="v"/>
            </a:pPr>
            <a:r>
              <a:rPr lang="en-US" sz="2000" dirty="0" smtClean="0"/>
              <a:t>Veteran or eligible spouse,</a:t>
            </a:r>
          </a:p>
          <a:p>
            <a:pPr marL="742950" lvl="1" indent="-285750">
              <a:buFont typeface="Wingdings" panose="05000000000000000000" pitchFamily="2" charset="2"/>
              <a:buChar char="v"/>
            </a:pPr>
            <a:r>
              <a:rPr lang="en-US" sz="2000" dirty="0" smtClean="0"/>
              <a:t>Recipient of public assistance,</a:t>
            </a:r>
          </a:p>
          <a:p>
            <a:pPr marL="742950" lvl="1" indent="-285750">
              <a:buFont typeface="Wingdings" panose="05000000000000000000" pitchFamily="2" charset="2"/>
              <a:buChar char="v"/>
            </a:pPr>
            <a:r>
              <a:rPr lang="en-US" sz="2000" dirty="0" smtClean="0"/>
              <a:t>Low-income, and/or</a:t>
            </a:r>
          </a:p>
          <a:p>
            <a:pPr marL="742950" lvl="1" indent="-285750">
              <a:buFont typeface="Wingdings" panose="05000000000000000000" pitchFamily="2" charset="2"/>
              <a:buChar char="v"/>
            </a:pPr>
            <a:r>
              <a:rPr lang="en-US" sz="2000" dirty="0" smtClean="0"/>
              <a:t>Basic skills deficient?</a:t>
            </a:r>
          </a:p>
          <a:p>
            <a:pPr marL="285750" indent="-285750">
              <a:buFont typeface="Wingdings" panose="05000000000000000000" pitchFamily="2" charset="2"/>
              <a:buChar char="v"/>
            </a:pPr>
            <a:endParaRPr lang="en-US" sz="2000" dirty="0"/>
          </a:p>
          <a:p>
            <a:r>
              <a:rPr lang="en-US" sz="2000" dirty="0" smtClean="0"/>
              <a:t>If so, you may receive priority for individualized career and training services.</a:t>
            </a:r>
          </a:p>
          <a:p>
            <a:endParaRPr lang="en-US" sz="2000" dirty="0"/>
          </a:p>
          <a:p>
            <a:r>
              <a:rPr lang="en-US" sz="2000" b="1" dirty="0" smtClean="0"/>
              <a:t>Note: </a:t>
            </a:r>
            <a:r>
              <a:rPr lang="en-US" sz="2000" dirty="0" smtClean="0"/>
              <a:t>Priority will be assessed at the time of the eligibility determination.</a:t>
            </a:r>
            <a:endParaRPr lang="en-US" sz="2000" dirty="0"/>
          </a:p>
        </p:txBody>
      </p:sp>
    </p:spTree>
    <p:extLst>
      <p:ext uri="{BB962C8B-B14F-4D97-AF65-F5344CB8AC3E}">
        <p14:creationId xmlns:p14="http://schemas.microsoft.com/office/powerpoint/2010/main" val="3504002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4144" y="1588614"/>
            <a:ext cx="7569724" cy="3139321"/>
          </a:xfrm>
          <a:prstGeom prst="rect">
            <a:avLst/>
          </a:prstGeom>
          <a:noFill/>
        </p:spPr>
        <p:txBody>
          <a:bodyPr wrap="square" rtlCol="0">
            <a:spAutoFit/>
          </a:bodyPr>
          <a:lstStyle/>
          <a:p>
            <a:pPr algn="ctr"/>
            <a:endParaRPr lang="en-US" dirty="0" smtClean="0"/>
          </a:p>
          <a:p>
            <a:pPr algn="ctr"/>
            <a:r>
              <a:rPr lang="en-US" sz="3600" b="1" dirty="0" smtClean="0"/>
              <a:t>The WIOA program is not an entitlement program; </a:t>
            </a:r>
          </a:p>
          <a:p>
            <a:pPr algn="ctr"/>
            <a:r>
              <a:rPr lang="en-US" sz="3600" b="1" dirty="0" smtClean="0"/>
              <a:t>you may meet all eligibility criteria but not be selected for enrollment in the program.</a:t>
            </a:r>
            <a:endParaRPr lang="en-US" sz="3600" b="1" dirty="0"/>
          </a:p>
        </p:txBody>
      </p:sp>
    </p:spTree>
    <p:extLst>
      <p:ext uri="{BB962C8B-B14F-4D97-AF65-F5344CB8AC3E}">
        <p14:creationId xmlns:p14="http://schemas.microsoft.com/office/powerpoint/2010/main" val="1025934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898" y="422893"/>
            <a:ext cx="8447909" cy="646331"/>
          </a:xfrm>
          <a:prstGeom prst="rect">
            <a:avLst/>
          </a:prstGeom>
          <a:noFill/>
        </p:spPr>
        <p:txBody>
          <a:bodyPr wrap="square" rtlCol="0" anchor="ctr" anchorCtr="0">
            <a:spAutoFit/>
          </a:bodyPr>
          <a:lstStyle/>
          <a:p>
            <a:pPr algn="ctr"/>
            <a:r>
              <a:rPr lang="en-US" sz="3600" b="1" dirty="0" smtClean="0">
                <a:solidFill>
                  <a:srgbClr val="00607F"/>
                </a:solidFill>
                <a:latin typeface="Montserrat"/>
                <a:cs typeface="Montserrat"/>
              </a:rPr>
              <a:t>What Disqualifies Me?</a:t>
            </a:r>
          </a:p>
        </p:txBody>
      </p:sp>
      <p:sp>
        <p:nvSpPr>
          <p:cNvPr id="3" name="Rectangle 2"/>
          <p:cNvSpPr/>
          <p:nvPr/>
        </p:nvSpPr>
        <p:spPr>
          <a:xfrm>
            <a:off x="771235" y="1757677"/>
            <a:ext cx="8111508" cy="738664"/>
          </a:xfrm>
          <a:prstGeom prst="rect">
            <a:avLst/>
          </a:prstGeom>
        </p:spPr>
        <p:txBody>
          <a:bodyPr wrap="square">
            <a:spAutoFit/>
          </a:bodyPr>
          <a:lstStyle/>
          <a:p>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883664" y="1720840"/>
            <a:ext cx="7445828" cy="3170099"/>
          </a:xfrm>
          <a:prstGeom prst="rect">
            <a:avLst/>
          </a:prstGeom>
        </p:spPr>
        <p:txBody>
          <a:bodyPr wrap="square">
            <a:spAutoFit/>
          </a:bodyPr>
          <a:lstStyle/>
          <a:p>
            <a:pPr algn="ctr"/>
            <a:r>
              <a:rPr lang="en-US" sz="2000" b="1" dirty="0"/>
              <a:t>AN INDIVIDUAL MAY NOT QUALIFY FOR ASSISTANCE DUE TO A VARIETY OF REASONS INCLUDING: </a:t>
            </a:r>
            <a:endParaRPr lang="en-US" sz="2000" b="1" dirty="0" smtClean="0"/>
          </a:p>
          <a:p>
            <a:pPr algn="ctr"/>
            <a:endParaRPr lang="en-US" sz="2000" b="1" dirty="0"/>
          </a:p>
          <a:p>
            <a:pPr algn="ctr">
              <a:buFont typeface="Wingdings" panose="05000000000000000000" pitchFamily="2" charset="2"/>
              <a:buChar char="ü"/>
            </a:pPr>
            <a:r>
              <a:rPr lang="en-US" sz="2000" dirty="0"/>
              <a:t>LACK OF COMMITMENT OR HISTORY OF MISSING APPOINTMENTS, BEING LATE, </a:t>
            </a:r>
            <a:r>
              <a:rPr lang="en-US" sz="2000" dirty="0" smtClean="0"/>
              <a:t>ETC.</a:t>
            </a:r>
            <a:endParaRPr lang="en-US" sz="2000" dirty="0"/>
          </a:p>
          <a:p>
            <a:pPr algn="ctr">
              <a:buFont typeface="Wingdings" panose="05000000000000000000" pitchFamily="2" charset="2"/>
              <a:buChar char="ü"/>
            </a:pPr>
            <a:r>
              <a:rPr lang="en-US" sz="2000" dirty="0"/>
              <a:t>INCOME EXCEEDS PROGRAM GUIDELINES</a:t>
            </a:r>
          </a:p>
          <a:p>
            <a:pPr algn="ctr">
              <a:buFont typeface="Wingdings" panose="05000000000000000000" pitchFamily="2" charset="2"/>
              <a:buChar char="ü"/>
            </a:pPr>
            <a:r>
              <a:rPr lang="en-US" sz="2000" dirty="0"/>
              <a:t>UNWILLING TO CONSIDER CAREERS THAT MEET WAGE AND DEMAND REQUIREMENTS</a:t>
            </a:r>
          </a:p>
          <a:p>
            <a:pPr algn="ctr">
              <a:buFont typeface="Wingdings" panose="05000000000000000000" pitchFamily="2" charset="2"/>
              <a:buChar char="ü"/>
            </a:pPr>
            <a:r>
              <a:rPr lang="en-US" sz="2000" dirty="0"/>
              <a:t>UNABLE TO COMPLETE THE TRAINING WITHIN 24 MONTHS</a:t>
            </a:r>
          </a:p>
          <a:p>
            <a:pPr algn="ctr">
              <a:buFont typeface="Wingdings" panose="05000000000000000000" pitchFamily="2" charset="2"/>
              <a:buChar char="ü"/>
            </a:pPr>
            <a:r>
              <a:rPr lang="en-US" sz="2000" dirty="0"/>
              <a:t>UNABLE TO </a:t>
            </a:r>
            <a:r>
              <a:rPr lang="en-US" sz="2000" dirty="0" smtClean="0"/>
              <a:t>PROVIDE REQUIRED </a:t>
            </a:r>
            <a:r>
              <a:rPr lang="en-US" sz="2000" dirty="0"/>
              <a:t>ELIGIBILITY DOCUMENTATION  </a:t>
            </a:r>
          </a:p>
        </p:txBody>
      </p:sp>
    </p:spTree>
    <p:extLst>
      <p:ext uri="{BB962C8B-B14F-4D97-AF65-F5344CB8AC3E}">
        <p14:creationId xmlns:p14="http://schemas.microsoft.com/office/powerpoint/2010/main" val="6672467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8&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2321</TotalTime>
  <Words>921</Words>
  <Application>Microsoft Office PowerPoint</Application>
  <PresentationFormat>On-screen Show (4:3)</PresentationFormat>
  <Paragraphs>111</Paragraphs>
  <Slides>11</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Montserrat</vt:lpstr>
      <vt:lpstr>Montserrat Light</vt:lpstr>
      <vt:lpstr>Times New Roman</vt:lpstr>
      <vt:lpstr>Wingdings</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Firespring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Gohring</dc:creator>
  <cp:lastModifiedBy>Mathers, Ashley</cp:lastModifiedBy>
  <cp:revision>134</cp:revision>
  <dcterms:created xsi:type="dcterms:W3CDTF">2016-05-16T15:39:28Z</dcterms:created>
  <dcterms:modified xsi:type="dcterms:W3CDTF">2019-12-04T18:27:04Z</dcterms:modified>
</cp:coreProperties>
</file>