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2"/>
  </p:sldMasterIdLst>
  <p:notesMasterIdLst>
    <p:notesMasterId r:id="rId30"/>
  </p:notesMasterIdLst>
  <p:handoutMasterIdLst>
    <p:handoutMasterId r:id="rId31"/>
  </p:handoutMasterIdLst>
  <p:sldIdLst>
    <p:sldId id="257" r:id="rId3"/>
    <p:sldId id="259" r:id="rId4"/>
    <p:sldId id="260" r:id="rId5"/>
    <p:sldId id="274" r:id="rId6"/>
    <p:sldId id="324" r:id="rId7"/>
    <p:sldId id="261" r:id="rId8"/>
    <p:sldId id="276" r:id="rId9"/>
    <p:sldId id="277" r:id="rId10"/>
    <p:sldId id="281" r:id="rId11"/>
    <p:sldId id="262" r:id="rId12"/>
    <p:sldId id="278" r:id="rId13"/>
    <p:sldId id="286" r:id="rId14"/>
    <p:sldId id="325" r:id="rId15"/>
    <p:sldId id="326" r:id="rId16"/>
    <p:sldId id="288" r:id="rId17"/>
    <p:sldId id="289" r:id="rId18"/>
    <p:sldId id="293" r:id="rId19"/>
    <p:sldId id="298" r:id="rId20"/>
    <p:sldId id="299" r:id="rId21"/>
    <p:sldId id="303" r:id="rId22"/>
    <p:sldId id="307" r:id="rId23"/>
    <p:sldId id="308" r:id="rId24"/>
    <p:sldId id="309" r:id="rId25"/>
    <p:sldId id="310" r:id="rId26"/>
    <p:sldId id="311" r:id="rId27"/>
    <p:sldId id="312" r:id="rId28"/>
    <p:sldId id="313"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D006"/>
    <a:srgbClr val="5F8804"/>
    <a:srgbClr val="002060"/>
    <a:srgbClr val="DEA900"/>
    <a:srgbClr val="DC5206"/>
    <a:srgbClr val="DE74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59" autoAdjust="0"/>
    <p:restoredTop sz="86076" autoAdjust="0"/>
  </p:normalViewPr>
  <p:slideViewPr>
    <p:cSldViewPr snapToGrid="0">
      <p:cViewPr varScale="1">
        <p:scale>
          <a:sx n="63" d="100"/>
          <a:sy n="63" d="100"/>
        </p:scale>
        <p:origin x="-774" y="-102"/>
      </p:cViewPr>
      <p:guideLst>
        <p:guide orient="horz" pos="2160"/>
        <p:guide pos="3840"/>
      </p:guideLst>
    </p:cSldViewPr>
  </p:slideViewPr>
  <p:outlineViewPr>
    <p:cViewPr>
      <p:scale>
        <a:sx n="33" d="100"/>
        <a:sy n="33" d="100"/>
      </p:scale>
      <p:origin x="0" y="-4051"/>
    </p:cViewPr>
  </p:outlineViewPr>
  <p:notesTextViewPr>
    <p:cViewPr>
      <p:scale>
        <a:sx n="1" d="1"/>
        <a:sy n="1" d="1"/>
      </p:scale>
      <p:origin x="0" y="0"/>
    </p:cViewPr>
  </p:notesTextViewPr>
  <p:sorterViewPr>
    <p:cViewPr>
      <p:scale>
        <a:sx n="100" d="100"/>
        <a:sy n="100" d="100"/>
      </p:scale>
      <p:origin x="0" y="68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38670166229222"/>
          <c:y val="5.0925925925925923E-2"/>
          <c:w val="0.81439107611548556"/>
          <c:h val="0.89814814814814814"/>
        </c:manualLayout>
      </c:layout>
      <c:barChart>
        <c:barDir val="col"/>
        <c:grouping val="clustered"/>
        <c:varyColors val="0"/>
        <c:ser>
          <c:idx val="0"/>
          <c:order val="0"/>
          <c:tx>
            <c:strRef>
              <c:f>Funding!$A$7</c:f>
              <c:strCache>
                <c:ptCount val="1"/>
                <c:pt idx="0">
                  <c:v>Greater Omaha</c:v>
                </c:pt>
              </c:strCache>
            </c:strRef>
          </c:tx>
          <c:spPr>
            <a:solidFill>
              <a:srgbClr val="581F6F">
                <a:alpha val="69804"/>
              </a:srgbClr>
            </a:solidFill>
            <a:ln>
              <a:noFill/>
            </a:ln>
            <a:effectLst/>
          </c:spPr>
          <c:invertIfNegative val="0"/>
          <c:dLbls>
            <c:dLbl>
              <c:idx val="0"/>
              <c:layout>
                <c:manualLayout>
                  <c:x val="2.2222222222222223E-2"/>
                  <c:y val="1.388888888888886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Funding!$B$7</c:f>
              <c:numCache>
                <c:formatCode>"$"#,##0</c:formatCode>
                <c:ptCount val="1"/>
                <c:pt idx="0">
                  <c:v>2658306</c:v>
                </c:pt>
              </c:numCache>
            </c:numRef>
          </c:val>
        </c:ser>
        <c:ser>
          <c:idx val="1"/>
          <c:order val="1"/>
          <c:tx>
            <c:strRef>
              <c:f>Funding!$A$8</c:f>
              <c:strCache>
                <c:ptCount val="1"/>
                <c:pt idx="0">
                  <c:v>Greater Nebraska</c:v>
                </c:pt>
              </c:strCache>
            </c:strRef>
          </c:tx>
          <c:spPr>
            <a:solidFill>
              <a:schemeClr val="accent6">
                <a:lumMod val="75000"/>
                <a:alpha val="70000"/>
              </a:schemeClr>
            </a:solidFill>
            <a:ln>
              <a:noFill/>
            </a:ln>
            <a:effectLst/>
          </c:spPr>
          <c:invertIfNegative val="0"/>
          <c:dLbls>
            <c:dLbl>
              <c:idx val="0"/>
              <c:layout>
                <c:manualLayout>
                  <c:x val="2.2222150860832495E-2"/>
                  <c:y val="1.4306550540598831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Funding!$B$8</c:f>
              <c:numCache>
                <c:formatCode>"$"#,##0</c:formatCode>
                <c:ptCount val="1"/>
                <c:pt idx="0">
                  <c:v>1862453</c:v>
                </c:pt>
              </c:numCache>
            </c:numRef>
          </c:val>
        </c:ser>
        <c:ser>
          <c:idx val="2"/>
          <c:order val="2"/>
          <c:tx>
            <c:strRef>
              <c:f>Funding!$A$9</c:f>
              <c:strCache>
                <c:ptCount val="1"/>
                <c:pt idx="0">
                  <c:v>Greater Lincoln</c:v>
                </c:pt>
              </c:strCache>
            </c:strRef>
          </c:tx>
          <c:spPr>
            <a:solidFill>
              <a:schemeClr val="accent5">
                <a:lumMod val="75000"/>
                <a:alpha val="70000"/>
              </a:schemeClr>
            </a:solidFill>
            <a:ln>
              <a:noFill/>
            </a:ln>
            <a:effectLst/>
          </c:spPr>
          <c:invertIfNegative val="0"/>
          <c:dLbls>
            <c:dLbl>
              <c:idx val="0"/>
              <c:layout>
                <c:manualLayout>
                  <c:x val="3.3333333333333229E-2"/>
                  <c:y val="1.8518518518518434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Funding!$B$9</c:f>
              <c:numCache>
                <c:formatCode>"$"#,##0</c:formatCode>
                <c:ptCount val="1"/>
                <c:pt idx="0">
                  <c:v>1013349</c:v>
                </c:pt>
              </c:numCache>
            </c:numRef>
          </c:val>
        </c:ser>
        <c:ser>
          <c:idx val="3"/>
          <c:order val="3"/>
          <c:tx>
            <c:strRef>
              <c:f>Funding!$A$10</c:f>
              <c:strCache>
                <c:ptCount val="1"/>
                <c:pt idx="0">
                  <c:v>State Administration</c:v>
                </c:pt>
              </c:strCache>
            </c:strRef>
          </c:tx>
          <c:spPr>
            <a:solidFill>
              <a:schemeClr val="accent4">
                <a:alpha val="70000"/>
              </a:schemeClr>
            </a:solidFill>
            <a:ln>
              <a:noFill/>
            </a:ln>
            <a:effectLst/>
          </c:spPr>
          <c:invertIfNegative val="0"/>
          <c:dLbls>
            <c:dLbl>
              <c:idx val="0"/>
              <c:layout>
                <c:manualLayout>
                  <c:x val="3.3333333333333229E-2"/>
                  <c:y val="1.851851851851851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trendline>
            <c:trendlineType val="linear"/>
            <c:dispRSqr val="0"/>
            <c:dispEq val="0"/>
          </c:trendline>
          <c:val>
            <c:numRef>
              <c:f>Funding!$B$10</c:f>
              <c:numCache>
                <c:formatCode>"$"#,##0</c:formatCode>
                <c:ptCount val="1"/>
                <c:pt idx="0">
                  <c:v>637306</c:v>
                </c:pt>
              </c:numCache>
            </c:numRef>
          </c:val>
        </c:ser>
        <c:ser>
          <c:idx val="4"/>
          <c:order val="4"/>
          <c:tx>
            <c:strRef>
              <c:f>Funding!$A$11</c:f>
              <c:strCache>
                <c:ptCount val="1"/>
                <c:pt idx="0">
                  <c:v>Rapid Response</c:v>
                </c:pt>
              </c:strCache>
            </c:strRef>
          </c:tx>
          <c:spPr>
            <a:solidFill>
              <a:schemeClr val="accent2">
                <a:lumMod val="75000"/>
                <a:alpha val="70000"/>
              </a:schemeClr>
            </a:solidFill>
            <a:ln>
              <a:noFill/>
            </a:ln>
            <a:effectLst/>
          </c:spPr>
          <c:invertIfNegative val="0"/>
          <c:dLbls>
            <c:dLbl>
              <c:idx val="0"/>
              <c:layout>
                <c:manualLayout>
                  <c:x val="3.0555555555555555E-2"/>
                  <c:y val="1.388888888888872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Funding!$B$11</c:f>
              <c:numCache>
                <c:formatCode>"$"#,##0</c:formatCode>
                <c:ptCount val="1"/>
                <c:pt idx="0">
                  <c:v>201631</c:v>
                </c:pt>
              </c:numCache>
            </c:numRef>
          </c:val>
        </c:ser>
        <c:dLbls>
          <c:dLblPos val="outEnd"/>
          <c:showLegendKey val="0"/>
          <c:showVal val="1"/>
          <c:showCatName val="0"/>
          <c:showSerName val="0"/>
          <c:showPercent val="0"/>
          <c:showBubbleSize val="0"/>
        </c:dLbls>
        <c:gapWidth val="7"/>
        <c:overlap val="25"/>
        <c:axId val="304961792"/>
        <c:axId val="304975872"/>
      </c:barChart>
      <c:catAx>
        <c:axId val="304961792"/>
        <c:scaling>
          <c:orientation val="minMax"/>
        </c:scaling>
        <c:delete val="1"/>
        <c:axPos val="b"/>
        <c:numFmt formatCode="General" sourceLinked="1"/>
        <c:majorTickMark val="none"/>
        <c:minorTickMark val="none"/>
        <c:tickLblPos val="nextTo"/>
        <c:crossAx val="304975872"/>
        <c:crosses val="autoZero"/>
        <c:auto val="1"/>
        <c:lblAlgn val="ctr"/>
        <c:lblOffset val="100"/>
        <c:noMultiLvlLbl val="0"/>
      </c:catAx>
      <c:valAx>
        <c:axId val="304975872"/>
        <c:scaling>
          <c:orientation val="minMax"/>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tx1">
                    <a:lumMod val="95000"/>
                    <a:lumOff val="5000"/>
                  </a:schemeClr>
                </a:solidFill>
                <a:latin typeface="Century Gothic" panose="020B0502020202020204" pitchFamily="34" charset="0"/>
                <a:ea typeface="+mn-ea"/>
                <a:cs typeface="+mn-cs"/>
              </a:defRPr>
            </a:pPr>
            <a:endParaRPr lang="en-US"/>
          </a:p>
        </c:txPr>
        <c:crossAx val="304961792"/>
        <c:crosses val="autoZero"/>
        <c:crossBetween val="between"/>
      </c:valAx>
      <c:spPr>
        <a:noFill/>
        <a:ln>
          <a:noFill/>
        </a:ln>
        <a:effectLst/>
      </c:spPr>
    </c:plotArea>
    <c:legend>
      <c:legendPos val="r"/>
      <c:legendEntry>
        <c:idx val="5"/>
        <c:delete val="1"/>
      </c:legendEntry>
      <c:layout/>
      <c:overlay val="0"/>
    </c:legend>
    <c:plotVisOnly val="1"/>
    <c:dispBlanksAs val="gap"/>
    <c:showDLblsOverMax val="0"/>
  </c:chart>
  <c:spPr>
    <a:solidFill>
      <a:schemeClr val="lt1"/>
    </a:solidFill>
    <a:ln w="9525" cap="flat" cmpd="sng" algn="ctr">
      <a:noFill/>
      <a:round/>
    </a:ln>
    <a:effectLst/>
  </c:spPr>
  <c:txPr>
    <a:bodyPr/>
    <a:lstStyle/>
    <a:p>
      <a:pPr>
        <a:defRPr/>
      </a:pPr>
      <a:endParaRPr lang="en-US"/>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630148-9742-492C-B1E8-A518916CCB60}" type="doc">
      <dgm:prSet loTypeId="urn:microsoft.com/office/officeart/2005/8/layout/orgChart1" loCatId="hierarchy" qsTypeId="urn:microsoft.com/office/officeart/2005/8/quickstyle/simple4" qsCatId="simple" csTypeId="urn:microsoft.com/office/officeart/2005/8/colors/accent0_1" csCatId="mainScheme" phldr="1"/>
      <dgm:spPr/>
      <dgm:t>
        <a:bodyPr/>
        <a:lstStyle/>
        <a:p>
          <a:endParaRPr lang="en-US"/>
        </a:p>
      </dgm:t>
    </dgm:pt>
    <dgm:pt modelId="{4C8BAFE1-05B6-4451-AF28-9FC7664728D1}">
      <dgm:prSet/>
      <dgm:spPr/>
      <dgm:t>
        <a:bodyPr/>
        <a:lstStyle/>
        <a:p>
          <a:r>
            <a:rPr lang="en-US" b="1" dirty="0" smtClean="0"/>
            <a:t>Governor Pete Ricketts</a:t>
          </a:r>
          <a:endParaRPr lang="en-US" b="1" dirty="0"/>
        </a:p>
      </dgm:t>
    </dgm:pt>
    <dgm:pt modelId="{9814CD89-D7D4-4B88-9EA2-E6E4BFEC52A8}" type="parTrans" cxnId="{8901E192-1F46-42C8-807B-B2FF03CB89FC}">
      <dgm:prSet/>
      <dgm:spPr/>
      <dgm:t>
        <a:bodyPr/>
        <a:lstStyle/>
        <a:p>
          <a:endParaRPr lang="en-US"/>
        </a:p>
      </dgm:t>
    </dgm:pt>
    <dgm:pt modelId="{A73443EC-8CAA-4BAD-B655-55FF51802A71}" type="sibTrans" cxnId="{8901E192-1F46-42C8-807B-B2FF03CB89FC}">
      <dgm:prSet/>
      <dgm:spPr/>
      <dgm:t>
        <a:bodyPr/>
        <a:lstStyle/>
        <a:p>
          <a:endParaRPr lang="en-US"/>
        </a:p>
      </dgm:t>
    </dgm:pt>
    <dgm:pt modelId="{CFE554EF-84CD-4D64-9DF1-79134049C161}">
      <dgm:prSet/>
      <dgm:spPr/>
      <dgm:t>
        <a:bodyPr/>
        <a:lstStyle/>
        <a:p>
          <a:r>
            <a:rPr lang="en-US" b="1" dirty="0" smtClean="0"/>
            <a:t>Nebraska Workforce Development Board (NWDB)</a:t>
          </a:r>
          <a:endParaRPr lang="en-US" b="1" dirty="0"/>
        </a:p>
      </dgm:t>
    </dgm:pt>
    <dgm:pt modelId="{97A11847-7276-4F5E-8E06-4E21DB993B99}" type="parTrans" cxnId="{E32DD5B5-75C9-40D8-B93C-7F8447A89B37}">
      <dgm:prSet>
        <dgm:style>
          <a:lnRef idx="2">
            <a:schemeClr val="dk1"/>
          </a:lnRef>
          <a:fillRef idx="0">
            <a:schemeClr val="dk1"/>
          </a:fillRef>
          <a:effectRef idx="1">
            <a:schemeClr val="dk1"/>
          </a:effectRef>
          <a:fontRef idx="minor">
            <a:schemeClr val="tx1"/>
          </a:fontRef>
        </dgm:style>
      </dgm:prSet>
      <dgm:spPr/>
      <dgm:t>
        <a:bodyPr/>
        <a:lstStyle/>
        <a:p>
          <a:endParaRPr lang="en-US"/>
        </a:p>
      </dgm:t>
    </dgm:pt>
    <dgm:pt modelId="{81DED4B3-5911-4E2C-9E81-65E5F4C7F3A0}" type="sibTrans" cxnId="{E32DD5B5-75C9-40D8-B93C-7F8447A89B37}">
      <dgm:prSet/>
      <dgm:spPr/>
      <dgm:t>
        <a:bodyPr/>
        <a:lstStyle/>
        <a:p>
          <a:endParaRPr lang="en-US"/>
        </a:p>
      </dgm:t>
    </dgm:pt>
    <dgm:pt modelId="{F2A91C7D-342F-4BB2-AD2A-2048564A6D39}">
      <dgm:prSet/>
      <dgm:spPr/>
      <dgm:t>
        <a:bodyPr/>
        <a:lstStyle/>
        <a:p>
          <a:r>
            <a:rPr lang="en-US" b="1" dirty="0" smtClean="0"/>
            <a:t>Greater Nebraska Chief Elected Officials Board (CEOB)</a:t>
          </a:r>
        </a:p>
        <a:p>
          <a:r>
            <a:rPr lang="en-US" dirty="0" smtClean="0"/>
            <a:t>Pamela Lancaster, </a:t>
          </a:r>
          <a:r>
            <a:rPr lang="en-US" i="1" dirty="0" smtClean="0"/>
            <a:t>Chair</a:t>
          </a:r>
          <a:endParaRPr lang="en-US" dirty="0"/>
        </a:p>
      </dgm:t>
    </dgm:pt>
    <dgm:pt modelId="{CC1056BE-6EE0-434D-825D-958F380AFB20}" type="parTrans" cxnId="{5F104159-E76B-4F5D-80DC-4D1A4D4C3B20}">
      <dgm:prSet>
        <dgm:style>
          <a:lnRef idx="2">
            <a:schemeClr val="dk1"/>
          </a:lnRef>
          <a:fillRef idx="0">
            <a:schemeClr val="dk1"/>
          </a:fillRef>
          <a:effectRef idx="1">
            <a:schemeClr val="dk1"/>
          </a:effectRef>
          <a:fontRef idx="minor">
            <a:schemeClr val="tx1"/>
          </a:fontRef>
        </dgm:style>
      </dgm:prSet>
      <dgm:spPr/>
      <dgm:t>
        <a:bodyPr/>
        <a:lstStyle/>
        <a:p>
          <a:endParaRPr lang="en-US"/>
        </a:p>
      </dgm:t>
    </dgm:pt>
    <dgm:pt modelId="{9FDF6329-BB48-4070-91A9-08736C2DE6A0}" type="sibTrans" cxnId="{5F104159-E76B-4F5D-80DC-4D1A4D4C3B20}">
      <dgm:prSet/>
      <dgm:spPr/>
      <dgm:t>
        <a:bodyPr/>
        <a:lstStyle/>
        <a:p>
          <a:endParaRPr lang="en-US"/>
        </a:p>
      </dgm:t>
    </dgm:pt>
    <dgm:pt modelId="{1115CF56-8B95-43A3-8E5A-843480233316}">
      <dgm:prSet/>
      <dgm:spPr/>
      <dgm:t>
        <a:bodyPr/>
        <a:lstStyle/>
        <a:p>
          <a:r>
            <a:rPr lang="en-US" b="1" dirty="0" smtClean="0"/>
            <a:t>Greater Nebraska Workforce Development Board (GNWDB)</a:t>
          </a:r>
        </a:p>
        <a:p>
          <a:r>
            <a:rPr lang="en-US" b="0" dirty="0" smtClean="0"/>
            <a:t>Lisa Wilson, </a:t>
          </a:r>
          <a:r>
            <a:rPr lang="en-US" b="0" i="1" dirty="0" smtClean="0"/>
            <a:t>Chair</a:t>
          </a:r>
          <a:endParaRPr lang="en-US" b="0" dirty="0"/>
        </a:p>
      </dgm:t>
    </dgm:pt>
    <dgm:pt modelId="{5C443AD3-3D0C-4F65-B673-3CFF88A927F1}" type="parTrans" cxnId="{D5CE6AED-55A0-4402-8B54-57C7504D6B80}">
      <dgm:prSet>
        <dgm:style>
          <a:lnRef idx="2">
            <a:schemeClr val="dk1"/>
          </a:lnRef>
          <a:fillRef idx="0">
            <a:schemeClr val="dk1"/>
          </a:fillRef>
          <a:effectRef idx="1">
            <a:schemeClr val="dk1"/>
          </a:effectRef>
          <a:fontRef idx="minor">
            <a:schemeClr val="tx1"/>
          </a:fontRef>
        </dgm:style>
      </dgm:prSet>
      <dgm:spPr/>
      <dgm:t>
        <a:bodyPr/>
        <a:lstStyle/>
        <a:p>
          <a:endParaRPr lang="en-US"/>
        </a:p>
      </dgm:t>
    </dgm:pt>
    <dgm:pt modelId="{7F6284DF-332D-457A-87CE-4257D3E50B21}" type="sibTrans" cxnId="{D5CE6AED-55A0-4402-8B54-57C7504D6B80}">
      <dgm:prSet/>
      <dgm:spPr/>
      <dgm:t>
        <a:bodyPr/>
        <a:lstStyle/>
        <a:p>
          <a:endParaRPr lang="en-US"/>
        </a:p>
      </dgm:t>
    </dgm:pt>
    <dgm:pt modelId="{73C7C976-9D2B-4E0B-BE19-755B14E21027}">
      <dgm:prSet/>
      <dgm:spPr/>
      <dgm:t>
        <a:bodyPr/>
        <a:lstStyle/>
        <a:p>
          <a:r>
            <a:rPr lang="en-US" b="1" dirty="0" smtClean="0"/>
            <a:t>Standing Committees</a:t>
          </a:r>
          <a:endParaRPr lang="en-US" b="1" dirty="0" smtClean="0"/>
        </a:p>
        <a:p>
          <a:r>
            <a:rPr lang="en-US" dirty="0" smtClean="0"/>
            <a:t>(To be Determined)</a:t>
          </a:r>
          <a:endParaRPr lang="en-US" dirty="0"/>
        </a:p>
      </dgm:t>
    </dgm:pt>
    <dgm:pt modelId="{1C82C6D8-0CCB-4E90-A64B-2AA170BEEE22}" type="parTrans" cxnId="{BDB4AB40-A91B-4915-A743-B4543189DFD5}">
      <dgm:prSet>
        <dgm:style>
          <a:lnRef idx="2">
            <a:schemeClr val="dk1"/>
          </a:lnRef>
          <a:fillRef idx="0">
            <a:schemeClr val="dk1"/>
          </a:fillRef>
          <a:effectRef idx="1">
            <a:schemeClr val="dk1"/>
          </a:effectRef>
          <a:fontRef idx="minor">
            <a:schemeClr val="tx1"/>
          </a:fontRef>
        </dgm:style>
      </dgm:prSet>
      <dgm:spPr/>
      <dgm:t>
        <a:bodyPr/>
        <a:lstStyle/>
        <a:p>
          <a:endParaRPr lang="en-US"/>
        </a:p>
      </dgm:t>
    </dgm:pt>
    <dgm:pt modelId="{43B1DB9D-8CD7-44BF-B4D3-2AAF661D5D5A}" type="sibTrans" cxnId="{BDB4AB40-A91B-4915-A743-B4543189DFD5}">
      <dgm:prSet/>
      <dgm:spPr/>
      <dgm:t>
        <a:bodyPr/>
        <a:lstStyle/>
        <a:p>
          <a:endParaRPr lang="en-US"/>
        </a:p>
      </dgm:t>
    </dgm:pt>
    <dgm:pt modelId="{8AFE3374-525D-49C4-B259-59DCAF1A1030}">
      <dgm:prSet/>
      <dgm:spPr/>
      <dgm:t>
        <a:bodyPr/>
        <a:lstStyle/>
        <a:p>
          <a:r>
            <a:rPr lang="en-US" b="1" dirty="0" smtClean="0"/>
            <a:t>Board Support &amp; Administrative Entity</a:t>
          </a:r>
        </a:p>
        <a:p>
          <a:r>
            <a:rPr lang="en-US" b="0" dirty="0" smtClean="0"/>
            <a:t>Nebraska Department of Labor</a:t>
          </a:r>
          <a:endParaRPr lang="en-US" b="0" dirty="0"/>
        </a:p>
      </dgm:t>
    </dgm:pt>
    <dgm:pt modelId="{A6B653A5-88F3-401C-B9B8-843AFE0B1B62}" type="parTrans" cxnId="{4572B40F-685B-4E16-A808-B942E649ADE5}">
      <dgm:prSet/>
      <dgm:spPr/>
      <dgm:t>
        <a:bodyPr/>
        <a:lstStyle/>
        <a:p>
          <a:endParaRPr lang="en-US"/>
        </a:p>
      </dgm:t>
    </dgm:pt>
    <dgm:pt modelId="{FCC727F3-9A51-4181-84E0-507DCAAEE0CE}" type="sibTrans" cxnId="{4572B40F-685B-4E16-A808-B942E649ADE5}">
      <dgm:prSet/>
      <dgm:spPr/>
      <dgm:t>
        <a:bodyPr/>
        <a:lstStyle/>
        <a:p>
          <a:endParaRPr lang="en-US"/>
        </a:p>
      </dgm:t>
    </dgm:pt>
    <dgm:pt modelId="{152A8C3D-6CBE-4597-9ECA-3631670FE504}" type="pres">
      <dgm:prSet presAssocID="{94630148-9742-492C-B1E8-A518916CCB60}" presName="hierChild1" presStyleCnt="0">
        <dgm:presLayoutVars>
          <dgm:orgChart val="1"/>
          <dgm:chPref val="1"/>
          <dgm:dir val="rev"/>
          <dgm:animOne val="branch"/>
          <dgm:animLvl val="lvl"/>
          <dgm:resizeHandles/>
        </dgm:presLayoutVars>
      </dgm:prSet>
      <dgm:spPr/>
      <dgm:t>
        <a:bodyPr/>
        <a:lstStyle/>
        <a:p>
          <a:endParaRPr lang="en-US"/>
        </a:p>
      </dgm:t>
    </dgm:pt>
    <dgm:pt modelId="{8B75ED79-483F-46CA-8376-3B1B98D5DB67}" type="pres">
      <dgm:prSet presAssocID="{4C8BAFE1-05B6-4451-AF28-9FC7664728D1}" presName="hierRoot1" presStyleCnt="0">
        <dgm:presLayoutVars>
          <dgm:hierBranch val="init"/>
        </dgm:presLayoutVars>
      </dgm:prSet>
      <dgm:spPr/>
    </dgm:pt>
    <dgm:pt modelId="{9E0C32C2-3E91-4505-ABF9-EC37D87A6C53}" type="pres">
      <dgm:prSet presAssocID="{4C8BAFE1-05B6-4451-AF28-9FC7664728D1}" presName="rootComposite1" presStyleCnt="0"/>
      <dgm:spPr/>
    </dgm:pt>
    <dgm:pt modelId="{68E4E322-4E0D-460D-8F80-B2CB62A2C682}" type="pres">
      <dgm:prSet presAssocID="{4C8BAFE1-05B6-4451-AF28-9FC7664728D1}" presName="rootText1" presStyleLbl="node0" presStyleIdx="0" presStyleCnt="2" custLinFactX="-100000" custLinFactY="21572" custLinFactNeighborX="-167459" custLinFactNeighborY="100000">
        <dgm:presLayoutVars>
          <dgm:chPref val="3"/>
        </dgm:presLayoutVars>
      </dgm:prSet>
      <dgm:spPr/>
      <dgm:t>
        <a:bodyPr/>
        <a:lstStyle/>
        <a:p>
          <a:endParaRPr lang="en-US"/>
        </a:p>
      </dgm:t>
    </dgm:pt>
    <dgm:pt modelId="{8DA54C56-E37D-4A9D-AC8D-A1016968BCF3}" type="pres">
      <dgm:prSet presAssocID="{4C8BAFE1-05B6-4451-AF28-9FC7664728D1}" presName="rootConnector1" presStyleLbl="node1" presStyleIdx="0" presStyleCnt="0"/>
      <dgm:spPr/>
      <dgm:t>
        <a:bodyPr/>
        <a:lstStyle/>
        <a:p>
          <a:endParaRPr lang="en-US"/>
        </a:p>
      </dgm:t>
    </dgm:pt>
    <dgm:pt modelId="{D7A6F982-1D09-4DCD-9DF6-CF49AFEBEFFA}" type="pres">
      <dgm:prSet presAssocID="{4C8BAFE1-05B6-4451-AF28-9FC7664728D1}" presName="hierChild2" presStyleCnt="0"/>
      <dgm:spPr/>
    </dgm:pt>
    <dgm:pt modelId="{563763CF-EC6C-46C3-94E9-26311D6F30E3}" type="pres">
      <dgm:prSet presAssocID="{97A11847-7276-4F5E-8E06-4E21DB993B99}" presName="Name37" presStyleLbl="parChTrans1D2" presStyleIdx="0" presStyleCnt="1"/>
      <dgm:spPr/>
      <dgm:t>
        <a:bodyPr/>
        <a:lstStyle/>
        <a:p>
          <a:endParaRPr lang="en-US"/>
        </a:p>
      </dgm:t>
    </dgm:pt>
    <dgm:pt modelId="{DD2A7115-A3CE-4438-A81A-9CBE3E9BEAEB}" type="pres">
      <dgm:prSet presAssocID="{CFE554EF-84CD-4D64-9DF1-79134049C161}" presName="hierRoot2" presStyleCnt="0">
        <dgm:presLayoutVars>
          <dgm:hierBranch/>
        </dgm:presLayoutVars>
      </dgm:prSet>
      <dgm:spPr/>
    </dgm:pt>
    <dgm:pt modelId="{53AE4B50-E705-40F4-9579-FECDB9918A65}" type="pres">
      <dgm:prSet presAssocID="{CFE554EF-84CD-4D64-9DF1-79134049C161}" presName="rootComposite" presStyleCnt="0"/>
      <dgm:spPr/>
    </dgm:pt>
    <dgm:pt modelId="{3948AB3E-06ED-4F19-9A66-99C5B37E537B}" type="pres">
      <dgm:prSet presAssocID="{CFE554EF-84CD-4D64-9DF1-79134049C161}" presName="rootText" presStyleLbl="node2" presStyleIdx="0" presStyleCnt="1" custScaleX="101573" custLinFactX="-100000" custLinFactY="54796" custLinFactNeighborX="-139974" custLinFactNeighborY="100000">
        <dgm:presLayoutVars>
          <dgm:chPref val="3"/>
        </dgm:presLayoutVars>
      </dgm:prSet>
      <dgm:spPr/>
      <dgm:t>
        <a:bodyPr/>
        <a:lstStyle/>
        <a:p>
          <a:endParaRPr lang="en-US"/>
        </a:p>
      </dgm:t>
    </dgm:pt>
    <dgm:pt modelId="{6FD88756-48B5-4787-A15C-5601637078CF}" type="pres">
      <dgm:prSet presAssocID="{CFE554EF-84CD-4D64-9DF1-79134049C161}" presName="rootConnector" presStyleLbl="node2" presStyleIdx="0" presStyleCnt="1"/>
      <dgm:spPr/>
      <dgm:t>
        <a:bodyPr/>
        <a:lstStyle/>
        <a:p>
          <a:endParaRPr lang="en-US"/>
        </a:p>
      </dgm:t>
    </dgm:pt>
    <dgm:pt modelId="{26A0189F-D04F-4F6D-BCE1-A9DB1B17F086}" type="pres">
      <dgm:prSet presAssocID="{CFE554EF-84CD-4D64-9DF1-79134049C161}" presName="hierChild4" presStyleCnt="0"/>
      <dgm:spPr/>
    </dgm:pt>
    <dgm:pt modelId="{04E0D514-B6B7-4975-A8D2-5125BA49403D}" type="pres">
      <dgm:prSet presAssocID="{CC1056BE-6EE0-434D-825D-958F380AFB20}" presName="Name35" presStyleLbl="parChTrans1D3" presStyleIdx="0" presStyleCnt="1"/>
      <dgm:spPr/>
      <dgm:t>
        <a:bodyPr/>
        <a:lstStyle/>
        <a:p>
          <a:endParaRPr lang="en-US"/>
        </a:p>
      </dgm:t>
    </dgm:pt>
    <dgm:pt modelId="{92CC7E79-8A2D-4B08-A03B-3B3CD38242F8}" type="pres">
      <dgm:prSet presAssocID="{F2A91C7D-342F-4BB2-AD2A-2048564A6D39}" presName="hierRoot2" presStyleCnt="0">
        <dgm:presLayoutVars>
          <dgm:hierBranch val="init"/>
        </dgm:presLayoutVars>
      </dgm:prSet>
      <dgm:spPr/>
    </dgm:pt>
    <dgm:pt modelId="{9BD34E5D-3622-4B77-B922-9DAFEB07CF33}" type="pres">
      <dgm:prSet presAssocID="{F2A91C7D-342F-4BB2-AD2A-2048564A6D39}" presName="rootComposite" presStyleCnt="0"/>
      <dgm:spPr/>
    </dgm:pt>
    <dgm:pt modelId="{F208174D-2B25-4DA5-84BB-275CE7238399}" type="pres">
      <dgm:prSet presAssocID="{F2A91C7D-342F-4BB2-AD2A-2048564A6D39}" presName="rootText" presStyleLbl="node3" presStyleIdx="0" presStyleCnt="1" custLinFactX="-4374" custLinFactY="-58424" custLinFactNeighborX="-100000" custLinFactNeighborY="-100000">
        <dgm:presLayoutVars>
          <dgm:chPref val="3"/>
        </dgm:presLayoutVars>
      </dgm:prSet>
      <dgm:spPr/>
      <dgm:t>
        <a:bodyPr/>
        <a:lstStyle/>
        <a:p>
          <a:endParaRPr lang="en-US"/>
        </a:p>
      </dgm:t>
    </dgm:pt>
    <dgm:pt modelId="{40986589-40D9-46CC-8F09-1466786391C4}" type="pres">
      <dgm:prSet presAssocID="{F2A91C7D-342F-4BB2-AD2A-2048564A6D39}" presName="rootConnector" presStyleLbl="node3" presStyleIdx="0" presStyleCnt="1"/>
      <dgm:spPr/>
      <dgm:t>
        <a:bodyPr/>
        <a:lstStyle/>
        <a:p>
          <a:endParaRPr lang="en-US"/>
        </a:p>
      </dgm:t>
    </dgm:pt>
    <dgm:pt modelId="{AAD14518-1474-478E-94C4-A83A0583D311}" type="pres">
      <dgm:prSet presAssocID="{F2A91C7D-342F-4BB2-AD2A-2048564A6D39}" presName="hierChild4" presStyleCnt="0"/>
      <dgm:spPr/>
    </dgm:pt>
    <dgm:pt modelId="{B37AA1C7-F690-42E7-9687-267892338A6F}" type="pres">
      <dgm:prSet presAssocID="{5C443AD3-3D0C-4F65-B673-3CFF88A927F1}" presName="Name37" presStyleLbl="parChTrans1D4" presStyleIdx="0" presStyleCnt="2"/>
      <dgm:spPr/>
      <dgm:t>
        <a:bodyPr/>
        <a:lstStyle/>
        <a:p>
          <a:endParaRPr lang="en-US"/>
        </a:p>
      </dgm:t>
    </dgm:pt>
    <dgm:pt modelId="{BB416192-CF3D-4043-87FA-E63BDC0911D0}" type="pres">
      <dgm:prSet presAssocID="{1115CF56-8B95-43A3-8E5A-843480233316}" presName="hierRoot2" presStyleCnt="0">
        <dgm:presLayoutVars>
          <dgm:hierBranch val="init"/>
        </dgm:presLayoutVars>
      </dgm:prSet>
      <dgm:spPr/>
    </dgm:pt>
    <dgm:pt modelId="{3312FEA2-93B9-4047-8939-0AC8065326F9}" type="pres">
      <dgm:prSet presAssocID="{1115CF56-8B95-43A3-8E5A-843480233316}" presName="rootComposite" presStyleCnt="0"/>
      <dgm:spPr/>
    </dgm:pt>
    <dgm:pt modelId="{0A1A0083-CC88-4A1D-B38F-AD733B579431}" type="pres">
      <dgm:prSet presAssocID="{1115CF56-8B95-43A3-8E5A-843480233316}" presName="rootText" presStyleLbl="node4" presStyleIdx="0" presStyleCnt="2" custLinFactY="-6360" custLinFactNeighborX="-74498" custLinFactNeighborY="-100000">
        <dgm:presLayoutVars>
          <dgm:chPref val="3"/>
        </dgm:presLayoutVars>
      </dgm:prSet>
      <dgm:spPr/>
      <dgm:t>
        <a:bodyPr/>
        <a:lstStyle/>
        <a:p>
          <a:endParaRPr lang="en-US"/>
        </a:p>
      </dgm:t>
    </dgm:pt>
    <dgm:pt modelId="{789EBE12-4B47-43FC-8557-200DDDD8E43F}" type="pres">
      <dgm:prSet presAssocID="{1115CF56-8B95-43A3-8E5A-843480233316}" presName="rootConnector" presStyleLbl="node4" presStyleIdx="0" presStyleCnt="2"/>
      <dgm:spPr/>
      <dgm:t>
        <a:bodyPr/>
        <a:lstStyle/>
        <a:p>
          <a:endParaRPr lang="en-US"/>
        </a:p>
      </dgm:t>
    </dgm:pt>
    <dgm:pt modelId="{BE5C61BF-376E-4671-97E2-F31F9B7ADC2D}" type="pres">
      <dgm:prSet presAssocID="{1115CF56-8B95-43A3-8E5A-843480233316}" presName="hierChild4" presStyleCnt="0"/>
      <dgm:spPr/>
    </dgm:pt>
    <dgm:pt modelId="{8B700023-6E9C-44EC-89EF-ED3BC1B61858}" type="pres">
      <dgm:prSet presAssocID="{1C82C6D8-0CCB-4E90-A64B-2AA170BEEE22}" presName="Name37" presStyleLbl="parChTrans1D4" presStyleIdx="1" presStyleCnt="2"/>
      <dgm:spPr/>
      <dgm:t>
        <a:bodyPr/>
        <a:lstStyle/>
        <a:p>
          <a:endParaRPr lang="en-US"/>
        </a:p>
      </dgm:t>
    </dgm:pt>
    <dgm:pt modelId="{CC170F26-AE8D-48E8-8CB4-F917F6491E18}" type="pres">
      <dgm:prSet presAssocID="{73C7C976-9D2B-4E0B-BE19-755B14E21027}" presName="hierRoot2" presStyleCnt="0">
        <dgm:presLayoutVars>
          <dgm:hierBranch val="init"/>
        </dgm:presLayoutVars>
      </dgm:prSet>
      <dgm:spPr/>
    </dgm:pt>
    <dgm:pt modelId="{6FEE7D38-6CB2-4F93-92A0-B74C5E82B16B}" type="pres">
      <dgm:prSet presAssocID="{73C7C976-9D2B-4E0B-BE19-755B14E21027}" presName="rootComposite" presStyleCnt="0"/>
      <dgm:spPr/>
    </dgm:pt>
    <dgm:pt modelId="{19510C62-F3A3-41B1-AC91-9F9EF11BCA2F}" type="pres">
      <dgm:prSet presAssocID="{73C7C976-9D2B-4E0B-BE19-755B14E21027}" presName="rootText" presStyleLbl="node4" presStyleIdx="1" presStyleCnt="2" custLinFactNeighborX="-70579" custLinFactNeighborY="-69515">
        <dgm:presLayoutVars>
          <dgm:chPref val="3"/>
        </dgm:presLayoutVars>
      </dgm:prSet>
      <dgm:spPr/>
      <dgm:t>
        <a:bodyPr/>
        <a:lstStyle/>
        <a:p>
          <a:endParaRPr lang="en-US"/>
        </a:p>
      </dgm:t>
    </dgm:pt>
    <dgm:pt modelId="{6FB549EB-1442-45CE-B628-B091FD83C4B5}" type="pres">
      <dgm:prSet presAssocID="{73C7C976-9D2B-4E0B-BE19-755B14E21027}" presName="rootConnector" presStyleLbl="node4" presStyleIdx="1" presStyleCnt="2"/>
      <dgm:spPr/>
      <dgm:t>
        <a:bodyPr/>
        <a:lstStyle/>
        <a:p>
          <a:endParaRPr lang="en-US"/>
        </a:p>
      </dgm:t>
    </dgm:pt>
    <dgm:pt modelId="{FC883A01-F84E-4BFD-8CB2-B957D652AD79}" type="pres">
      <dgm:prSet presAssocID="{73C7C976-9D2B-4E0B-BE19-755B14E21027}" presName="hierChild4" presStyleCnt="0"/>
      <dgm:spPr/>
    </dgm:pt>
    <dgm:pt modelId="{7204333B-1D7A-44D0-A5CB-3450FE16BD4A}" type="pres">
      <dgm:prSet presAssocID="{73C7C976-9D2B-4E0B-BE19-755B14E21027}" presName="hierChild5" presStyleCnt="0"/>
      <dgm:spPr/>
    </dgm:pt>
    <dgm:pt modelId="{89663605-8285-445E-94BA-46280D71EF4E}" type="pres">
      <dgm:prSet presAssocID="{1115CF56-8B95-43A3-8E5A-843480233316}" presName="hierChild5" presStyleCnt="0"/>
      <dgm:spPr/>
    </dgm:pt>
    <dgm:pt modelId="{7630F431-3B14-465E-B920-3D898DD188FA}" type="pres">
      <dgm:prSet presAssocID="{F2A91C7D-342F-4BB2-AD2A-2048564A6D39}" presName="hierChild5" presStyleCnt="0"/>
      <dgm:spPr/>
    </dgm:pt>
    <dgm:pt modelId="{C3675AEA-941A-47A7-A420-69FC3C322176}" type="pres">
      <dgm:prSet presAssocID="{CFE554EF-84CD-4D64-9DF1-79134049C161}" presName="hierChild5" presStyleCnt="0"/>
      <dgm:spPr/>
    </dgm:pt>
    <dgm:pt modelId="{6D4AE5CF-A48D-405B-94EA-228696A27C68}" type="pres">
      <dgm:prSet presAssocID="{4C8BAFE1-05B6-4451-AF28-9FC7664728D1}" presName="hierChild3" presStyleCnt="0"/>
      <dgm:spPr/>
    </dgm:pt>
    <dgm:pt modelId="{EAF7DFB1-3CC2-4E4D-AB85-26B32C17F79F}" type="pres">
      <dgm:prSet presAssocID="{8AFE3374-525D-49C4-B259-59DCAF1A1030}" presName="hierRoot1" presStyleCnt="0">
        <dgm:presLayoutVars>
          <dgm:hierBranch val="init"/>
        </dgm:presLayoutVars>
      </dgm:prSet>
      <dgm:spPr/>
    </dgm:pt>
    <dgm:pt modelId="{34762093-67B5-4E97-AE97-E5A59CCB1551}" type="pres">
      <dgm:prSet presAssocID="{8AFE3374-525D-49C4-B259-59DCAF1A1030}" presName="rootComposite1" presStyleCnt="0"/>
      <dgm:spPr/>
    </dgm:pt>
    <dgm:pt modelId="{82154B0F-4453-4225-9EAC-1654774491D8}" type="pres">
      <dgm:prSet presAssocID="{8AFE3374-525D-49C4-B259-59DCAF1A1030}" presName="rootText1" presStyleLbl="node0" presStyleIdx="1" presStyleCnt="2" custScaleX="119268" custScaleY="101189" custLinFactX="100000" custLinFactY="113856" custLinFactNeighborX="156045" custLinFactNeighborY="200000">
        <dgm:presLayoutVars>
          <dgm:chPref val="3"/>
        </dgm:presLayoutVars>
      </dgm:prSet>
      <dgm:spPr/>
      <dgm:t>
        <a:bodyPr/>
        <a:lstStyle/>
        <a:p>
          <a:endParaRPr lang="en-US"/>
        </a:p>
      </dgm:t>
    </dgm:pt>
    <dgm:pt modelId="{9D8EDB90-90F7-4DE2-9FD3-B525432D26AB}" type="pres">
      <dgm:prSet presAssocID="{8AFE3374-525D-49C4-B259-59DCAF1A1030}" presName="rootConnector1" presStyleLbl="node1" presStyleIdx="0" presStyleCnt="0"/>
      <dgm:spPr/>
      <dgm:t>
        <a:bodyPr/>
        <a:lstStyle/>
        <a:p>
          <a:endParaRPr lang="en-US"/>
        </a:p>
      </dgm:t>
    </dgm:pt>
    <dgm:pt modelId="{1DDF8868-345A-4645-92B2-D7017A244FC2}" type="pres">
      <dgm:prSet presAssocID="{8AFE3374-525D-49C4-B259-59DCAF1A1030}" presName="hierChild2" presStyleCnt="0"/>
      <dgm:spPr/>
    </dgm:pt>
    <dgm:pt modelId="{5A51A958-E7A0-420E-9596-40ED0C287A4B}" type="pres">
      <dgm:prSet presAssocID="{8AFE3374-525D-49C4-B259-59DCAF1A1030}" presName="hierChild3" presStyleCnt="0"/>
      <dgm:spPr/>
    </dgm:pt>
  </dgm:ptLst>
  <dgm:cxnLst>
    <dgm:cxn modelId="{90D4F904-B9E2-45AC-A0E3-CF77EA14FF9C}" type="presOf" srcId="{4C8BAFE1-05B6-4451-AF28-9FC7664728D1}" destId="{68E4E322-4E0D-460D-8F80-B2CB62A2C682}" srcOrd="0" destOrd="0" presId="urn:microsoft.com/office/officeart/2005/8/layout/orgChart1"/>
    <dgm:cxn modelId="{AD5C4301-D833-4330-B64E-4641C59F186E}" type="presOf" srcId="{4C8BAFE1-05B6-4451-AF28-9FC7664728D1}" destId="{8DA54C56-E37D-4A9D-AC8D-A1016968BCF3}" srcOrd="1" destOrd="0" presId="urn:microsoft.com/office/officeart/2005/8/layout/orgChart1"/>
    <dgm:cxn modelId="{5F104159-E76B-4F5D-80DC-4D1A4D4C3B20}" srcId="{CFE554EF-84CD-4D64-9DF1-79134049C161}" destId="{F2A91C7D-342F-4BB2-AD2A-2048564A6D39}" srcOrd="0" destOrd="0" parTransId="{CC1056BE-6EE0-434D-825D-958F380AFB20}" sibTransId="{9FDF6329-BB48-4070-91A9-08736C2DE6A0}"/>
    <dgm:cxn modelId="{6CAA3C47-F11E-4237-8CB9-4FABB9A73F9A}" type="presOf" srcId="{8AFE3374-525D-49C4-B259-59DCAF1A1030}" destId="{9D8EDB90-90F7-4DE2-9FD3-B525432D26AB}" srcOrd="1" destOrd="0" presId="urn:microsoft.com/office/officeart/2005/8/layout/orgChart1"/>
    <dgm:cxn modelId="{7D3AA2E4-CB33-4CDD-A5A0-967E88B8CBE2}" type="presOf" srcId="{94630148-9742-492C-B1E8-A518916CCB60}" destId="{152A8C3D-6CBE-4597-9ECA-3631670FE504}" srcOrd="0" destOrd="0" presId="urn:microsoft.com/office/officeart/2005/8/layout/orgChart1"/>
    <dgm:cxn modelId="{98F3F830-7A25-4294-9F9C-C4CA7569E087}" type="presOf" srcId="{F2A91C7D-342F-4BB2-AD2A-2048564A6D39}" destId="{F208174D-2B25-4DA5-84BB-275CE7238399}" srcOrd="0" destOrd="0" presId="urn:microsoft.com/office/officeart/2005/8/layout/orgChart1"/>
    <dgm:cxn modelId="{0F6AC7AD-3ABF-4640-94E8-E4285822337C}" type="presOf" srcId="{1115CF56-8B95-43A3-8E5A-843480233316}" destId="{0A1A0083-CC88-4A1D-B38F-AD733B579431}" srcOrd="0" destOrd="0" presId="urn:microsoft.com/office/officeart/2005/8/layout/orgChart1"/>
    <dgm:cxn modelId="{05186574-86A3-4B26-A00D-02555F200900}" type="presOf" srcId="{F2A91C7D-342F-4BB2-AD2A-2048564A6D39}" destId="{40986589-40D9-46CC-8F09-1466786391C4}" srcOrd="1" destOrd="0" presId="urn:microsoft.com/office/officeart/2005/8/layout/orgChart1"/>
    <dgm:cxn modelId="{8901E192-1F46-42C8-807B-B2FF03CB89FC}" srcId="{94630148-9742-492C-B1E8-A518916CCB60}" destId="{4C8BAFE1-05B6-4451-AF28-9FC7664728D1}" srcOrd="0" destOrd="0" parTransId="{9814CD89-D7D4-4B88-9EA2-E6E4BFEC52A8}" sibTransId="{A73443EC-8CAA-4BAD-B655-55FF51802A71}"/>
    <dgm:cxn modelId="{2799547A-9156-4463-96FD-96C78B4C1978}" type="presOf" srcId="{1115CF56-8B95-43A3-8E5A-843480233316}" destId="{789EBE12-4B47-43FC-8557-200DDDD8E43F}" srcOrd="1" destOrd="0" presId="urn:microsoft.com/office/officeart/2005/8/layout/orgChart1"/>
    <dgm:cxn modelId="{E32DD5B5-75C9-40D8-B93C-7F8447A89B37}" srcId="{4C8BAFE1-05B6-4451-AF28-9FC7664728D1}" destId="{CFE554EF-84CD-4D64-9DF1-79134049C161}" srcOrd="0" destOrd="0" parTransId="{97A11847-7276-4F5E-8E06-4E21DB993B99}" sibTransId="{81DED4B3-5911-4E2C-9E81-65E5F4C7F3A0}"/>
    <dgm:cxn modelId="{D5CE6AED-55A0-4402-8B54-57C7504D6B80}" srcId="{F2A91C7D-342F-4BB2-AD2A-2048564A6D39}" destId="{1115CF56-8B95-43A3-8E5A-843480233316}" srcOrd="0" destOrd="0" parTransId="{5C443AD3-3D0C-4F65-B673-3CFF88A927F1}" sibTransId="{7F6284DF-332D-457A-87CE-4257D3E50B21}"/>
    <dgm:cxn modelId="{0CECF981-7808-47F6-98C7-FE78CE743742}" type="presOf" srcId="{CC1056BE-6EE0-434D-825D-958F380AFB20}" destId="{04E0D514-B6B7-4975-A8D2-5125BA49403D}" srcOrd="0" destOrd="0" presId="urn:microsoft.com/office/officeart/2005/8/layout/orgChart1"/>
    <dgm:cxn modelId="{FB2EF201-4EFD-4843-BCB2-FBBF379D9FE2}" type="presOf" srcId="{73C7C976-9D2B-4E0B-BE19-755B14E21027}" destId="{6FB549EB-1442-45CE-B628-B091FD83C4B5}" srcOrd="1" destOrd="0" presId="urn:microsoft.com/office/officeart/2005/8/layout/orgChart1"/>
    <dgm:cxn modelId="{4572B40F-685B-4E16-A808-B942E649ADE5}" srcId="{94630148-9742-492C-B1E8-A518916CCB60}" destId="{8AFE3374-525D-49C4-B259-59DCAF1A1030}" srcOrd="1" destOrd="0" parTransId="{A6B653A5-88F3-401C-B9B8-843AFE0B1B62}" sibTransId="{FCC727F3-9A51-4181-84E0-507DCAAEE0CE}"/>
    <dgm:cxn modelId="{C27A19B6-4BA0-4F26-823E-26554BBBB354}" type="presOf" srcId="{73C7C976-9D2B-4E0B-BE19-755B14E21027}" destId="{19510C62-F3A3-41B1-AC91-9F9EF11BCA2F}" srcOrd="0" destOrd="0" presId="urn:microsoft.com/office/officeart/2005/8/layout/orgChart1"/>
    <dgm:cxn modelId="{3892950D-CA65-4125-87FB-816851407226}" type="presOf" srcId="{CFE554EF-84CD-4D64-9DF1-79134049C161}" destId="{6FD88756-48B5-4787-A15C-5601637078CF}" srcOrd="1" destOrd="0" presId="urn:microsoft.com/office/officeart/2005/8/layout/orgChart1"/>
    <dgm:cxn modelId="{624EFA88-430D-4709-B03D-036E07DD9B04}" type="presOf" srcId="{1C82C6D8-0CCB-4E90-A64B-2AA170BEEE22}" destId="{8B700023-6E9C-44EC-89EF-ED3BC1B61858}" srcOrd="0" destOrd="0" presId="urn:microsoft.com/office/officeart/2005/8/layout/orgChart1"/>
    <dgm:cxn modelId="{B3FA292F-3533-48C9-8149-B97AF060897A}" type="presOf" srcId="{8AFE3374-525D-49C4-B259-59DCAF1A1030}" destId="{82154B0F-4453-4225-9EAC-1654774491D8}" srcOrd="0" destOrd="0" presId="urn:microsoft.com/office/officeart/2005/8/layout/orgChart1"/>
    <dgm:cxn modelId="{DB090375-877F-491A-A129-05A808A475C2}" type="presOf" srcId="{97A11847-7276-4F5E-8E06-4E21DB993B99}" destId="{563763CF-EC6C-46C3-94E9-26311D6F30E3}" srcOrd="0" destOrd="0" presId="urn:microsoft.com/office/officeart/2005/8/layout/orgChart1"/>
    <dgm:cxn modelId="{036C2822-F267-4C6F-9453-063E193BFC14}" type="presOf" srcId="{5C443AD3-3D0C-4F65-B673-3CFF88A927F1}" destId="{B37AA1C7-F690-42E7-9687-267892338A6F}" srcOrd="0" destOrd="0" presId="urn:microsoft.com/office/officeart/2005/8/layout/orgChart1"/>
    <dgm:cxn modelId="{514A895C-AF95-448E-9FF7-6238EB9521FC}" type="presOf" srcId="{CFE554EF-84CD-4D64-9DF1-79134049C161}" destId="{3948AB3E-06ED-4F19-9A66-99C5B37E537B}" srcOrd="0" destOrd="0" presId="urn:microsoft.com/office/officeart/2005/8/layout/orgChart1"/>
    <dgm:cxn modelId="{BDB4AB40-A91B-4915-A743-B4543189DFD5}" srcId="{1115CF56-8B95-43A3-8E5A-843480233316}" destId="{73C7C976-9D2B-4E0B-BE19-755B14E21027}" srcOrd="0" destOrd="0" parTransId="{1C82C6D8-0CCB-4E90-A64B-2AA170BEEE22}" sibTransId="{43B1DB9D-8CD7-44BF-B4D3-2AAF661D5D5A}"/>
    <dgm:cxn modelId="{FDE2BFD8-6FD9-40F2-B777-83272B19EAEA}" type="presParOf" srcId="{152A8C3D-6CBE-4597-9ECA-3631670FE504}" destId="{8B75ED79-483F-46CA-8376-3B1B98D5DB67}" srcOrd="0" destOrd="0" presId="urn:microsoft.com/office/officeart/2005/8/layout/orgChart1"/>
    <dgm:cxn modelId="{6051C75E-16E4-4C63-B7BF-A2D9FC77E5A2}" type="presParOf" srcId="{8B75ED79-483F-46CA-8376-3B1B98D5DB67}" destId="{9E0C32C2-3E91-4505-ABF9-EC37D87A6C53}" srcOrd="0" destOrd="0" presId="urn:microsoft.com/office/officeart/2005/8/layout/orgChart1"/>
    <dgm:cxn modelId="{EE8BA998-4967-4D81-ABBA-0A24CC34A1F1}" type="presParOf" srcId="{9E0C32C2-3E91-4505-ABF9-EC37D87A6C53}" destId="{68E4E322-4E0D-460D-8F80-B2CB62A2C682}" srcOrd="0" destOrd="0" presId="urn:microsoft.com/office/officeart/2005/8/layout/orgChart1"/>
    <dgm:cxn modelId="{03A4660E-8ADD-4277-B105-7616BBB524D6}" type="presParOf" srcId="{9E0C32C2-3E91-4505-ABF9-EC37D87A6C53}" destId="{8DA54C56-E37D-4A9D-AC8D-A1016968BCF3}" srcOrd="1" destOrd="0" presId="urn:microsoft.com/office/officeart/2005/8/layout/orgChart1"/>
    <dgm:cxn modelId="{6512D83A-15AD-4F1C-98B1-AAA9E18953CA}" type="presParOf" srcId="{8B75ED79-483F-46CA-8376-3B1B98D5DB67}" destId="{D7A6F982-1D09-4DCD-9DF6-CF49AFEBEFFA}" srcOrd="1" destOrd="0" presId="urn:microsoft.com/office/officeart/2005/8/layout/orgChart1"/>
    <dgm:cxn modelId="{FA493C4A-C676-49C6-9FA4-4E60C4B45D78}" type="presParOf" srcId="{D7A6F982-1D09-4DCD-9DF6-CF49AFEBEFFA}" destId="{563763CF-EC6C-46C3-94E9-26311D6F30E3}" srcOrd="0" destOrd="0" presId="urn:microsoft.com/office/officeart/2005/8/layout/orgChart1"/>
    <dgm:cxn modelId="{58D76A3B-8925-44BD-8CE1-C4AE2E0449AC}" type="presParOf" srcId="{D7A6F982-1D09-4DCD-9DF6-CF49AFEBEFFA}" destId="{DD2A7115-A3CE-4438-A81A-9CBE3E9BEAEB}" srcOrd="1" destOrd="0" presId="urn:microsoft.com/office/officeart/2005/8/layout/orgChart1"/>
    <dgm:cxn modelId="{DDA71797-0771-4F70-804C-D4AC9972CC90}" type="presParOf" srcId="{DD2A7115-A3CE-4438-A81A-9CBE3E9BEAEB}" destId="{53AE4B50-E705-40F4-9579-FECDB9918A65}" srcOrd="0" destOrd="0" presId="urn:microsoft.com/office/officeart/2005/8/layout/orgChart1"/>
    <dgm:cxn modelId="{558D6C23-D2C9-4B7F-9A68-529C71B2017F}" type="presParOf" srcId="{53AE4B50-E705-40F4-9579-FECDB9918A65}" destId="{3948AB3E-06ED-4F19-9A66-99C5B37E537B}" srcOrd="0" destOrd="0" presId="urn:microsoft.com/office/officeart/2005/8/layout/orgChart1"/>
    <dgm:cxn modelId="{C68A9938-CF20-486D-9F4D-04CAE6FE96FB}" type="presParOf" srcId="{53AE4B50-E705-40F4-9579-FECDB9918A65}" destId="{6FD88756-48B5-4787-A15C-5601637078CF}" srcOrd="1" destOrd="0" presId="urn:microsoft.com/office/officeart/2005/8/layout/orgChart1"/>
    <dgm:cxn modelId="{44AE42AA-CFEB-43D3-8D98-65981DC9A50B}" type="presParOf" srcId="{DD2A7115-A3CE-4438-A81A-9CBE3E9BEAEB}" destId="{26A0189F-D04F-4F6D-BCE1-A9DB1B17F086}" srcOrd="1" destOrd="0" presId="urn:microsoft.com/office/officeart/2005/8/layout/orgChart1"/>
    <dgm:cxn modelId="{46AB2367-C7C1-44CE-9654-BAEBCDB94CE3}" type="presParOf" srcId="{26A0189F-D04F-4F6D-BCE1-A9DB1B17F086}" destId="{04E0D514-B6B7-4975-A8D2-5125BA49403D}" srcOrd="0" destOrd="0" presId="urn:microsoft.com/office/officeart/2005/8/layout/orgChart1"/>
    <dgm:cxn modelId="{6AC2B9EB-F46B-406E-862F-2ECC7EB816B5}" type="presParOf" srcId="{26A0189F-D04F-4F6D-BCE1-A9DB1B17F086}" destId="{92CC7E79-8A2D-4B08-A03B-3B3CD38242F8}" srcOrd="1" destOrd="0" presId="urn:microsoft.com/office/officeart/2005/8/layout/orgChart1"/>
    <dgm:cxn modelId="{D05E2533-7ED8-4D90-BB6A-EC4CE3D51D98}" type="presParOf" srcId="{92CC7E79-8A2D-4B08-A03B-3B3CD38242F8}" destId="{9BD34E5D-3622-4B77-B922-9DAFEB07CF33}" srcOrd="0" destOrd="0" presId="urn:microsoft.com/office/officeart/2005/8/layout/orgChart1"/>
    <dgm:cxn modelId="{4844484A-05D7-443D-83FE-6E14CFF3637A}" type="presParOf" srcId="{9BD34E5D-3622-4B77-B922-9DAFEB07CF33}" destId="{F208174D-2B25-4DA5-84BB-275CE7238399}" srcOrd="0" destOrd="0" presId="urn:microsoft.com/office/officeart/2005/8/layout/orgChart1"/>
    <dgm:cxn modelId="{D0549CDD-FC40-43C3-926D-58984BFA023A}" type="presParOf" srcId="{9BD34E5D-3622-4B77-B922-9DAFEB07CF33}" destId="{40986589-40D9-46CC-8F09-1466786391C4}" srcOrd="1" destOrd="0" presId="urn:microsoft.com/office/officeart/2005/8/layout/orgChart1"/>
    <dgm:cxn modelId="{689AF275-60AB-45F6-AF0E-DA9565A06D38}" type="presParOf" srcId="{92CC7E79-8A2D-4B08-A03B-3B3CD38242F8}" destId="{AAD14518-1474-478E-94C4-A83A0583D311}" srcOrd="1" destOrd="0" presId="urn:microsoft.com/office/officeart/2005/8/layout/orgChart1"/>
    <dgm:cxn modelId="{918A49A9-0432-44CC-9F2F-5BDB016BF083}" type="presParOf" srcId="{AAD14518-1474-478E-94C4-A83A0583D311}" destId="{B37AA1C7-F690-42E7-9687-267892338A6F}" srcOrd="0" destOrd="0" presId="urn:microsoft.com/office/officeart/2005/8/layout/orgChart1"/>
    <dgm:cxn modelId="{D2997BDF-0B0D-4341-B9ED-FB7907B94FB1}" type="presParOf" srcId="{AAD14518-1474-478E-94C4-A83A0583D311}" destId="{BB416192-CF3D-4043-87FA-E63BDC0911D0}" srcOrd="1" destOrd="0" presId="urn:microsoft.com/office/officeart/2005/8/layout/orgChart1"/>
    <dgm:cxn modelId="{8A6649D6-43C6-47B2-B4F5-5BF143F7AA28}" type="presParOf" srcId="{BB416192-CF3D-4043-87FA-E63BDC0911D0}" destId="{3312FEA2-93B9-4047-8939-0AC8065326F9}" srcOrd="0" destOrd="0" presId="urn:microsoft.com/office/officeart/2005/8/layout/orgChart1"/>
    <dgm:cxn modelId="{CF23B776-7F93-4329-B136-ACB6C8FEC913}" type="presParOf" srcId="{3312FEA2-93B9-4047-8939-0AC8065326F9}" destId="{0A1A0083-CC88-4A1D-B38F-AD733B579431}" srcOrd="0" destOrd="0" presId="urn:microsoft.com/office/officeart/2005/8/layout/orgChart1"/>
    <dgm:cxn modelId="{D70119F7-5F53-407A-A843-458FC1D3BB78}" type="presParOf" srcId="{3312FEA2-93B9-4047-8939-0AC8065326F9}" destId="{789EBE12-4B47-43FC-8557-200DDDD8E43F}" srcOrd="1" destOrd="0" presId="urn:microsoft.com/office/officeart/2005/8/layout/orgChart1"/>
    <dgm:cxn modelId="{C47CAC23-B928-47F3-BA8B-D936FA1726FB}" type="presParOf" srcId="{BB416192-CF3D-4043-87FA-E63BDC0911D0}" destId="{BE5C61BF-376E-4671-97E2-F31F9B7ADC2D}" srcOrd="1" destOrd="0" presId="urn:microsoft.com/office/officeart/2005/8/layout/orgChart1"/>
    <dgm:cxn modelId="{A4FB69EE-8DD5-470D-96B8-F06478554F3D}" type="presParOf" srcId="{BE5C61BF-376E-4671-97E2-F31F9B7ADC2D}" destId="{8B700023-6E9C-44EC-89EF-ED3BC1B61858}" srcOrd="0" destOrd="0" presId="urn:microsoft.com/office/officeart/2005/8/layout/orgChart1"/>
    <dgm:cxn modelId="{F748AFF2-BA41-475A-ADAD-77276D582BBF}" type="presParOf" srcId="{BE5C61BF-376E-4671-97E2-F31F9B7ADC2D}" destId="{CC170F26-AE8D-48E8-8CB4-F917F6491E18}" srcOrd="1" destOrd="0" presId="urn:microsoft.com/office/officeart/2005/8/layout/orgChart1"/>
    <dgm:cxn modelId="{2D00E4B1-9430-45D2-A9BF-7DCC459246CC}" type="presParOf" srcId="{CC170F26-AE8D-48E8-8CB4-F917F6491E18}" destId="{6FEE7D38-6CB2-4F93-92A0-B74C5E82B16B}" srcOrd="0" destOrd="0" presId="urn:microsoft.com/office/officeart/2005/8/layout/orgChart1"/>
    <dgm:cxn modelId="{EA26C850-099D-40C1-A6AF-55518CEC9931}" type="presParOf" srcId="{6FEE7D38-6CB2-4F93-92A0-B74C5E82B16B}" destId="{19510C62-F3A3-41B1-AC91-9F9EF11BCA2F}" srcOrd="0" destOrd="0" presId="urn:microsoft.com/office/officeart/2005/8/layout/orgChart1"/>
    <dgm:cxn modelId="{6C98862A-CC40-49FD-97CF-CECDF3B58611}" type="presParOf" srcId="{6FEE7D38-6CB2-4F93-92A0-B74C5E82B16B}" destId="{6FB549EB-1442-45CE-B628-B091FD83C4B5}" srcOrd="1" destOrd="0" presId="urn:microsoft.com/office/officeart/2005/8/layout/orgChart1"/>
    <dgm:cxn modelId="{4770C882-FDA0-4F7B-B5CE-CEA3C262705E}" type="presParOf" srcId="{CC170F26-AE8D-48E8-8CB4-F917F6491E18}" destId="{FC883A01-F84E-4BFD-8CB2-B957D652AD79}" srcOrd="1" destOrd="0" presId="urn:microsoft.com/office/officeart/2005/8/layout/orgChart1"/>
    <dgm:cxn modelId="{E5C001A1-91A9-450F-A27F-696203E4BB1F}" type="presParOf" srcId="{CC170F26-AE8D-48E8-8CB4-F917F6491E18}" destId="{7204333B-1D7A-44D0-A5CB-3450FE16BD4A}" srcOrd="2" destOrd="0" presId="urn:microsoft.com/office/officeart/2005/8/layout/orgChart1"/>
    <dgm:cxn modelId="{006D0A67-FCF7-4273-BF7C-6ADCA6431348}" type="presParOf" srcId="{BB416192-CF3D-4043-87FA-E63BDC0911D0}" destId="{89663605-8285-445E-94BA-46280D71EF4E}" srcOrd="2" destOrd="0" presId="urn:microsoft.com/office/officeart/2005/8/layout/orgChart1"/>
    <dgm:cxn modelId="{92334D76-3246-4AFA-BF98-2BF010653F67}" type="presParOf" srcId="{92CC7E79-8A2D-4B08-A03B-3B3CD38242F8}" destId="{7630F431-3B14-465E-B920-3D898DD188FA}" srcOrd="2" destOrd="0" presId="urn:microsoft.com/office/officeart/2005/8/layout/orgChart1"/>
    <dgm:cxn modelId="{DACEEB7F-EB9B-4E3C-BE02-7CF88C4B535D}" type="presParOf" srcId="{DD2A7115-A3CE-4438-A81A-9CBE3E9BEAEB}" destId="{C3675AEA-941A-47A7-A420-69FC3C322176}" srcOrd="2" destOrd="0" presId="urn:microsoft.com/office/officeart/2005/8/layout/orgChart1"/>
    <dgm:cxn modelId="{F9EFC4BD-2E60-4E9B-A1E2-D48C193EB1C4}" type="presParOf" srcId="{8B75ED79-483F-46CA-8376-3B1B98D5DB67}" destId="{6D4AE5CF-A48D-405B-94EA-228696A27C68}" srcOrd="2" destOrd="0" presId="urn:microsoft.com/office/officeart/2005/8/layout/orgChart1"/>
    <dgm:cxn modelId="{E5C5539D-1C9E-4846-B6E1-51139CC640E2}" type="presParOf" srcId="{152A8C3D-6CBE-4597-9ECA-3631670FE504}" destId="{EAF7DFB1-3CC2-4E4D-AB85-26B32C17F79F}" srcOrd="1" destOrd="0" presId="urn:microsoft.com/office/officeart/2005/8/layout/orgChart1"/>
    <dgm:cxn modelId="{AEB4F89B-2DB0-4769-A6C2-0DD543741C0C}" type="presParOf" srcId="{EAF7DFB1-3CC2-4E4D-AB85-26B32C17F79F}" destId="{34762093-67B5-4E97-AE97-E5A59CCB1551}" srcOrd="0" destOrd="0" presId="urn:microsoft.com/office/officeart/2005/8/layout/orgChart1"/>
    <dgm:cxn modelId="{843110D5-8DBC-4A26-A6BB-29CDF54B5C34}" type="presParOf" srcId="{34762093-67B5-4E97-AE97-E5A59CCB1551}" destId="{82154B0F-4453-4225-9EAC-1654774491D8}" srcOrd="0" destOrd="0" presId="urn:microsoft.com/office/officeart/2005/8/layout/orgChart1"/>
    <dgm:cxn modelId="{3AFC08C8-850B-48CB-93D4-643D10680B3D}" type="presParOf" srcId="{34762093-67B5-4E97-AE97-E5A59CCB1551}" destId="{9D8EDB90-90F7-4DE2-9FD3-B525432D26AB}" srcOrd="1" destOrd="0" presId="urn:microsoft.com/office/officeart/2005/8/layout/orgChart1"/>
    <dgm:cxn modelId="{438C2DDE-3356-4715-9BCD-1A38BE2A6E1B}" type="presParOf" srcId="{EAF7DFB1-3CC2-4E4D-AB85-26B32C17F79F}" destId="{1DDF8868-345A-4645-92B2-D7017A244FC2}" srcOrd="1" destOrd="0" presId="urn:microsoft.com/office/officeart/2005/8/layout/orgChart1"/>
    <dgm:cxn modelId="{8F4DE090-C6A4-4C17-B3EB-105EBC2C0233}" type="presParOf" srcId="{EAF7DFB1-3CC2-4E4D-AB85-26B32C17F79F}" destId="{5A51A958-E7A0-420E-9596-40ED0C287A4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F7CD29-B6BE-456E-85FA-9825733B355F}" type="doc">
      <dgm:prSet loTypeId="urn:microsoft.com/office/officeart/2005/8/layout/hierarchy6" loCatId="hierarchy" qsTypeId="urn:microsoft.com/office/officeart/2005/8/quickstyle/simple1" qsCatId="simple" csTypeId="urn:microsoft.com/office/officeart/2005/8/colors/colorful5" csCatId="colorful" phldr="1"/>
      <dgm:spPr/>
      <dgm:t>
        <a:bodyPr/>
        <a:lstStyle/>
        <a:p>
          <a:endParaRPr lang="en-US"/>
        </a:p>
      </dgm:t>
    </dgm:pt>
    <dgm:pt modelId="{57CCCD26-A881-4EF5-BAB8-566B186EF3BD}">
      <dgm:prSet phldrT="[Text]" custT="1"/>
      <dgm:spPr>
        <a:solidFill>
          <a:schemeClr val="accent2">
            <a:alpha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dirty="0" smtClean="0">
              <a:solidFill>
                <a:schemeClr val="tx1">
                  <a:lumMod val="65000"/>
                  <a:lumOff val="35000"/>
                </a:schemeClr>
              </a:solidFill>
              <a:effectLst/>
            </a:rPr>
            <a:t>Nebraska Department of Labor (NDOL)</a:t>
          </a:r>
          <a:endParaRPr lang="en-US" sz="1000" b="0" dirty="0">
            <a:solidFill>
              <a:schemeClr val="tx1">
                <a:lumMod val="65000"/>
                <a:lumOff val="35000"/>
              </a:schemeClr>
            </a:solidFill>
            <a:effectLst/>
          </a:endParaRPr>
        </a:p>
      </dgm:t>
    </dgm:pt>
    <dgm:pt modelId="{6A91E939-7050-4A15-AC30-171C08A234A9}" type="parTrans" cxnId="{7E6BDB72-D46B-4066-9E87-33067CA5A4A5}">
      <dgm:prSet/>
      <dgm:spPr/>
      <dgm:t>
        <a:bodyPr/>
        <a:lstStyle/>
        <a:p>
          <a:endParaRPr lang="en-US" b="1">
            <a:effectLst>
              <a:outerShdw blurRad="38100" dist="38100" dir="2700000" algn="tl">
                <a:srgbClr val="000000">
                  <a:alpha val="43137"/>
                </a:srgbClr>
              </a:outerShdw>
            </a:effectLst>
          </a:endParaRPr>
        </a:p>
      </dgm:t>
    </dgm:pt>
    <dgm:pt modelId="{C43CFB73-F2F9-49EB-985C-3402EAE5A90A}" type="sibTrans" cxnId="{7E6BDB72-D46B-4066-9E87-33067CA5A4A5}">
      <dgm:prSet/>
      <dgm:spPr/>
      <dgm:t>
        <a:bodyPr/>
        <a:lstStyle/>
        <a:p>
          <a:endParaRPr lang="en-US" b="1">
            <a:effectLst>
              <a:outerShdw blurRad="38100" dist="38100" dir="2700000" algn="tl">
                <a:srgbClr val="000000">
                  <a:alpha val="43137"/>
                </a:srgbClr>
              </a:outerShdw>
            </a:effectLst>
          </a:endParaRPr>
        </a:p>
      </dgm:t>
    </dgm:pt>
    <dgm:pt modelId="{53875902-2247-49A0-81A2-8C07F1A1424D}">
      <dgm:prSet phldrT="[Tex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1" dirty="0" smtClean="0">
              <a:solidFill>
                <a:schemeClr val="tx1">
                  <a:lumMod val="65000"/>
                  <a:lumOff val="35000"/>
                </a:schemeClr>
              </a:solidFill>
              <a:effectLst/>
            </a:rPr>
            <a:t>Greater Nebraska </a:t>
          </a:r>
        </a:p>
      </dgm:t>
    </dgm:pt>
    <dgm:pt modelId="{F83370D0-4E24-49D4-902E-F7D8DBBA8448}" type="parTrans" cxnId="{6A37686C-BB7B-49B6-BB0C-381E84B91504}">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65CCC729-4EF1-4CA6-AA32-28472B496261}" type="sibTrans" cxnId="{6A37686C-BB7B-49B6-BB0C-381E84B91504}">
      <dgm:prSet/>
      <dgm:spPr/>
      <dgm:t>
        <a:bodyPr/>
        <a:lstStyle/>
        <a:p>
          <a:endParaRPr lang="en-US" b="1">
            <a:effectLst>
              <a:outerShdw blurRad="38100" dist="38100" dir="2700000" algn="tl">
                <a:srgbClr val="000000">
                  <a:alpha val="43137"/>
                </a:srgbClr>
              </a:outerShdw>
            </a:effectLst>
          </a:endParaRPr>
        </a:p>
      </dgm:t>
    </dgm:pt>
    <dgm:pt modelId="{C266F457-CF01-444D-A7D2-1EAE8F3511B0}">
      <dgm:prSet phldrT="[Tex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smtClean="0">
              <a:solidFill>
                <a:schemeClr val="tx1">
                  <a:lumMod val="65000"/>
                  <a:lumOff val="35000"/>
                </a:schemeClr>
              </a:solidFill>
              <a:effectLst/>
            </a:rPr>
            <a:t>Governor</a:t>
          </a:r>
          <a:endParaRPr lang="en-US" sz="1000" b="0" dirty="0">
            <a:solidFill>
              <a:schemeClr val="tx1">
                <a:lumMod val="65000"/>
                <a:lumOff val="35000"/>
              </a:schemeClr>
            </a:solidFill>
            <a:effectLst/>
          </a:endParaRPr>
        </a:p>
      </dgm:t>
    </dgm:pt>
    <dgm:pt modelId="{0862FE1A-C860-4564-A5C8-6C49D6119AFF}" type="parTrans" cxnId="{B13D6BF9-0909-4C5C-8385-C04FCC5586AB}">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A01468D7-1095-4D7E-82E5-A5D8C042EA0A}" type="sibTrans" cxnId="{B13D6BF9-0909-4C5C-8385-C04FCC5586AB}">
      <dgm:prSet/>
      <dgm:spPr/>
      <dgm:t>
        <a:bodyPr/>
        <a:lstStyle/>
        <a:p>
          <a:endParaRPr lang="en-US" b="1">
            <a:effectLst>
              <a:outerShdw blurRad="38100" dist="38100" dir="2700000" algn="tl">
                <a:srgbClr val="000000">
                  <a:alpha val="43137"/>
                </a:srgbClr>
              </a:outerShdw>
            </a:effectLst>
          </a:endParaRPr>
        </a:p>
      </dgm:t>
    </dgm:pt>
    <dgm:pt modelId="{A5609DF0-857E-45B8-B7F7-51CA0CA1066F}">
      <dgm:prSet phldrT="[Tex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smtClean="0">
              <a:solidFill>
                <a:schemeClr val="tx1">
                  <a:lumMod val="65000"/>
                  <a:lumOff val="35000"/>
                </a:schemeClr>
              </a:solidFill>
              <a:effectLst/>
            </a:rPr>
            <a:t>Chief Elected Officials Board (CEOB)</a:t>
          </a:r>
          <a:endParaRPr lang="en-US" sz="1000" b="0" dirty="0">
            <a:solidFill>
              <a:schemeClr val="tx1">
                <a:lumMod val="65000"/>
                <a:lumOff val="35000"/>
              </a:schemeClr>
            </a:solidFill>
            <a:effectLst/>
          </a:endParaRPr>
        </a:p>
      </dgm:t>
    </dgm:pt>
    <dgm:pt modelId="{3F5F706B-E957-410A-9A13-4DE6F1D70443}" type="parTrans" cxnId="{ECE8B564-62E2-45E8-ADC1-FA37D08CA37A}">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8C73EA4B-24B1-4CD0-BD9A-F4227995CB6F}" type="sibTrans" cxnId="{ECE8B564-62E2-45E8-ADC1-FA37D08CA37A}">
      <dgm:prSet/>
      <dgm:spPr/>
      <dgm:t>
        <a:bodyPr/>
        <a:lstStyle/>
        <a:p>
          <a:endParaRPr lang="en-US" b="1">
            <a:effectLst>
              <a:outerShdw blurRad="38100" dist="38100" dir="2700000" algn="tl">
                <a:srgbClr val="000000">
                  <a:alpha val="43137"/>
                </a:srgbClr>
              </a:outerShdw>
            </a:effectLst>
          </a:endParaRPr>
        </a:p>
      </dgm:t>
    </dgm:pt>
    <dgm:pt modelId="{B6DFB393-6484-464F-952D-9F3B294039AE}">
      <dgm:prSet phldrT="[Text]" custT="1"/>
      <dgm:spPr>
        <a:solidFill>
          <a:schemeClr val="accent2">
            <a:alpha val="3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1" dirty="0" smtClean="0">
              <a:solidFill>
                <a:schemeClr val="tx1">
                  <a:lumMod val="65000"/>
                  <a:lumOff val="35000"/>
                </a:schemeClr>
              </a:solidFill>
              <a:effectLst/>
            </a:rPr>
            <a:t>Greater Omaha</a:t>
          </a:r>
          <a:endParaRPr lang="en-US" sz="1000" b="1" dirty="0">
            <a:solidFill>
              <a:schemeClr val="tx1">
                <a:lumMod val="65000"/>
                <a:lumOff val="35000"/>
              </a:schemeClr>
            </a:solidFill>
            <a:effectLst/>
          </a:endParaRPr>
        </a:p>
      </dgm:t>
    </dgm:pt>
    <dgm:pt modelId="{C940E888-22B7-499F-92B4-64B763458048}" type="parTrans" cxnId="{AE208EBA-2D6E-4C9D-BF6A-427041BEB21F}">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C4EF65A6-77CA-4600-BC7A-18499FCF4DD9}" type="sibTrans" cxnId="{AE208EBA-2D6E-4C9D-BF6A-427041BEB21F}">
      <dgm:prSet/>
      <dgm:spPr/>
      <dgm:t>
        <a:bodyPr/>
        <a:lstStyle/>
        <a:p>
          <a:endParaRPr lang="en-US" b="1">
            <a:effectLst>
              <a:outerShdw blurRad="38100" dist="38100" dir="2700000" algn="tl">
                <a:srgbClr val="000000">
                  <a:alpha val="43137"/>
                </a:srgbClr>
              </a:outerShdw>
            </a:effectLst>
          </a:endParaRPr>
        </a:p>
      </dgm:t>
    </dgm:pt>
    <dgm:pt modelId="{E513097B-9D74-45EA-BC7E-1D182A47E0BB}">
      <dgm:prSet phldrT="[Text]" custT="1"/>
      <dgm:spPr>
        <a:solidFill>
          <a:schemeClr val="accent2">
            <a:alpha val="3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dirty="0" smtClean="0">
              <a:solidFill>
                <a:schemeClr val="tx1">
                  <a:lumMod val="65000"/>
                  <a:lumOff val="35000"/>
                </a:schemeClr>
              </a:solidFill>
              <a:effectLst/>
            </a:rPr>
            <a:t>Mayor of Omaha</a:t>
          </a:r>
          <a:endParaRPr lang="en-US" sz="1000" b="0" dirty="0">
            <a:solidFill>
              <a:schemeClr val="tx1">
                <a:lumMod val="65000"/>
                <a:lumOff val="35000"/>
              </a:schemeClr>
            </a:solidFill>
            <a:effectLst/>
          </a:endParaRPr>
        </a:p>
      </dgm:t>
    </dgm:pt>
    <dgm:pt modelId="{D1BE1380-E371-485C-9837-596C2714CA96}" type="parTrans" cxnId="{72E27703-CD83-4C56-956E-6C2A0BD1BDA4}">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2EC1AE17-377B-49BA-873B-5B910155A0B4}" type="sibTrans" cxnId="{72E27703-CD83-4C56-956E-6C2A0BD1BDA4}">
      <dgm:prSet/>
      <dgm:spPr/>
      <dgm:t>
        <a:bodyPr/>
        <a:lstStyle/>
        <a:p>
          <a:endParaRPr lang="en-US" b="1">
            <a:effectLst>
              <a:outerShdw blurRad="38100" dist="38100" dir="2700000" algn="tl">
                <a:srgbClr val="000000">
                  <a:alpha val="43137"/>
                </a:srgbClr>
              </a:outerShdw>
            </a:effectLst>
          </a:endParaRPr>
        </a:p>
      </dgm:t>
    </dgm:pt>
    <dgm:pt modelId="{471E8C04-0F06-4296-AA56-59CCADB4B039}">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dirty="0" smtClean="0">
              <a:effectLst>
                <a:outerShdw blurRad="38100" dist="38100" dir="2700000" algn="tl">
                  <a:srgbClr val="000000">
                    <a:alpha val="43137"/>
                  </a:srgbClr>
                </a:outerShdw>
              </a:effectLst>
            </a:rPr>
            <a:t>Accepts funds for Nebraska</a:t>
          </a:r>
        </a:p>
        <a:p>
          <a:r>
            <a:rPr lang="en-US" b="0" i="0" dirty="0" smtClean="0">
              <a:effectLst>
                <a:outerShdw blurRad="38100" dist="38100" dir="2700000" algn="tl">
                  <a:srgbClr val="000000">
                    <a:alpha val="43137"/>
                  </a:srgbClr>
                </a:outerShdw>
              </a:effectLst>
            </a:rPr>
            <a:t>from US Department of Labor</a:t>
          </a:r>
          <a:endParaRPr lang="en-US" b="0" i="0" dirty="0">
            <a:effectLst>
              <a:outerShdw blurRad="38100" dist="38100" dir="2700000" algn="tl">
                <a:srgbClr val="000000">
                  <a:alpha val="43137"/>
                </a:srgbClr>
              </a:outerShdw>
            </a:effectLst>
          </a:endParaRPr>
        </a:p>
      </dgm:t>
    </dgm:pt>
    <dgm:pt modelId="{F0CE067B-FE5D-466B-ACA4-7E74B1BD6C3C}" type="parTrans" cxnId="{EB3F4FF2-43D6-44D1-902A-4A76A93D42CD}">
      <dgm:prSet/>
      <dgm:spPr/>
      <dgm:t>
        <a:bodyPr/>
        <a:lstStyle/>
        <a:p>
          <a:endParaRPr lang="en-US" b="1">
            <a:effectLst>
              <a:outerShdw blurRad="38100" dist="38100" dir="2700000" algn="tl">
                <a:srgbClr val="000000">
                  <a:alpha val="43137"/>
                </a:srgbClr>
              </a:outerShdw>
            </a:effectLst>
          </a:endParaRPr>
        </a:p>
      </dgm:t>
    </dgm:pt>
    <dgm:pt modelId="{443C81C1-D789-498D-957F-9A5B2EC7C891}" type="sibTrans" cxnId="{EB3F4FF2-43D6-44D1-902A-4A76A93D42CD}">
      <dgm:prSet/>
      <dgm:spPr/>
      <dgm:t>
        <a:bodyPr/>
        <a:lstStyle/>
        <a:p>
          <a:endParaRPr lang="en-US" b="1">
            <a:effectLst>
              <a:outerShdw blurRad="38100" dist="38100" dir="2700000" algn="tl">
                <a:srgbClr val="000000">
                  <a:alpha val="43137"/>
                </a:srgbClr>
              </a:outerShdw>
            </a:effectLst>
          </a:endParaRPr>
        </a:p>
      </dgm:t>
    </dgm:pt>
    <dgm:pt modelId="{E734DB18-C3AB-48A9-9866-F52BC1170FD6}">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dirty="0" smtClean="0">
              <a:effectLst>
                <a:outerShdw blurRad="38100" dist="38100" dir="2700000" algn="tl">
                  <a:srgbClr val="000000">
                    <a:alpha val="43137"/>
                  </a:srgbClr>
                </a:outerShdw>
              </a:effectLst>
            </a:rPr>
            <a:t>State Workforce Development Board</a:t>
          </a:r>
          <a:endParaRPr lang="en-US" b="0" dirty="0">
            <a:effectLst>
              <a:outerShdw blurRad="38100" dist="38100" dir="2700000" algn="tl">
                <a:srgbClr val="000000">
                  <a:alpha val="43137"/>
                </a:srgbClr>
              </a:outerShdw>
            </a:effectLst>
          </a:endParaRPr>
        </a:p>
      </dgm:t>
    </dgm:pt>
    <dgm:pt modelId="{B80319F3-89E4-4CD3-A6B2-C2B9E1DBBF7B}" type="parTrans" cxnId="{1CFC2711-3AFF-4DFB-9433-F00234638F93}">
      <dgm:prSet/>
      <dgm:spPr/>
      <dgm:t>
        <a:bodyPr/>
        <a:lstStyle/>
        <a:p>
          <a:endParaRPr lang="en-US" b="1">
            <a:effectLst>
              <a:outerShdw blurRad="38100" dist="38100" dir="2700000" algn="tl">
                <a:srgbClr val="000000">
                  <a:alpha val="43137"/>
                </a:srgbClr>
              </a:outerShdw>
            </a:effectLst>
          </a:endParaRPr>
        </a:p>
      </dgm:t>
    </dgm:pt>
    <dgm:pt modelId="{E6D9F63E-28B3-4AA4-B6B6-9095C350379C}" type="sibTrans" cxnId="{1CFC2711-3AFF-4DFB-9433-F00234638F93}">
      <dgm:prSet/>
      <dgm:spPr/>
      <dgm:t>
        <a:bodyPr/>
        <a:lstStyle/>
        <a:p>
          <a:endParaRPr lang="en-US" b="1">
            <a:effectLst>
              <a:outerShdw blurRad="38100" dist="38100" dir="2700000" algn="tl">
                <a:srgbClr val="000000">
                  <a:alpha val="43137"/>
                </a:srgbClr>
              </a:outerShdw>
            </a:effectLst>
          </a:endParaRPr>
        </a:p>
      </dgm:t>
    </dgm:pt>
    <dgm:pt modelId="{D63B4BA3-C1B9-46E8-B604-8862F5B8E4F3}">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“The State”</a:t>
          </a:r>
          <a:endParaRPr lang="en-US" b="0" dirty="0">
            <a:effectLst>
              <a:outerShdw blurRad="38100" dist="38100" dir="2700000" algn="tl">
                <a:srgbClr val="000000">
                  <a:alpha val="43137"/>
                </a:srgbClr>
              </a:outerShdw>
            </a:effectLst>
          </a:endParaRPr>
        </a:p>
      </dgm:t>
    </dgm:pt>
    <dgm:pt modelId="{192B4DB1-74CC-43B0-B0EB-BA1937245227}" type="parTrans" cxnId="{F84D683A-0168-4D47-8134-7788DB184667}">
      <dgm:prSet/>
      <dgm:spPr/>
      <dgm:t>
        <a:bodyPr/>
        <a:lstStyle/>
        <a:p>
          <a:endParaRPr lang="en-US" b="1">
            <a:effectLst>
              <a:outerShdw blurRad="38100" dist="38100" dir="2700000" algn="tl">
                <a:srgbClr val="000000">
                  <a:alpha val="43137"/>
                </a:srgbClr>
              </a:outerShdw>
            </a:effectLst>
          </a:endParaRPr>
        </a:p>
      </dgm:t>
    </dgm:pt>
    <dgm:pt modelId="{CA19AC3A-4BD7-4FCB-B585-B6B299EC7AA5}" type="sibTrans" cxnId="{F84D683A-0168-4D47-8134-7788DB184667}">
      <dgm:prSet/>
      <dgm:spPr/>
      <dgm:t>
        <a:bodyPr/>
        <a:lstStyle/>
        <a:p>
          <a:endParaRPr lang="en-US" b="1">
            <a:effectLst>
              <a:outerShdw blurRad="38100" dist="38100" dir="2700000" algn="tl">
                <a:srgbClr val="000000">
                  <a:alpha val="43137"/>
                </a:srgbClr>
              </a:outerShdw>
            </a:effectLst>
          </a:endParaRPr>
        </a:p>
      </dgm:t>
    </dgm:pt>
    <dgm:pt modelId="{C810B452-EB5C-4A18-9DC9-0214CE7C4227}">
      <dgm:prSet custT="1"/>
      <dgm:spPr>
        <a:solidFill>
          <a:schemeClr val="accent2">
            <a:alpha val="7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dirty="0" smtClean="0">
              <a:solidFill>
                <a:schemeClr val="tx1">
                  <a:lumMod val="65000"/>
                  <a:lumOff val="35000"/>
                </a:schemeClr>
              </a:solidFill>
              <a:effectLst/>
            </a:rPr>
            <a:t>Nebraska Workforce Development Board</a:t>
          </a:r>
          <a:endParaRPr lang="en-US" sz="1000" b="0" dirty="0">
            <a:solidFill>
              <a:schemeClr val="tx1">
                <a:lumMod val="65000"/>
                <a:lumOff val="35000"/>
              </a:schemeClr>
            </a:solidFill>
            <a:effectLst/>
          </a:endParaRPr>
        </a:p>
      </dgm:t>
    </dgm:pt>
    <dgm:pt modelId="{E698B1BF-9281-42E0-825A-51840CD0F415}" type="parTrans" cxnId="{524C5395-174C-4AEC-B063-99E6398CDDA7}">
      <dgm:prSet/>
      <dgm:spPr/>
      <dgm:t>
        <a:bodyPr/>
        <a:lstStyle/>
        <a:p>
          <a:endParaRPr lang="en-US" b="1">
            <a:effectLst>
              <a:outerShdw blurRad="38100" dist="38100" dir="2700000" algn="tl">
                <a:srgbClr val="000000">
                  <a:alpha val="43137"/>
                </a:srgbClr>
              </a:outerShdw>
            </a:effectLst>
          </a:endParaRPr>
        </a:p>
      </dgm:t>
    </dgm:pt>
    <dgm:pt modelId="{27977218-82F0-42F3-BF4B-EDEE2AB35063}" type="sibTrans" cxnId="{524C5395-174C-4AEC-B063-99E6398CDDA7}">
      <dgm:prSet/>
      <dgm:spPr/>
      <dgm:t>
        <a:bodyPr/>
        <a:lstStyle/>
        <a:p>
          <a:endParaRPr lang="en-US" b="1">
            <a:effectLst>
              <a:outerShdw blurRad="38100" dist="38100" dir="2700000" algn="tl">
                <a:srgbClr val="000000">
                  <a:alpha val="43137"/>
                </a:srgbClr>
              </a:outerShdw>
            </a:effectLst>
          </a:endParaRPr>
        </a:p>
      </dgm:t>
    </dgm:pt>
    <dgm:pt modelId="{E0B2E732-F60D-4624-9C71-8166347DFB40}">
      <dgm:prSet custT="1"/>
      <dgm:spPr>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dirty="0" smtClean="0">
              <a:solidFill>
                <a:schemeClr val="tx1">
                  <a:lumMod val="65000"/>
                  <a:lumOff val="35000"/>
                </a:schemeClr>
              </a:solidFill>
              <a:effectLst/>
            </a:rPr>
            <a:t>Governor</a:t>
          </a:r>
          <a:endParaRPr lang="en-US" sz="1000" b="0" dirty="0">
            <a:solidFill>
              <a:schemeClr val="tx1">
                <a:lumMod val="65000"/>
                <a:lumOff val="35000"/>
              </a:schemeClr>
            </a:solidFill>
            <a:effectLst/>
          </a:endParaRPr>
        </a:p>
      </dgm:t>
    </dgm:pt>
    <dgm:pt modelId="{9431376E-ADFC-4137-9869-AA94CDF53A09}" type="parTrans" cxnId="{D4EB951E-9D75-4306-A179-C1AAF90E9ABF}">
      <dgm:prSet/>
      <dgm:spPr/>
      <dgm:t>
        <a:bodyPr/>
        <a:lstStyle/>
        <a:p>
          <a:endParaRPr lang="en-US" b="1">
            <a:effectLst>
              <a:outerShdw blurRad="38100" dist="38100" dir="2700000" algn="tl">
                <a:srgbClr val="000000">
                  <a:alpha val="43137"/>
                </a:srgbClr>
              </a:outerShdw>
            </a:effectLst>
          </a:endParaRPr>
        </a:p>
      </dgm:t>
    </dgm:pt>
    <dgm:pt modelId="{7A04915F-6422-45C5-9623-B4F466173475}" type="sibTrans" cxnId="{D4EB951E-9D75-4306-A179-C1AAF90E9ABF}">
      <dgm:prSet/>
      <dgm:spPr/>
      <dgm:t>
        <a:bodyPr/>
        <a:lstStyle/>
        <a:p>
          <a:endParaRPr lang="en-US" b="1">
            <a:effectLst>
              <a:outerShdw blurRad="38100" dist="38100" dir="2700000" algn="tl">
                <a:srgbClr val="000000">
                  <a:alpha val="43137"/>
                </a:srgbClr>
              </a:outerShdw>
            </a:effectLst>
          </a:endParaRPr>
        </a:p>
      </dgm:t>
    </dgm:pt>
    <dgm:pt modelId="{41EFDB26-7271-4596-A824-061B9D4F1FFA}">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1" dirty="0" smtClean="0">
              <a:solidFill>
                <a:schemeClr val="tx1">
                  <a:lumMod val="65000"/>
                  <a:lumOff val="35000"/>
                </a:schemeClr>
              </a:solidFill>
              <a:effectLst/>
            </a:rPr>
            <a:t>Greater Lincoln</a:t>
          </a:r>
          <a:endParaRPr lang="en-US" sz="1000" b="1" dirty="0">
            <a:solidFill>
              <a:schemeClr val="tx1">
                <a:lumMod val="65000"/>
                <a:lumOff val="35000"/>
              </a:schemeClr>
            </a:solidFill>
            <a:effectLst/>
          </a:endParaRPr>
        </a:p>
      </dgm:t>
    </dgm:pt>
    <dgm:pt modelId="{3EDA4D94-D1B2-490E-B659-10597151BE12}" type="parTrans" cxnId="{3DA5C868-F2F9-4BFD-A1A5-E018648DC34D}">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5C54148A-719E-4232-9380-D15DEE518930}" type="sibTrans" cxnId="{3DA5C868-F2F9-4BFD-A1A5-E018648DC34D}">
      <dgm:prSet/>
      <dgm:spPr/>
      <dgm:t>
        <a:bodyPr/>
        <a:lstStyle/>
        <a:p>
          <a:endParaRPr lang="en-US" b="1">
            <a:effectLst>
              <a:outerShdw blurRad="38100" dist="38100" dir="2700000" algn="tl">
                <a:srgbClr val="000000">
                  <a:alpha val="43137"/>
                </a:srgbClr>
              </a:outerShdw>
            </a:effectLst>
          </a:endParaRPr>
        </a:p>
      </dgm:t>
    </dgm:pt>
    <dgm:pt modelId="{EAF7675A-E252-4066-B988-3A2837617E42}">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1000" b="0" smtClean="0">
              <a:solidFill>
                <a:schemeClr val="tx1">
                  <a:lumMod val="65000"/>
                  <a:lumOff val="35000"/>
                </a:schemeClr>
              </a:solidFill>
              <a:effectLst/>
            </a:rPr>
            <a:t>Mayor of Lincoln</a:t>
          </a:r>
          <a:endParaRPr lang="en-US" sz="1000" b="0" dirty="0">
            <a:solidFill>
              <a:schemeClr val="tx1">
                <a:lumMod val="65000"/>
                <a:lumOff val="35000"/>
              </a:schemeClr>
            </a:solidFill>
            <a:effectLst/>
          </a:endParaRPr>
        </a:p>
      </dgm:t>
    </dgm:pt>
    <dgm:pt modelId="{90A221AC-2CC5-4925-B8A2-0A14DC7C07EE}" type="parTrans" cxnId="{A4A9C37A-F0C6-40F4-9B6D-100120E562A8}">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1891FF77-DF5C-46E3-81C8-980834D2B294}" type="sibTrans" cxnId="{A4A9C37A-F0C6-40F4-9B6D-100120E562A8}">
      <dgm:prSet/>
      <dgm:spPr/>
      <dgm:t>
        <a:bodyPr/>
        <a:lstStyle/>
        <a:p>
          <a:endParaRPr lang="en-US" b="1">
            <a:effectLst>
              <a:outerShdw blurRad="38100" dist="38100" dir="2700000" algn="tl">
                <a:srgbClr val="000000">
                  <a:alpha val="43137"/>
                </a:srgbClr>
              </a:outerShdw>
            </a:effectLst>
          </a:endParaRPr>
        </a:p>
      </dgm:t>
    </dgm:pt>
    <dgm:pt modelId="{932D0761-3492-4F55-A1F1-DAE8B509D38B}">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smtClean="0">
              <a:solidFill>
                <a:schemeClr val="tx1">
                  <a:lumMod val="65000"/>
                  <a:lumOff val="35000"/>
                </a:schemeClr>
              </a:solidFill>
              <a:effectLst/>
            </a:rPr>
            <a:t>City of Lincoln</a:t>
          </a:r>
          <a:endParaRPr lang="en-US" sz="850" b="0" dirty="0">
            <a:solidFill>
              <a:schemeClr val="tx1">
                <a:lumMod val="65000"/>
                <a:lumOff val="35000"/>
              </a:schemeClr>
            </a:solidFill>
            <a:effectLst/>
          </a:endParaRPr>
        </a:p>
      </dgm:t>
    </dgm:pt>
    <dgm:pt modelId="{A191B704-8482-4F80-B5B3-9E3050601DB7}" type="parTrans" cxnId="{0436721D-30D5-46AB-9173-8BA690B70321}">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23723072-1DEE-45B0-8376-4AA8855864A1}" type="sibTrans" cxnId="{0436721D-30D5-46AB-9173-8BA690B70321}">
      <dgm:prSet/>
      <dgm:spPr/>
      <dgm:t>
        <a:bodyPr/>
        <a:lstStyle/>
        <a:p>
          <a:endParaRPr lang="en-US" b="1">
            <a:effectLst>
              <a:outerShdw blurRad="38100" dist="38100" dir="2700000" algn="tl">
                <a:srgbClr val="000000">
                  <a:alpha val="43137"/>
                </a:srgbClr>
              </a:outerShdw>
            </a:effectLst>
          </a:endParaRPr>
        </a:p>
      </dgm:t>
    </dgm:pt>
    <dgm:pt modelId="{C0A0EAE9-720B-4808-8FB7-D6D266ED599B}">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smtClean="0">
              <a:solidFill>
                <a:schemeClr val="tx1">
                  <a:lumMod val="65000"/>
                  <a:lumOff val="35000"/>
                </a:schemeClr>
              </a:solidFill>
              <a:effectLst/>
            </a:rPr>
            <a:t>City of Lincoln</a:t>
          </a:r>
          <a:endParaRPr lang="en-US" sz="850" b="0" dirty="0">
            <a:solidFill>
              <a:schemeClr val="tx1">
                <a:lumMod val="65000"/>
                <a:lumOff val="35000"/>
              </a:schemeClr>
            </a:solidFill>
            <a:effectLst/>
          </a:endParaRPr>
        </a:p>
      </dgm:t>
    </dgm:pt>
    <dgm:pt modelId="{2E34544B-F30E-4E47-AAA7-2096B0C777EF}" type="parTrans" cxnId="{98CCAC35-DF24-4E6B-A6C9-27F658946B57}">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4606EFAE-4A62-4E22-B15F-49E3AE9362F3}" type="sibTrans" cxnId="{98CCAC35-DF24-4E6B-A6C9-27F658946B57}">
      <dgm:prSet/>
      <dgm:spPr/>
      <dgm:t>
        <a:bodyPr/>
        <a:lstStyle/>
        <a:p>
          <a:endParaRPr lang="en-US" b="1">
            <a:effectLst>
              <a:outerShdw blurRad="38100" dist="38100" dir="2700000" algn="tl">
                <a:srgbClr val="000000">
                  <a:alpha val="43137"/>
                </a:srgbClr>
              </a:outerShdw>
            </a:effectLst>
          </a:endParaRPr>
        </a:p>
      </dgm:t>
    </dgm:pt>
    <dgm:pt modelId="{D2528B60-A875-4F60-B213-968537CE6F81}">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smtClean="0">
              <a:solidFill>
                <a:schemeClr val="tx1">
                  <a:lumMod val="65000"/>
                  <a:lumOff val="35000"/>
                </a:schemeClr>
              </a:solidFill>
              <a:effectLst/>
            </a:rPr>
            <a:t>NDOL</a:t>
          </a:r>
          <a:endParaRPr lang="en-US" sz="850" b="0" dirty="0">
            <a:solidFill>
              <a:schemeClr val="tx1">
                <a:lumMod val="65000"/>
                <a:lumOff val="35000"/>
              </a:schemeClr>
            </a:solidFill>
            <a:effectLst/>
          </a:endParaRPr>
        </a:p>
      </dgm:t>
    </dgm:pt>
    <dgm:pt modelId="{1B436C70-068A-46C7-AF89-8EE36840DDC0}" type="parTrans" cxnId="{0B93B705-65C4-4E10-8EAF-C0C10EA3B32C}">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E08CC00F-C3E6-48CF-AE76-B5F7C1B0DFE6}" type="sibTrans" cxnId="{0B93B705-65C4-4E10-8EAF-C0C10EA3B32C}">
      <dgm:prSet/>
      <dgm:spPr/>
      <dgm:t>
        <a:bodyPr/>
        <a:lstStyle/>
        <a:p>
          <a:endParaRPr lang="en-US" b="1">
            <a:effectLst>
              <a:outerShdw blurRad="38100" dist="38100" dir="2700000" algn="tl">
                <a:srgbClr val="000000">
                  <a:alpha val="43137"/>
                </a:srgbClr>
              </a:outerShdw>
            </a:effectLst>
          </a:endParaRPr>
        </a:p>
      </dgm:t>
    </dgm:pt>
    <dgm:pt modelId="{6DD814A2-19BF-459B-AE25-1AE0D978D3AE}">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smtClean="0">
              <a:solidFill>
                <a:schemeClr val="tx1">
                  <a:lumMod val="65000"/>
                  <a:lumOff val="35000"/>
                </a:schemeClr>
              </a:solidFill>
              <a:effectLst/>
            </a:rPr>
            <a:t>NDOL</a:t>
          </a:r>
          <a:endParaRPr lang="en-US" sz="850" b="0" dirty="0">
            <a:solidFill>
              <a:schemeClr val="tx1">
                <a:lumMod val="65000"/>
                <a:lumOff val="35000"/>
              </a:schemeClr>
            </a:solidFill>
            <a:effectLst/>
          </a:endParaRPr>
        </a:p>
      </dgm:t>
    </dgm:pt>
    <dgm:pt modelId="{B281AE4C-B7B5-4E7F-BBEA-DA603304451C}" type="parTrans" cxnId="{10C40AE2-9EDB-4812-BCEA-56E3F073554E}">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6353B0BC-0A7C-4C61-94F6-D1D70A880B28}" type="sibTrans" cxnId="{10C40AE2-9EDB-4812-BCEA-56E3F073554E}">
      <dgm:prSet/>
      <dgm:spPr/>
      <dgm:t>
        <a:bodyPr/>
        <a:lstStyle/>
        <a:p>
          <a:endParaRPr lang="en-US" b="1">
            <a:effectLst>
              <a:outerShdw blurRad="38100" dist="38100" dir="2700000" algn="tl">
                <a:srgbClr val="000000">
                  <a:alpha val="43137"/>
                </a:srgbClr>
              </a:outerShdw>
            </a:effectLst>
          </a:endParaRPr>
        </a:p>
      </dgm:t>
    </dgm:pt>
    <dgm:pt modelId="{60E1687B-A162-4FFE-8B25-6D875C89425C}">
      <dgm:prSet custT="1"/>
      <dgm:spPr>
        <a:solidFill>
          <a:schemeClr val="accent2">
            <a:alpha val="3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dirty="0" smtClean="0">
              <a:solidFill>
                <a:schemeClr val="tx1">
                  <a:lumMod val="65000"/>
                  <a:lumOff val="35000"/>
                </a:schemeClr>
              </a:solidFill>
              <a:effectLst/>
            </a:rPr>
            <a:t>Heartland Workforce Solutions</a:t>
          </a:r>
          <a:endParaRPr lang="en-US" sz="850" b="0" dirty="0">
            <a:solidFill>
              <a:schemeClr val="tx1">
                <a:lumMod val="65000"/>
                <a:lumOff val="35000"/>
              </a:schemeClr>
            </a:solidFill>
            <a:effectLst/>
          </a:endParaRPr>
        </a:p>
      </dgm:t>
    </dgm:pt>
    <dgm:pt modelId="{8705F383-BA7A-4548-B504-5BBD2CF2635A}" type="parTrans" cxnId="{5BC9035E-0E5F-4975-ACFF-7D045CDEACF9}">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FC0315E9-83A1-4916-9AE3-8B9B309B215F}" type="sibTrans" cxnId="{5BC9035E-0E5F-4975-ACFF-7D045CDEACF9}">
      <dgm:prSet/>
      <dgm:spPr/>
      <dgm:t>
        <a:bodyPr/>
        <a:lstStyle/>
        <a:p>
          <a:endParaRPr lang="en-US" b="1">
            <a:effectLst>
              <a:outerShdw blurRad="38100" dist="38100" dir="2700000" algn="tl">
                <a:srgbClr val="000000">
                  <a:alpha val="43137"/>
                </a:srgbClr>
              </a:outerShdw>
            </a:effectLst>
          </a:endParaRPr>
        </a:p>
      </dgm:t>
    </dgm:pt>
    <dgm:pt modelId="{43D0C4D4-C0A4-4E37-B9B2-C5AB4D37CD78}">
      <dgm:prSet custT="1"/>
      <dgm:spPr>
        <a:solidFill>
          <a:schemeClr val="accent2">
            <a:alpha val="3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850" b="0" smtClean="0">
              <a:solidFill>
                <a:schemeClr val="tx1">
                  <a:lumMod val="65000"/>
                  <a:lumOff val="35000"/>
                </a:schemeClr>
              </a:solidFill>
              <a:effectLst/>
            </a:rPr>
            <a:t>Goodwill Industries</a:t>
          </a:r>
          <a:endParaRPr lang="en-US" sz="850" b="0" dirty="0">
            <a:solidFill>
              <a:schemeClr val="tx1">
                <a:lumMod val="65000"/>
                <a:lumOff val="35000"/>
              </a:schemeClr>
            </a:solidFill>
            <a:effectLst/>
          </a:endParaRPr>
        </a:p>
      </dgm:t>
    </dgm:pt>
    <dgm:pt modelId="{A948C29F-3E4A-40CD-A214-FCBC66048E52}" type="parTrans" cxnId="{6B110F97-8BF0-424B-BBA9-E34D9621B51A}">
      <dgm:prSet/>
      <dgm:spPr>
        <a:ln>
          <a:solidFill>
            <a:srgbClr val="00B0F0"/>
          </a:solidFill>
        </a:ln>
      </dgm:spPr>
      <dgm:t>
        <a:bodyPr/>
        <a:lstStyle/>
        <a:p>
          <a:endParaRPr lang="en-US" b="1">
            <a:effectLst>
              <a:outerShdw blurRad="38100" dist="38100" dir="2700000" algn="tl">
                <a:srgbClr val="000000">
                  <a:alpha val="43137"/>
                </a:srgbClr>
              </a:outerShdw>
            </a:effectLst>
          </a:endParaRPr>
        </a:p>
      </dgm:t>
    </dgm:pt>
    <dgm:pt modelId="{49F86D8F-7886-41CD-8069-44B05246167D}" type="sibTrans" cxnId="{6B110F97-8BF0-424B-BBA9-E34D9621B51A}">
      <dgm:prSet/>
      <dgm:spPr/>
      <dgm:t>
        <a:bodyPr/>
        <a:lstStyle/>
        <a:p>
          <a:endParaRPr lang="en-US" b="1">
            <a:effectLst>
              <a:outerShdw blurRad="38100" dist="38100" dir="2700000" algn="tl">
                <a:srgbClr val="000000">
                  <a:alpha val="43137"/>
                </a:srgbClr>
              </a:outerShdw>
            </a:effectLst>
          </a:endParaRPr>
        </a:p>
      </dgm:t>
    </dgm:pt>
    <dgm:pt modelId="{B5902D10-2B8C-48DE-8295-000A0537AB86}">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Local Areas</a:t>
          </a:r>
          <a:endParaRPr lang="en-US" b="0" dirty="0">
            <a:effectLst>
              <a:outerShdw blurRad="38100" dist="38100" dir="2700000" algn="tl">
                <a:srgbClr val="000000">
                  <a:alpha val="43137"/>
                </a:srgbClr>
              </a:outerShdw>
            </a:effectLst>
          </a:endParaRPr>
        </a:p>
      </dgm:t>
    </dgm:pt>
    <dgm:pt modelId="{2E2233DF-254A-45AA-8A13-EED8648A3EAB}" type="parTrans" cxnId="{83155058-DA7C-4975-ADF1-4618882D8A0F}">
      <dgm:prSet/>
      <dgm:spPr/>
      <dgm:t>
        <a:bodyPr/>
        <a:lstStyle/>
        <a:p>
          <a:endParaRPr lang="en-US" b="1">
            <a:effectLst>
              <a:outerShdw blurRad="38100" dist="38100" dir="2700000" algn="tl">
                <a:srgbClr val="000000">
                  <a:alpha val="43137"/>
                </a:srgbClr>
              </a:outerShdw>
            </a:effectLst>
          </a:endParaRPr>
        </a:p>
      </dgm:t>
    </dgm:pt>
    <dgm:pt modelId="{5FF14CCE-4711-44AF-A24F-D7D7AB64AA45}" type="sibTrans" cxnId="{83155058-DA7C-4975-ADF1-4618882D8A0F}">
      <dgm:prSet/>
      <dgm:spPr/>
      <dgm:t>
        <a:bodyPr/>
        <a:lstStyle/>
        <a:p>
          <a:endParaRPr lang="en-US" b="1">
            <a:effectLst>
              <a:outerShdw blurRad="38100" dist="38100" dir="2700000" algn="tl">
                <a:srgbClr val="000000">
                  <a:alpha val="43137"/>
                </a:srgbClr>
              </a:outerShdw>
            </a:effectLst>
          </a:endParaRPr>
        </a:p>
      </dgm:t>
    </dgm:pt>
    <dgm:pt modelId="{208C423B-A2F9-4DCC-863F-882E04CD60FE}">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Grant Subrecipients</a:t>
          </a:r>
          <a:endParaRPr lang="en-US" b="0" dirty="0">
            <a:effectLst>
              <a:outerShdw blurRad="38100" dist="38100" dir="2700000" algn="tl">
                <a:srgbClr val="000000">
                  <a:alpha val="43137"/>
                </a:srgbClr>
              </a:outerShdw>
            </a:effectLst>
          </a:endParaRPr>
        </a:p>
      </dgm:t>
    </dgm:pt>
    <dgm:pt modelId="{09DEEC45-92E9-43E1-801D-ACC94D2E7FDC}" type="parTrans" cxnId="{661F1068-C7A1-49C8-A75A-3BF2DA7FC7E9}">
      <dgm:prSet/>
      <dgm:spPr/>
      <dgm:t>
        <a:bodyPr/>
        <a:lstStyle/>
        <a:p>
          <a:endParaRPr lang="en-US" b="1">
            <a:effectLst>
              <a:outerShdw blurRad="38100" dist="38100" dir="2700000" algn="tl">
                <a:srgbClr val="000000">
                  <a:alpha val="43137"/>
                </a:srgbClr>
              </a:outerShdw>
            </a:effectLst>
          </a:endParaRPr>
        </a:p>
      </dgm:t>
    </dgm:pt>
    <dgm:pt modelId="{F328602D-337F-46FB-B360-547D15A98FE3}" type="sibTrans" cxnId="{661F1068-C7A1-49C8-A75A-3BF2DA7FC7E9}">
      <dgm:prSet/>
      <dgm:spPr/>
      <dgm:t>
        <a:bodyPr/>
        <a:lstStyle/>
        <a:p>
          <a:endParaRPr lang="en-US" b="1">
            <a:effectLst>
              <a:outerShdw blurRad="38100" dist="38100" dir="2700000" algn="tl">
                <a:srgbClr val="000000">
                  <a:alpha val="43137"/>
                </a:srgbClr>
              </a:outerShdw>
            </a:effectLst>
          </a:endParaRPr>
        </a:p>
      </dgm:t>
    </dgm:pt>
    <dgm:pt modelId="{37BE996D-4526-4933-B05B-B74AE4F7CC4D}">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Local Workforce Development Boards</a:t>
          </a:r>
          <a:endParaRPr lang="en-US" b="0" dirty="0">
            <a:effectLst>
              <a:outerShdw blurRad="38100" dist="38100" dir="2700000" algn="tl">
                <a:srgbClr val="000000">
                  <a:alpha val="43137"/>
                </a:srgbClr>
              </a:outerShdw>
            </a:effectLst>
          </a:endParaRPr>
        </a:p>
      </dgm:t>
    </dgm:pt>
    <dgm:pt modelId="{2EE6C9F7-10B4-4A9B-B7EA-BF16337ABF3E}" type="parTrans" cxnId="{6D880FE9-4B9D-4A2B-BDD4-1D349F627B67}">
      <dgm:prSet/>
      <dgm:spPr/>
      <dgm:t>
        <a:bodyPr/>
        <a:lstStyle/>
        <a:p>
          <a:endParaRPr lang="en-US" b="1">
            <a:effectLst>
              <a:outerShdw blurRad="38100" dist="38100" dir="2700000" algn="tl">
                <a:srgbClr val="000000">
                  <a:alpha val="43137"/>
                </a:srgbClr>
              </a:outerShdw>
            </a:effectLst>
          </a:endParaRPr>
        </a:p>
      </dgm:t>
    </dgm:pt>
    <dgm:pt modelId="{BC3F2C4B-F09F-4B86-93B3-0177724FA9FE}" type="sibTrans" cxnId="{6D880FE9-4B9D-4A2B-BDD4-1D349F627B67}">
      <dgm:prSet/>
      <dgm:spPr/>
      <dgm:t>
        <a:bodyPr/>
        <a:lstStyle/>
        <a:p>
          <a:endParaRPr lang="en-US" b="1">
            <a:effectLst>
              <a:outerShdw blurRad="38100" dist="38100" dir="2700000" algn="tl">
                <a:srgbClr val="000000">
                  <a:alpha val="43137"/>
                </a:srgbClr>
              </a:outerShdw>
            </a:effectLst>
          </a:endParaRPr>
        </a:p>
      </dgm:t>
    </dgm:pt>
    <dgm:pt modelId="{DBF2F00D-8768-4C3A-BCE2-14F36E516619}">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Service Provider</a:t>
          </a:r>
          <a:endParaRPr lang="en-US" b="0" dirty="0">
            <a:effectLst>
              <a:outerShdw blurRad="38100" dist="38100" dir="2700000" algn="tl">
                <a:srgbClr val="000000">
                  <a:alpha val="43137"/>
                </a:srgbClr>
              </a:outerShdw>
            </a:effectLst>
          </a:endParaRPr>
        </a:p>
      </dgm:t>
    </dgm:pt>
    <dgm:pt modelId="{1D6AA545-B991-4E3F-991F-5BF94042DCCD}" type="parTrans" cxnId="{05233DFF-2830-4B18-BCCF-522277B9BB83}">
      <dgm:prSet/>
      <dgm:spPr/>
      <dgm:t>
        <a:bodyPr/>
        <a:lstStyle/>
        <a:p>
          <a:endParaRPr lang="en-US" b="1">
            <a:effectLst>
              <a:outerShdw blurRad="38100" dist="38100" dir="2700000" algn="tl">
                <a:srgbClr val="000000">
                  <a:alpha val="43137"/>
                </a:srgbClr>
              </a:outerShdw>
            </a:effectLst>
          </a:endParaRPr>
        </a:p>
      </dgm:t>
    </dgm:pt>
    <dgm:pt modelId="{99D1B3F6-35A0-40A7-890E-AB7CD97B7DD2}" type="sibTrans" cxnId="{05233DFF-2830-4B18-BCCF-522277B9BB83}">
      <dgm:prSet/>
      <dgm:spPr/>
      <dgm:t>
        <a:bodyPr/>
        <a:lstStyle/>
        <a:p>
          <a:endParaRPr lang="en-US" b="1">
            <a:effectLst>
              <a:outerShdw blurRad="38100" dist="38100" dir="2700000" algn="tl">
                <a:srgbClr val="000000">
                  <a:alpha val="43137"/>
                </a:srgbClr>
              </a:outerShdw>
            </a:effectLst>
          </a:endParaRPr>
        </a:p>
      </dgm:t>
    </dgm:pt>
    <dgm:pt modelId="{863BC156-7928-47E1-93F5-48241346BC7A}">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850" b="0" dirty="0" smtClean="0">
              <a:solidFill>
                <a:schemeClr val="tx1">
                  <a:lumMod val="65000"/>
                  <a:lumOff val="35000"/>
                </a:schemeClr>
              </a:solidFill>
              <a:effectLst/>
            </a:rPr>
            <a:t>Greater Lincoln Workforce Development Board</a:t>
          </a:r>
          <a:endParaRPr lang="en-US" sz="850" b="0" dirty="0">
            <a:solidFill>
              <a:schemeClr val="tx1">
                <a:lumMod val="65000"/>
                <a:lumOff val="35000"/>
              </a:schemeClr>
            </a:solidFill>
            <a:effectLst/>
          </a:endParaRPr>
        </a:p>
      </dgm:t>
    </dgm:pt>
    <dgm:pt modelId="{36DE5179-0434-43F2-9096-B865F3A43489}" type="parTrans" cxnId="{C3AAF21B-F49E-49D3-8674-06F88C5D7376}">
      <dgm:prSet/>
      <dgm:spPr>
        <a:ln>
          <a:solidFill>
            <a:srgbClr val="00B0F0"/>
          </a:solidFill>
        </a:ln>
      </dgm:spPr>
      <dgm:t>
        <a:bodyPr/>
        <a:lstStyle/>
        <a:p>
          <a:endParaRPr lang="en-US"/>
        </a:p>
      </dgm:t>
    </dgm:pt>
    <dgm:pt modelId="{C40997F1-7E4D-404F-AB8E-29D467EA7B0A}" type="sibTrans" cxnId="{C3AAF21B-F49E-49D3-8674-06F88C5D7376}">
      <dgm:prSet/>
      <dgm:spPr/>
      <dgm:t>
        <a:bodyPr/>
        <a:lstStyle/>
        <a:p>
          <a:endParaRPr lang="en-US"/>
        </a:p>
      </dgm:t>
    </dgm:pt>
    <dgm:pt modelId="{870B522E-77CD-4EF8-A63E-49B370D8011B}">
      <dgm:prSet custT="1"/>
      <dgm:spPr>
        <a:solidFill>
          <a:srgbClr val="00B0F0">
            <a:alpha val="3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850" b="0" smtClean="0">
              <a:solidFill>
                <a:schemeClr val="tx1">
                  <a:lumMod val="65000"/>
                  <a:lumOff val="35000"/>
                </a:schemeClr>
              </a:solidFill>
              <a:effectLst/>
            </a:rPr>
            <a:t>Local Workforce Development Board</a:t>
          </a:r>
          <a:endParaRPr lang="en-US" sz="850" b="0" dirty="0">
            <a:solidFill>
              <a:schemeClr val="tx1">
                <a:lumMod val="65000"/>
                <a:lumOff val="35000"/>
              </a:schemeClr>
            </a:solidFill>
            <a:effectLst/>
          </a:endParaRPr>
        </a:p>
      </dgm:t>
    </dgm:pt>
    <dgm:pt modelId="{89D034D7-08A6-4615-AEE1-428D9F014DF8}" type="parTrans" cxnId="{83D8D7DC-0538-4242-B353-861F8C5DB964}">
      <dgm:prSet/>
      <dgm:spPr>
        <a:ln>
          <a:solidFill>
            <a:srgbClr val="00B0F0"/>
          </a:solidFill>
        </a:ln>
      </dgm:spPr>
      <dgm:t>
        <a:bodyPr/>
        <a:lstStyle/>
        <a:p>
          <a:endParaRPr lang="en-US"/>
        </a:p>
      </dgm:t>
    </dgm:pt>
    <dgm:pt modelId="{D7A9D91E-CC15-47A7-A2A8-6A2810F4D85E}" type="sibTrans" cxnId="{83D8D7DC-0538-4242-B353-861F8C5DB964}">
      <dgm:prSet/>
      <dgm:spPr/>
      <dgm:t>
        <a:bodyPr/>
        <a:lstStyle/>
        <a:p>
          <a:endParaRPr lang="en-US"/>
        </a:p>
      </dgm:t>
    </dgm:pt>
    <dgm:pt modelId="{FB457A70-CD95-4649-98BC-CD46F9A538D7}">
      <dgm:prSet custT="1"/>
      <dgm:spPr>
        <a:solidFill>
          <a:schemeClr val="accent2">
            <a:alpha val="3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850" b="0" smtClean="0">
              <a:solidFill>
                <a:schemeClr val="tx1">
                  <a:lumMod val="65000"/>
                  <a:lumOff val="35000"/>
                </a:schemeClr>
              </a:solidFill>
              <a:effectLst/>
            </a:rPr>
            <a:t>Local Workforce Development Board</a:t>
          </a:r>
          <a:endParaRPr lang="en-US" sz="850" b="0" dirty="0">
            <a:solidFill>
              <a:schemeClr val="tx1">
                <a:lumMod val="65000"/>
                <a:lumOff val="35000"/>
              </a:schemeClr>
            </a:solidFill>
            <a:effectLst/>
          </a:endParaRPr>
        </a:p>
      </dgm:t>
    </dgm:pt>
    <dgm:pt modelId="{31092096-FEF3-4506-AEBC-6AF9558C96B9}" type="parTrans" cxnId="{C6C960D2-10B2-4C9B-9757-C74677D21317}">
      <dgm:prSet/>
      <dgm:spPr>
        <a:ln>
          <a:solidFill>
            <a:srgbClr val="00B0F0"/>
          </a:solidFill>
        </a:ln>
      </dgm:spPr>
      <dgm:t>
        <a:bodyPr/>
        <a:lstStyle/>
        <a:p>
          <a:endParaRPr lang="en-US"/>
        </a:p>
      </dgm:t>
    </dgm:pt>
    <dgm:pt modelId="{3768FD8D-7FE0-405C-ABFC-559F6A136CE3}" type="sibTrans" cxnId="{C6C960D2-10B2-4C9B-9757-C74677D21317}">
      <dgm:prSet/>
      <dgm:spPr/>
      <dgm:t>
        <a:bodyPr/>
        <a:lstStyle/>
        <a:p>
          <a:endParaRPr lang="en-US"/>
        </a:p>
      </dgm:t>
    </dgm:pt>
    <dgm:pt modelId="{24D748FE-1CA8-452A-9C21-072C50C40127}">
      <dgm:prSet phldrT="[Text]"/>
      <dgm:spPr>
        <a:solidFill>
          <a:schemeClr val="bg1">
            <a:lumMod val="95000"/>
          </a:schemeClr>
        </a:solidFill>
        <a:scene3d>
          <a:camera prst="orthographicFront">
            <a:rot lat="0" lon="0" rev="0"/>
          </a:camera>
          <a:lightRig rig="balanced" dir="t">
            <a:rot lat="0" lon="0" rev="8700000"/>
          </a:lightRig>
        </a:scene3d>
        <a:sp3d>
          <a:bevelT w="190500" h="38100"/>
        </a:sp3d>
      </dgm:spPr>
      <dgm:t>
        <a:bodyPr/>
        <a:lstStyle/>
        <a:p>
          <a:r>
            <a:rPr lang="en-US" b="0" smtClean="0">
              <a:effectLst>
                <a:outerShdw blurRad="38100" dist="38100" dir="2700000" algn="tl">
                  <a:srgbClr val="000000">
                    <a:alpha val="43137"/>
                  </a:srgbClr>
                </a:outerShdw>
              </a:effectLst>
            </a:rPr>
            <a:t>Local Workforce Development Board Support</a:t>
          </a:r>
          <a:endParaRPr lang="en-US" b="0" dirty="0">
            <a:effectLst>
              <a:outerShdw blurRad="38100" dist="38100" dir="2700000" algn="tl">
                <a:srgbClr val="000000">
                  <a:alpha val="43137"/>
                </a:srgbClr>
              </a:outerShdw>
            </a:effectLst>
          </a:endParaRPr>
        </a:p>
      </dgm:t>
    </dgm:pt>
    <dgm:pt modelId="{DF39A910-AD42-411E-85F1-A45F2FEBA13C}" type="parTrans" cxnId="{FD06D882-7C45-4A71-AC12-0A7EC74FBBB4}">
      <dgm:prSet/>
      <dgm:spPr/>
      <dgm:t>
        <a:bodyPr/>
        <a:lstStyle/>
        <a:p>
          <a:endParaRPr lang="en-US"/>
        </a:p>
      </dgm:t>
    </dgm:pt>
    <dgm:pt modelId="{3A55AF4F-7B8F-4C53-B20A-CA3647BC1639}" type="sibTrans" cxnId="{FD06D882-7C45-4A71-AC12-0A7EC74FBBB4}">
      <dgm:prSet/>
      <dgm:spPr/>
      <dgm:t>
        <a:bodyPr/>
        <a:lstStyle/>
        <a:p>
          <a:endParaRPr lang="en-US"/>
        </a:p>
      </dgm:t>
    </dgm:pt>
    <dgm:pt modelId="{48799DA0-2269-4BA3-9E84-596BE3EC75F5}" type="pres">
      <dgm:prSet presAssocID="{AFF7CD29-B6BE-456E-85FA-9825733B355F}" presName="mainComposite" presStyleCnt="0">
        <dgm:presLayoutVars>
          <dgm:chPref val="1"/>
          <dgm:dir/>
          <dgm:animOne val="branch"/>
          <dgm:animLvl val="lvl"/>
          <dgm:resizeHandles val="exact"/>
        </dgm:presLayoutVars>
      </dgm:prSet>
      <dgm:spPr/>
      <dgm:t>
        <a:bodyPr/>
        <a:lstStyle/>
        <a:p>
          <a:endParaRPr lang="en-US"/>
        </a:p>
      </dgm:t>
    </dgm:pt>
    <dgm:pt modelId="{357567D2-C220-41A4-B723-E3D6036356C8}" type="pres">
      <dgm:prSet presAssocID="{AFF7CD29-B6BE-456E-85FA-9825733B355F}" presName="hierFlow" presStyleCnt="0"/>
      <dgm:spPr/>
      <dgm:t>
        <a:bodyPr/>
        <a:lstStyle/>
        <a:p>
          <a:endParaRPr lang="en-US"/>
        </a:p>
      </dgm:t>
    </dgm:pt>
    <dgm:pt modelId="{1DA134E6-B6F1-480D-8A1D-26EEC385BC53}" type="pres">
      <dgm:prSet presAssocID="{AFF7CD29-B6BE-456E-85FA-9825733B355F}" presName="firstBuf" presStyleCnt="0"/>
      <dgm:spPr/>
      <dgm:t>
        <a:bodyPr/>
        <a:lstStyle/>
        <a:p>
          <a:endParaRPr lang="en-US"/>
        </a:p>
      </dgm:t>
    </dgm:pt>
    <dgm:pt modelId="{4EB6082B-8E6B-4EC8-BBAE-CF44DEC3D063}" type="pres">
      <dgm:prSet presAssocID="{AFF7CD29-B6BE-456E-85FA-9825733B355F}" presName="hierChild1" presStyleCnt="0">
        <dgm:presLayoutVars>
          <dgm:chPref val="1"/>
          <dgm:animOne val="branch"/>
          <dgm:animLvl val="lvl"/>
        </dgm:presLayoutVars>
      </dgm:prSet>
      <dgm:spPr/>
      <dgm:t>
        <a:bodyPr/>
        <a:lstStyle/>
        <a:p>
          <a:endParaRPr lang="en-US"/>
        </a:p>
      </dgm:t>
    </dgm:pt>
    <dgm:pt modelId="{8FA22241-1EFF-43B7-892C-0D2C3293CF2D}" type="pres">
      <dgm:prSet presAssocID="{E0B2E732-F60D-4624-9C71-8166347DFB40}" presName="Name14" presStyleCnt="0"/>
      <dgm:spPr/>
      <dgm:t>
        <a:bodyPr/>
        <a:lstStyle/>
        <a:p>
          <a:endParaRPr lang="en-US"/>
        </a:p>
      </dgm:t>
    </dgm:pt>
    <dgm:pt modelId="{B621BF42-0752-4B77-917F-237C99335DB6}" type="pres">
      <dgm:prSet presAssocID="{E0B2E732-F60D-4624-9C71-8166347DFB40}" presName="level1Shape" presStyleLbl="node0" presStyleIdx="0" presStyleCnt="1" custScaleX="163229" custLinFactNeighborX="-22904">
        <dgm:presLayoutVars>
          <dgm:chPref val="3"/>
        </dgm:presLayoutVars>
      </dgm:prSet>
      <dgm:spPr/>
      <dgm:t>
        <a:bodyPr/>
        <a:lstStyle/>
        <a:p>
          <a:endParaRPr lang="en-US"/>
        </a:p>
      </dgm:t>
    </dgm:pt>
    <dgm:pt modelId="{7C5D4B62-8664-456F-B7F6-EAAE56576866}" type="pres">
      <dgm:prSet presAssocID="{E0B2E732-F60D-4624-9C71-8166347DFB40}" presName="hierChild2" presStyleCnt="0"/>
      <dgm:spPr/>
      <dgm:t>
        <a:bodyPr/>
        <a:lstStyle/>
        <a:p>
          <a:endParaRPr lang="en-US"/>
        </a:p>
      </dgm:t>
    </dgm:pt>
    <dgm:pt modelId="{9F1ADF0A-E3C5-46C2-9D29-8C44C14D8812}" type="pres">
      <dgm:prSet presAssocID="{E698B1BF-9281-42E0-825A-51840CD0F415}" presName="Name19" presStyleLbl="parChTrans1D2" presStyleIdx="0" presStyleCnt="1"/>
      <dgm:spPr/>
      <dgm:t>
        <a:bodyPr/>
        <a:lstStyle/>
        <a:p>
          <a:endParaRPr lang="en-US"/>
        </a:p>
      </dgm:t>
    </dgm:pt>
    <dgm:pt modelId="{74CBEA34-D203-408F-A6CA-18E057C9AFDF}" type="pres">
      <dgm:prSet presAssocID="{C810B452-EB5C-4A18-9DC9-0214CE7C4227}" presName="Name21" presStyleCnt="0"/>
      <dgm:spPr/>
      <dgm:t>
        <a:bodyPr/>
        <a:lstStyle/>
        <a:p>
          <a:endParaRPr lang="en-US"/>
        </a:p>
      </dgm:t>
    </dgm:pt>
    <dgm:pt modelId="{4E89315B-1D6B-4426-990A-BCC1FEB5F5BF}" type="pres">
      <dgm:prSet presAssocID="{C810B452-EB5C-4A18-9DC9-0214CE7C4227}" presName="level2Shape" presStyleLbl="node2" presStyleIdx="0" presStyleCnt="1" custScaleX="356892" custLinFactNeighborX="-22904"/>
      <dgm:spPr/>
      <dgm:t>
        <a:bodyPr/>
        <a:lstStyle/>
        <a:p>
          <a:endParaRPr lang="en-US"/>
        </a:p>
      </dgm:t>
    </dgm:pt>
    <dgm:pt modelId="{75D7747A-F040-4B9C-ABD1-1E277E56C8F2}" type="pres">
      <dgm:prSet presAssocID="{C810B452-EB5C-4A18-9DC9-0214CE7C4227}" presName="hierChild3" presStyleCnt="0"/>
      <dgm:spPr/>
      <dgm:t>
        <a:bodyPr/>
        <a:lstStyle/>
        <a:p>
          <a:endParaRPr lang="en-US"/>
        </a:p>
      </dgm:t>
    </dgm:pt>
    <dgm:pt modelId="{32A3691E-69E3-40DB-B449-825C6D7696F4}" type="pres">
      <dgm:prSet presAssocID="{6A91E939-7050-4A15-AC30-171C08A234A9}" presName="Name19" presStyleLbl="parChTrans1D3" presStyleIdx="0" presStyleCnt="1"/>
      <dgm:spPr/>
      <dgm:t>
        <a:bodyPr/>
        <a:lstStyle/>
        <a:p>
          <a:endParaRPr lang="en-US"/>
        </a:p>
      </dgm:t>
    </dgm:pt>
    <dgm:pt modelId="{6FB7A8C0-B53C-4002-A289-D6D8C53147A1}" type="pres">
      <dgm:prSet presAssocID="{57CCCD26-A881-4EF5-BAB8-566B186EF3BD}" presName="Name21" presStyleCnt="0"/>
      <dgm:spPr/>
      <dgm:t>
        <a:bodyPr/>
        <a:lstStyle/>
        <a:p>
          <a:endParaRPr lang="en-US"/>
        </a:p>
      </dgm:t>
    </dgm:pt>
    <dgm:pt modelId="{E7C4324C-3C17-45C0-9115-574F08BFA603}" type="pres">
      <dgm:prSet presAssocID="{57CCCD26-A881-4EF5-BAB8-566B186EF3BD}" presName="level2Shape" presStyleLbl="node3" presStyleIdx="0" presStyleCnt="1" custScaleX="356892" custLinFactNeighborX="-22904"/>
      <dgm:spPr/>
      <dgm:t>
        <a:bodyPr/>
        <a:lstStyle/>
        <a:p>
          <a:endParaRPr lang="en-US"/>
        </a:p>
      </dgm:t>
    </dgm:pt>
    <dgm:pt modelId="{69820831-30CD-4581-96EC-DFA45D74E9DB}" type="pres">
      <dgm:prSet presAssocID="{57CCCD26-A881-4EF5-BAB8-566B186EF3BD}" presName="hierChild3" presStyleCnt="0"/>
      <dgm:spPr/>
      <dgm:t>
        <a:bodyPr/>
        <a:lstStyle/>
        <a:p>
          <a:endParaRPr lang="en-US"/>
        </a:p>
      </dgm:t>
    </dgm:pt>
    <dgm:pt modelId="{1C1D213D-7C98-4AC6-AC7C-C91AC4A396CE}" type="pres">
      <dgm:prSet presAssocID="{3EDA4D94-D1B2-490E-B659-10597151BE12}" presName="Name19" presStyleLbl="parChTrans1D4" presStyleIdx="0" presStyleCnt="16"/>
      <dgm:spPr/>
      <dgm:t>
        <a:bodyPr/>
        <a:lstStyle/>
        <a:p>
          <a:endParaRPr lang="en-US"/>
        </a:p>
      </dgm:t>
    </dgm:pt>
    <dgm:pt modelId="{1A8FBAF0-0F5C-491D-93F4-F17791C6BDE3}" type="pres">
      <dgm:prSet presAssocID="{41EFDB26-7271-4596-A824-061B9D4F1FFA}" presName="Name21" presStyleCnt="0"/>
      <dgm:spPr/>
      <dgm:t>
        <a:bodyPr/>
        <a:lstStyle/>
        <a:p>
          <a:endParaRPr lang="en-US"/>
        </a:p>
      </dgm:t>
    </dgm:pt>
    <dgm:pt modelId="{608FC5B1-C7B1-4ADF-9B31-CED3AFAA3D16}" type="pres">
      <dgm:prSet presAssocID="{41EFDB26-7271-4596-A824-061B9D4F1FFA}" presName="level2Shape" presStyleLbl="node4" presStyleIdx="0" presStyleCnt="16" custScaleX="163229" custLinFactNeighborX="-22904"/>
      <dgm:spPr/>
      <dgm:t>
        <a:bodyPr/>
        <a:lstStyle/>
        <a:p>
          <a:endParaRPr lang="en-US"/>
        </a:p>
      </dgm:t>
    </dgm:pt>
    <dgm:pt modelId="{826E969B-C59D-4334-BDCA-213B7B8761BD}" type="pres">
      <dgm:prSet presAssocID="{41EFDB26-7271-4596-A824-061B9D4F1FFA}" presName="hierChild3" presStyleCnt="0"/>
      <dgm:spPr/>
      <dgm:t>
        <a:bodyPr/>
        <a:lstStyle/>
        <a:p>
          <a:endParaRPr lang="en-US"/>
        </a:p>
      </dgm:t>
    </dgm:pt>
    <dgm:pt modelId="{14158F10-F1D5-4A0B-A5C9-99B567922AEB}" type="pres">
      <dgm:prSet presAssocID="{90A221AC-2CC5-4925-B8A2-0A14DC7C07EE}" presName="Name19" presStyleLbl="parChTrans1D4" presStyleIdx="1" presStyleCnt="16"/>
      <dgm:spPr/>
      <dgm:t>
        <a:bodyPr/>
        <a:lstStyle/>
        <a:p>
          <a:endParaRPr lang="en-US"/>
        </a:p>
      </dgm:t>
    </dgm:pt>
    <dgm:pt modelId="{BC42A0DF-9101-4495-9E7F-5670E85ABE5F}" type="pres">
      <dgm:prSet presAssocID="{EAF7675A-E252-4066-B988-3A2837617E42}" presName="Name21" presStyleCnt="0"/>
      <dgm:spPr/>
      <dgm:t>
        <a:bodyPr/>
        <a:lstStyle/>
        <a:p>
          <a:endParaRPr lang="en-US"/>
        </a:p>
      </dgm:t>
    </dgm:pt>
    <dgm:pt modelId="{DF5F21D1-C6EE-4E56-BE3F-46292375A4BD}" type="pres">
      <dgm:prSet presAssocID="{EAF7675A-E252-4066-B988-3A2837617E42}" presName="level2Shape" presStyleLbl="node4" presStyleIdx="1" presStyleCnt="16" custScaleX="163229" custLinFactNeighborX="-22904"/>
      <dgm:spPr/>
      <dgm:t>
        <a:bodyPr/>
        <a:lstStyle/>
        <a:p>
          <a:endParaRPr lang="en-US"/>
        </a:p>
      </dgm:t>
    </dgm:pt>
    <dgm:pt modelId="{75E2376A-1D9C-4C37-9FAD-369F7E7C014C}" type="pres">
      <dgm:prSet presAssocID="{EAF7675A-E252-4066-B988-3A2837617E42}" presName="hierChild3" presStyleCnt="0"/>
      <dgm:spPr/>
      <dgm:t>
        <a:bodyPr/>
        <a:lstStyle/>
        <a:p>
          <a:endParaRPr lang="en-US"/>
        </a:p>
      </dgm:t>
    </dgm:pt>
    <dgm:pt modelId="{9B6FA023-B677-41D1-A906-227EE56907E2}" type="pres">
      <dgm:prSet presAssocID="{36DE5179-0434-43F2-9096-B865F3A43489}" presName="Name19" presStyleLbl="parChTrans1D4" presStyleIdx="2" presStyleCnt="16"/>
      <dgm:spPr/>
      <dgm:t>
        <a:bodyPr/>
        <a:lstStyle/>
        <a:p>
          <a:endParaRPr lang="en-US"/>
        </a:p>
      </dgm:t>
    </dgm:pt>
    <dgm:pt modelId="{004BA7BC-65F5-4830-BAB4-7C37C8FA67DD}" type="pres">
      <dgm:prSet presAssocID="{863BC156-7928-47E1-93F5-48241346BC7A}" presName="Name21" presStyleCnt="0"/>
      <dgm:spPr/>
      <dgm:t>
        <a:bodyPr/>
        <a:lstStyle/>
        <a:p>
          <a:endParaRPr lang="en-US"/>
        </a:p>
      </dgm:t>
    </dgm:pt>
    <dgm:pt modelId="{3B1F9234-4889-4941-B202-223F9ED1AA00}" type="pres">
      <dgm:prSet presAssocID="{863BC156-7928-47E1-93F5-48241346BC7A}" presName="level2Shape" presStyleLbl="node4" presStyleIdx="2" presStyleCnt="16" custScaleX="164496" custLinFactNeighborX="-23456"/>
      <dgm:spPr/>
      <dgm:t>
        <a:bodyPr/>
        <a:lstStyle/>
        <a:p>
          <a:endParaRPr lang="en-US"/>
        </a:p>
      </dgm:t>
    </dgm:pt>
    <dgm:pt modelId="{705D2079-8C60-431E-B3DB-E8477A3D3C68}" type="pres">
      <dgm:prSet presAssocID="{863BC156-7928-47E1-93F5-48241346BC7A}" presName="hierChild3" presStyleCnt="0"/>
      <dgm:spPr/>
      <dgm:t>
        <a:bodyPr/>
        <a:lstStyle/>
        <a:p>
          <a:endParaRPr lang="en-US"/>
        </a:p>
      </dgm:t>
    </dgm:pt>
    <dgm:pt modelId="{3D22344F-BE3B-4DA7-947D-10D48EF6698A}" type="pres">
      <dgm:prSet presAssocID="{A191B704-8482-4F80-B5B3-9E3050601DB7}" presName="Name19" presStyleLbl="parChTrans1D4" presStyleIdx="3" presStyleCnt="16"/>
      <dgm:spPr/>
      <dgm:t>
        <a:bodyPr/>
        <a:lstStyle/>
        <a:p>
          <a:endParaRPr lang="en-US"/>
        </a:p>
      </dgm:t>
    </dgm:pt>
    <dgm:pt modelId="{DAC88754-60B7-47EF-B936-3192A0176030}" type="pres">
      <dgm:prSet presAssocID="{932D0761-3492-4F55-A1F1-DAE8B509D38B}" presName="Name21" presStyleCnt="0"/>
      <dgm:spPr/>
      <dgm:t>
        <a:bodyPr/>
        <a:lstStyle/>
        <a:p>
          <a:endParaRPr lang="en-US"/>
        </a:p>
      </dgm:t>
    </dgm:pt>
    <dgm:pt modelId="{D567EF43-1CFA-4BAE-A4D1-83384599493C}" type="pres">
      <dgm:prSet presAssocID="{932D0761-3492-4F55-A1F1-DAE8B509D38B}" presName="level2Shape" presStyleLbl="node4" presStyleIdx="3" presStyleCnt="16" custScaleX="163229" custLinFactNeighborX="-22904"/>
      <dgm:spPr/>
      <dgm:t>
        <a:bodyPr/>
        <a:lstStyle/>
        <a:p>
          <a:endParaRPr lang="en-US"/>
        </a:p>
      </dgm:t>
    </dgm:pt>
    <dgm:pt modelId="{10962AF7-D5C6-4093-9D43-52D8ED92721A}" type="pres">
      <dgm:prSet presAssocID="{932D0761-3492-4F55-A1F1-DAE8B509D38B}" presName="hierChild3" presStyleCnt="0"/>
      <dgm:spPr/>
      <dgm:t>
        <a:bodyPr/>
        <a:lstStyle/>
        <a:p>
          <a:endParaRPr lang="en-US"/>
        </a:p>
      </dgm:t>
    </dgm:pt>
    <dgm:pt modelId="{37C33715-BDC9-4149-B712-65B46C7B851E}" type="pres">
      <dgm:prSet presAssocID="{2E34544B-F30E-4E47-AAA7-2096B0C777EF}" presName="Name19" presStyleLbl="parChTrans1D4" presStyleIdx="4" presStyleCnt="16"/>
      <dgm:spPr/>
      <dgm:t>
        <a:bodyPr/>
        <a:lstStyle/>
        <a:p>
          <a:endParaRPr lang="en-US"/>
        </a:p>
      </dgm:t>
    </dgm:pt>
    <dgm:pt modelId="{74B9547D-D536-4782-90C3-205C3D8C94D2}" type="pres">
      <dgm:prSet presAssocID="{C0A0EAE9-720B-4808-8FB7-D6D266ED599B}" presName="Name21" presStyleCnt="0"/>
      <dgm:spPr/>
      <dgm:t>
        <a:bodyPr/>
        <a:lstStyle/>
        <a:p>
          <a:endParaRPr lang="en-US"/>
        </a:p>
      </dgm:t>
    </dgm:pt>
    <dgm:pt modelId="{7E6F82EA-D3F8-4218-B560-93E310D879F3}" type="pres">
      <dgm:prSet presAssocID="{C0A0EAE9-720B-4808-8FB7-D6D266ED599B}" presName="level2Shape" presStyleLbl="node4" presStyleIdx="4" presStyleCnt="16" custScaleX="163229" custLinFactNeighborX="-22904"/>
      <dgm:spPr/>
      <dgm:t>
        <a:bodyPr/>
        <a:lstStyle/>
        <a:p>
          <a:endParaRPr lang="en-US"/>
        </a:p>
      </dgm:t>
    </dgm:pt>
    <dgm:pt modelId="{4C21A258-9909-42B0-B4F2-574158DBD618}" type="pres">
      <dgm:prSet presAssocID="{C0A0EAE9-720B-4808-8FB7-D6D266ED599B}" presName="hierChild3" presStyleCnt="0"/>
      <dgm:spPr/>
      <dgm:t>
        <a:bodyPr/>
        <a:lstStyle/>
        <a:p>
          <a:endParaRPr lang="en-US"/>
        </a:p>
      </dgm:t>
    </dgm:pt>
    <dgm:pt modelId="{E5F72C8E-7D0A-4ADB-B9FC-6DBB12294EDE}" type="pres">
      <dgm:prSet presAssocID="{F83370D0-4E24-49D4-902E-F7D8DBBA8448}" presName="Name19" presStyleLbl="parChTrans1D4" presStyleIdx="5" presStyleCnt="16"/>
      <dgm:spPr/>
      <dgm:t>
        <a:bodyPr/>
        <a:lstStyle/>
        <a:p>
          <a:endParaRPr lang="en-US"/>
        </a:p>
      </dgm:t>
    </dgm:pt>
    <dgm:pt modelId="{7D10D12D-6C43-4BF6-9CD0-67897CDEF0CE}" type="pres">
      <dgm:prSet presAssocID="{53875902-2247-49A0-81A2-8C07F1A1424D}" presName="Name21" presStyleCnt="0"/>
      <dgm:spPr/>
      <dgm:t>
        <a:bodyPr/>
        <a:lstStyle/>
        <a:p>
          <a:endParaRPr lang="en-US"/>
        </a:p>
      </dgm:t>
    </dgm:pt>
    <dgm:pt modelId="{F04AB2A9-7BF4-491C-AD29-6581C7AC9A13}" type="pres">
      <dgm:prSet presAssocID="{53875902-2247-49A0-81A2-8C07F1A1424D}" presName="level2Shape" presStyleLbl="node4" presStyleIdx="5" presStyleCnt="16" custScaleX="163229" custLinFactNeighborX="-22904"/>
      <dgm:spPr/>
      <dgm:t>
        <a:bodyPr/>
        <a:lstStyle/>
        <a:p>
          <a:endParaRPr lang="en-US"/>
        </a:p>
      </dgm:t>
    </dgm:pt>
    <dgm:pt modelId="{F8C37055-25A6-41C7-8B06-B7CA6C3AC18C}" type="pres">
      <dgm:prSet presAssocID="{53875902-2247-49A0-81A2-8C07F1A1424D}" presName="hierChild3" presStyleCnt="0"/>
      <dgm:spPr/>
      <dgm:t>
        <a:bodyPr/>
        <a:lstStyle/>
        <a:p>
          <a:endParaRPr lang="en-US"/>
        </a:p>
      </dgm:t>
    </dgm:pt>
    <dgm:pt modelId="{A42AB757-A5BE-4763-B31C-D4B3DDAD2D52}" type="pres">
      <dgm:prSet presAssocID="{0862FE1A-C860-4564-A5C8-6C49D6119AFF}" presName="Name19" presStyleLbl="parChTrans1D4" presStyleIdx="6" presStyleCnt="16"/>
      <dgm:spPr/>
      <dgm:t>
        <a:bodyPr/>
        <a:lstStyle/>
        <a:p>
          <a:endParaRPr lang="en-US"/>
        </a:p>
      </dgm:t>
    </dgm:pt>
    <dgm:pt modelId="{05303304-EA6D-4F0F-843A-A4CD23420BDE}" type="pres">
      <dgm:prSet presAssocID="{C266F457-CF01-444D-A7D2-1EAE8F3511B0}" presName="Name21" presStyleCnt="0"/>
      <dgm:spPr/>
      <dgm:t>
        <a:bodyPr/>
        <a:lstStyle/>
        <a:p>
          <a:endParaRPr lang="en-US"/>
        </a:p>
      </dgm:t>
    </dgm:pt>
    <dgm:pt modelId="{2B3B3513-6300-4E95-BE07-70DA819A76A1}" type="pres">
      <dgm:prSet presAssocID="{C266F457-CF01-444D-A7D2-1EAE8F3511B0}" presName="level2Shape" presStyleLbl="node4" presStyleIdx="6" presStyleCnt="16" custScaleX="163229" custLinFactNeighborX="-22904"/>
      <dgm:spPr/>
      <dgm:t>
        <a:bodyPr/>
        <a:lstStyle/>
        <a:p>
          <a:endParaRPr lang="en-US"/>
        </a:p>
      </dgm:t>
    </dgm:pt>
    <dgm:pt modelId="{FEFC4BF8-A13D-41A6-A4EB-F36EDBB6BD42}" type="pres">
      <dgm:prSet presAssocID="{C266F457-CF01-444D-A7D2-1EAE8F3511B0}" presName="hierChild3" presStyleCnt="0"/>
      <dgm:spPr/>
      <dgm:t>
        <a:bodyPr/>
        <a:lstStyle/>
        <a:p>
          <a:endParaRPr lang="en-US"/>
        </a:p>
      </dgm:t>
    </dgm:pt>
    <dgm:pt modelId="{30485278-A0A1-4A33-BB5A-5E073BD751A8}" type="pres">
      <dgm:prSet presAssocID="{3F5F706B-E957-410A-9A13-4DE6F1D70443}" presName="Name19" presStyleLbl="parChTrans1D4" presStyleIdx="7" presStyleCnt="16"/>
      <dgm:spPr/>
      <dgm:t>
        <a:bodyPr/>
        <a:lstStyle/>
        <a:p>
          <a:endParaRPr lang="en-US"/>
        </a:p>
      </dgm:t>
    </dgm:pt>
    <dgm:pt modelId="{25D34035-6C71-4CA0-B035-0ADF6F92EF54}" type="pres">
      <dgm:prSet presAssocID="{A5609DF0-857E-45B8-B7F7-51CA0CA1066F}" presName="Name21" presStyleCnt="0"/>
      <dgm:spPr/>
      <dgm:t>
        <a:bodyPr/>
        <a:lstStyle/>
        <a:p>
          <a:endParaRPr lang="en-US"/>
        </a:p>
      </dgm:t>
    </dgm:pt>
    <dgm:pt modelId="{B96784C3-EE21-4CCE-9C60-E6DAAACDABF1}" type="pres">
      <dgm:prSet presAssocID="{A5609DF0-857E-45B8-B7F7-51CA0CA1066F}" presName="level2Shape" presStyleLbl="node4" presStyleIdx="7" presStyleCnt="16" custScaleX="163229" custLinFactNeighborX="-22904"/>
      <dgm:spPr/>
      <dgm:t>
        <a:bodyPr/>
        <a:lstStyle/>
        <a:p>
          <a:endParaRPr lang="en-US"/>
        </a:p>
      </dgm:t>
    </dgm:pt>
    <dgm:pt modelId="{AB708B43-74BD-4967-9618-C579E2CAFEAE}" type="pres">
      <dgm:prSet presAssocID="{A5609DF0-857E-45B8-B7F7-51CA0CA1066F}" presName="hierChild3" presStyleCnt="0"/>
      <dgm:spPr/>
      <dgm:t>
        <a:bodyPr/>
        <a:lstStyle/>
        <a:p>
          <a:endParaRPr lang="en-US"/>
        </a:p>
      </dgm:t>
    </dgm:pt>
    <dgm:pt modelId="{2C501CE6-5D72-451D-8937-704822072853}" type="pres">
      <dgm:prSet presAssocID="{89D034D7-08A6-4615-AEE1-428D9F014DF8}" presName="Name19" presStyleLbl="parChTrans1D4" presStyleIdx="8" presStyleCnt="16"/>
      <dgm:spPr/>
      <dgm:t>
        <a:bodyPr/>
        <a:lstStyle/>
        <a:p>
          <a:endParaRPr lang="en-US"/>
        </a:p>
      </dgm:t>
    </dgm:pt>
    <dgm:pt modelId="{E2D983D6-EC1E-4E52-9322-00B5AC9B8483}" type="pres">
      <dgm:prSet presAssocID="{870B522E-77CD-4EF8-A63E-49B370D8011B}" presName="Name21" presStyleCnt="0"/>
      <dgm:spPr/>
      <dgm:t>
        <a:bodyPr/>
        <a:lstStyle/>
        <a:p>
          <a:endParaRPr lang="en-US"/>
        </a:p>
      </dgm:t>
    </dgm:pt>
    <dgm:pt modelId="{B76C7CE7-4864-4505-9BDE-E0C1FC9BFF64}" type="pres">
      <dgm:prSet presAssocID="{870B522E-77CD-4EF8-A63E-49B370D8011B}" presName="level2Shape" presStyleLbl="node4" presStyleIdx="8" presStyleCnt="16" custScaleX="166828" custLinFactNeighborX="-22967"/>
      <dgm:spPr/>
      <dgm:t>
        <a:bodyPr/>
        <a:lstStyle/>
        <a:p>
          <a:endParaRPr lang="en-US"/>
        </a:p>
      </dgm:t>
    </dgm:pt>
    <dgm:pt modelId="{5D782FC7-1C2F-4E55-AB66-0768E33D9153}" type="pres">
      <dgm:prSet presAssocID="{870B522E-77CD-4EF8-A63E-49B370D8011B}" presName="hierChild3" presStyleCnt="0"/>
      <dgm:spPr/>
      <dgm:t>
        <a:bodyPr/>
        <a:lstStyle/>
        <a:p>
          <a:endParaRPr lang="en-US"/>
        </a:p>
      </dgm:t>
    </dgm:pt>
    <dgm:pt modelId="{8A8161DB-DD81-4FCE-B232-DE806F494132}" type="pres">
      <dgm:prSet presAssocID="{1B436C70-068A-46C7-AF89-8EE36840DDC0}" presName="Name19" presStyleLbl="parChTrans1D4" presStyleIdx="9" presStyleCnt="16"/>
      <dgm:spPr/>
      <dgm:t>
        <a:bodyPr/>
        <a:lstStyle/>
        <a:p>
          <a:endParaRPr lang="en-US"/>
        </a:p>
      </dgm:t>
    </dgm:pt>
    <dgm:pt modelId="{89A4FFE6-9A85-4B83-8E7A-9A85E6305A4B}" type="pres">
      <dgm:prSet presAssocID="{D2528B60-A875-4F60-B213-968537CE6F81}" presName="Name21" presStyleCnt="0"/>
      <dgm:spPr/>
      <dgm:t>
        <a:bodyPr/>
        <a:lstStyle/>
        <a:p>
          <a:endParaRPr lang="en-US"/>
        </a:p>
      </dgm:t>
    </dgm:pt>
    <dgm:pt modelId="{D46B98FD-0D17-44AC-AF18-162F6B803253}" type="pres">
      <dgm:prSet presAssocID="{D2528B60-A875-4F60-B213-968537CE6F81}" presName="level2Shape" presStyleLbl="node4" presStyleIdx="9" presStyleCnt="16" custScaleX="163229" custLinFactNeighborX="-22904"/>
      <dgm:spPr/>
      <dgm:t>
        <a:bodyPr/>
        <a:lstStyle/>
        <a:p>
          <a:endParaRPr lang="en-US"/>
        </a:p>
      </dgm:t>
    </dgm:pt>
    <dgm:pt modelId="{20F1B6CF-01CC-4FE2-AEF7-0813C1AB68B2}" type="pres">
      <dgm:prSet presAssocID="{D2528B60-A875-4F60-B213-968537CE6F81}" presName="hierChild3" presStyleCnt="0"/>
      <dgm:spPr/>
      <dgm:t>
        <a:bodyPr/>
        <a:lstStyle/>
        <a:p>
          <a:endParaRPr lang="en-US"/>
        </a:p>
      </dgm:t>
    </dgm:pt>
    <dgm:pt modelId="{2AF10836-2A83-40CD-977A-96A23CF27334}" type="pres">
      <dgm:prSet presAssocID="{B281AE4C-B7B5-4E7F-BBEA-DA603304451C}" presName="Name19" presStyleLbl="parChTrans1D4" presStyleIdx="10" presStyleCnt="16"/>
      <dgm:spPr/>
      <dgm:t>
        <a:bodyPr/>
        <a:lstStyle/>
        <a:p>
          <a:endParaRPr lang="en-US"/>
        </a:p>
      </dgm:t>
    </dgm:pt>
    <dgm:pt modelId="{316AA79A-AFF2-48E4-8615-3107446C8B34}" type="pres">
      <dgm:prSet presAssocID="{6DD814A2-19BF-459B-AE25-1AE0D978D3AE}" presName="Name21" presStyleCnt="0"/>
      <dgm:spPr/>
      <dgm:t>
        <a:bodyPr/>
        <a:lstStyle/>
        <a:p>
          <a:endParaRPr lang="en-US"/>
        </a:p>
      </dgm:t>
    </dgm:pt>
    <dgm:pt modelId="{C73796D8-E58C-4D29-89AA-8503D3E2431B}" type="pres">
      <dgm:prSet presAssocID="{6DD814A2-19BF-459B-AE25-1AE0D978D3AE}" presName="level2Shape" presStyleLbl="node4" presStyleIdx="10" presStyleCnt="16" custScaleX="163229" custLinFactNeighborX="-22904"/>
      <dgm:spPr/>
      <dgm:t>
        <a:bodyPr/>
        <a:lstStyle/>
        <a:p>
          <a:endParaRPr lang="en-US"/>
        </a:p>
      </dgm:t>
    </dgm:pt>
    <dgm:pt modelId="{2B5F7709-36F2-458E-8DF0-C99CDC7F35E3}" type="pres">
      <dgm:prSet presAssocID="{6DD814A2-19BF-459B-AE25-1AE0D978D3AE}" presName="hierChild3" presStyleCnt="0"/>
      <dgm:spPr/>
      <dgm:t>
        <a:bodyPr/>
        <a:lstStyle/>
        <a:p>
          <a:endParaRPr lang="en-US"/>
        </a:p>
      </dgm:t>
    </dgm:pt>
    <dgm:pt modelId="{1B124621-3288-4D01-948A-453ABF37D2B6}" type="pres">
      <dgm:prSet presAssocID="{C940E888-22B7-499F-92B4-64B763458048}" presName="Name19" presStyleLbl="parChTrans1D4" presStyleIdx="11" presStyleCnt="16"/>
      <dgm:spPr/>
      <dgm:t>
        <a:bodyPr/>
        <a:lstStyle/>
        <a:p>
          <a:endParaRPr lang="en-US"/>
        </a:p>
      </dgm:t>
    </dgm:pt>
    <dgm:pt modelId="{3B66463C-2102-478C-8692-D8C35064590C}" type="pres">
      <dgm:prSet presAssocID="{B6DFB393-6484-464F-952D-9F3B294039AE}" presName="Name21" presStyleCnt="0"/>
      <dgm:spPr/>
      <dgm:t>
        <a:bodyPr/>
        <a:lstStyle/>
        <a:p>
          <a:endParaRPr lang="en-US"/>
        </a:p>
      </dgm:t>
    </dgm:pt>
    <dgm:pt modelId="{CAA02505-A616-463C-A9E3-942059E8C8B0}" type="pres">
      <dgm:prSet presAssocID="{B6DFB393-6484-464F-952D-9F3B294039AE}" presName="level2Shape" presStyleLbl="node4" presStyleIdx="11" presStyleCnt="16" custScaleX="163229" custLinFactNeighborX="-22904"/>
      <dgm:spPr/>
      <dgm:t>
        <a:bodyPr/>
        <a:lstStyle/>
        <a:p>
          <a:endParaRPr lang="en-US"/>
        </a:p>
      </dgm:t>
    </dgm:pt>
    <dgm:pt modelId="{FDB317B6-F634-4D4A-9215-A0FA817D0017}" type="pres">
      <dgm:prSet presAssocID="{B6DFB393-6484-464F-952D-9F3B294039AE}" presName="hierChild3" presStyleCnt="0"/>
      <dgm:spPr/>
      <dgm:t>
        <a:bodyPr/>
        <a:lstStyle/>
        <a:p>
          <a:endParaRPr lang="en-US"/>
        </a:p>
      </dgm:t>
    </dgm:pt>
    <dgm:pt modelId="{3940F8A5-E670-4ADF-959D-95491FE3896D}" type="pres">
      <dgm:prSet presAssocID="{D1BE1380-E371-485C-9837-596C2714CA96}" presName="Name19" presStyleLbl="parChTrans1D4" presStyleIdx="12" presStyleCnt="16"/>
      <dgm:spPr/>
      <dgm:t>
        <a:bodyPr/>
        <a:lstStyle/>
        <a:p>
          <a:endParaRPr lang="en-US"/>
        </a:p>
      </dgm:t>
    </dgm:pt>
    <dgm:pt modelId="{970F2835-D5F9-4712-A58D-A8F33727CA8A}" type="pres">
      <dgm:prSet presAssocID="{E513097B-9D74-45EA-BC7E-1D182A47E0BB}" presName="Name21" presStyleCnt="0"/>
      <dgm:spPr/>
      <dgm:t>
        <a:bodyPr/>
        <a:lstStyle/>
        <a:p>
          <a:endParaRPr lang="en-US"/>
        </a:p>
      </dgm:t>
    </dgm:pt>
    <dgm:pt modelId="{A7F5BCCE-EC2D-4D72-A6B1-576898C14CFF}" type="pres">
      <dgm:prSet presAssocID="{E513097B-9D74-45EA-BC7E-1D182A47E0BB}" presName="level2Shape" presStyleLbl="node4" presStyleIdx="12" presStyleCnt="16" custScaleX="163229" custLinFactNeighborX="-22904"/>
      <dgm:spPr/>
      <dgm:t>
        <a:bodyPr/>
        <a:lstStyle/>
        <a:p>
          <a:endParaRPr lang="en-US"/>
        </a:p>
      </dgm:t>
    </dgm:pt>
    <dgm:pt modelId="{2FD0AFED-0273-40BA-B9C4-D5537020A896}" type="pres">
      <dgm:prSet presAssocID="{E513097B-9D74-45EA-BC7E-1D182A47E0BB}" presName="hierChild3" presStyleCnt="0"/>
      <dgm:spPr/>
      <dgm:t>
        <a:bodyPr/>
        <a:lstStyle/>
        <a:p>
          <a:endParaRPr lang="en-US"/>
        </a:p>
      </dgm:t>
    </dgm:pt>
    <dgm:pt modelId="{0A798E19-353C-4820-AF5B-97A15337DA69}" type="pres">
      <dgm:prSet presAssocID="{31092096-FEF3-4506-AEBC-6AF9558C96B9}" presName="Name19" presStyleLbl="parChTrans1D4" presStyleIdx="13" presStyleCnt="16"/>
      <dgm:spPr/>
      <dgm:t>
        <a:bodyPr/>
        <a:lstStyle/>
        <a:p>
          <a:endParaRPr lang="en-US"/>
        </a:p>
      </dgm:t>
    </dgm:pt>
    <dgm:pt modelId="{D4C706D1-DCD8-43F5-BB43-A6C7BFC3D777}" type="pres">
      <dgm:prSet presAssocID="{FB457A70-CD95-4649-98BC-CD46F9A538D7}" presName="Name21" presStyleCnt="0"/>
      <dgm:spPr/>
      <dgm:t>
        <a:bodyPr/>
        <a:lstStyle/>
        <a:p>
          <a:endParaRPr lang="en-US"/>
        </a:p>
      </dgm:t>
    </dgm:pt>
    <dgm:pt modelId="{7F6AC311-97F0-4A3F-9111-C925DBB26C8D}" type="pres">
      <dgm:prSet presAssocID="{FB457A70-CD95-4649-98BC-CD46F9A538D7}" presName="level2Shape" presStyleLbl="node4" presStyleIdx="13" presStyleCnt="16" custScaleX="162541" custLinFactNeighborX="-21991"/>
      <dgm:spPr/>
      <dgm:t>
        <a:bodyPr/>
        <a:lstStyle/>
        <a:p>
          <a:endParaRPr lang="en-US"/>
        </a:p>
      </dgm:t>
    </dgm:pt>
    <dgm:pt modelId="{D3AB2CA8-572B-4EBF-9F2C-B218BAE49C45}" type="pres">
      <dgm:prSet presAssocID="{FB457A70-CD95-4649-98BC-CD46F9A538D7}" presName="hierChild3" presStyleCnt="0"/>
      <dgm:spPr/>
      <dgm:t>
        <a:bodyPr/>
        <a:lstStyle/>
        <a:p>
          <a:endParaRPr lang="en-US"/>
        </a:p>
      </dgm:t>
    </dgm:pt>
    <dgm:pt modelId="{3605B394-3A52-4C6F-889A-1033E74BA7F6}" type="pres">
      <dgm:prSet presAssocID="{8705F383-BA7A-4548-B504-5BBD2CF2635A}" presName="Name19" presStyleLbl="parChTrans1D4" presStyleIdx="14" presStyleCnt="16"/>
      <dgm:spPr/>
      <dgm:t>
        <a:bodyPr/>
        <a:lstStyle/>
        <a:p>
          <a:endParaRPr lang="en-US"/>
        </a:p>
      </dgm:t>
    </dgm:pt>
    <dgm:pt modelId="{4D4EE79B-560F-47C9-A45F-8936EA22C468}" type="pres">
      <dgm:prSet presAssocID="{60E1687B-A162-4FFE-8B25-6D875C89425C}" presName="Name21" presStyleCnt="0"/>
      <dgm:spPr/>
      <dgm:t>
        <a:bodyPr/>
        <a:lstStyle/>
        <a:p>
          <a:endParaRPr lang="en-US"/>
        </a:p>
      </dgm:t>
    </dgm:pt>
    <dgm:pt modelId="{1FC3B572-B1C3-43D1-91A3-D8BFD53092EA}" type="pres">
      <dgm:prSet presAssocID="{60E1687B-A162-4FFE-8B25-6D875C89425C}" presName="level2Shape" presStyleLbl="node4" presStyleIdx="14" presStyleCnt="16" custScaleX="163229" custLinFactNeighborX="-22904"/>
      <dgm:spPr/>
      <dgm:t>
        <a:bodyPr/>
        <a:lstStyle/>
        <a:p>
          <a:endParaRPr lang="en-US"/>
        </a:p>
      </dgm:t>
    </dgm:pt>
    <dgm:pt modelId="{EBF8FAF9-CDEA-460D-A0DB-B9BF79016356}" type="pres">
      <dgm:prSet presAssocID="{60E1687B-A162-4FFE-8B25-6D875C89425C}" presName="hierChild3" presStyleCnt="0"/>
      <dgm:spPr/>
      <dgm:t>
        <a:bodyPr/>
        <a:lstStyle/>
        <a:p>
          <a:endParaRPr lang="en-US"/>
        </a:p>
      </dgm:t>
    </dgm:pt>
    <dgm:pt modelId="{5DE3397D-05ED-43E8-B38F-A97EF99F7A12}" type="pres">
      <dgm:prSet presAssocID="{A948C29F-3E4A-40CD-A214-FCBC66048E52}" presName="Name19" presStyleLbl="parChTrans1D4" presStyleIdx="15" presStyleCnt="16"/>
      <dgm:spPr/>
      <dgm:t>
        <a:bodyPr/>
        <a:lstStyle/>
        <a:p>
          <a:endParaRPr lang="en-US"/>
        </a:p>
      </dgm:t>
    </dgm:pt>
    <dgm:pt modelId="{8A8215DB-BB5A-42DF-8C0F-EB900C6F3F12}" type="pres">
      <dgm:prSet presAssocID="{43D0C4D4-C0A4-4E37-B9B2-C5AB4D37CD78}" presName="Name21" presStyleCnt="0"/>
      <dgm:spPr/>
      <dgm:t>
        <a:bodyPr/>
        <a:lstStyle/>
        <a:p>
          <a:endParaRPr lang="en-US"/>
        </a:p>
      </dgm:t>
    </dgm:pt>
    <dgm:pt modelId="{C4CB4E52-077E-48ED-952E-B55536849882}" type="pres">
      <dgm:prSet presAssocID="{43D0C4D4-C0A4-4E37-B9B2-C5AB4D37CD78}" presName="level2Shape" presStyleLbl="node4" presStyleIdx="15" presStyleCnt="16" custScaleX="163229" custLinFactNeighborX="-22904"/>
      <dgm:spPr/>
      <dgm:t>
        <a:bodyPr/>
        <a:lstStyle/>
        <a:p>
          <a:endParaRPr lang="en-US"/>
        </a:p>
      </dgm:t>
    </dgm:pt>
    <dgm:pt modelId="{B1EF0CC7-A65D-43B1-B022-495EAB6D7EB6}" type="pres">
      <dgm:prSet presAssocID="{43D0C4D4-C0A4-4E37-B9B2-C5AB4D37CD78}" presName="hierChild3" presStyleCnt="0"/>
      <dgm:spPr/>
      <dgm:t>
        <a:bodyPr/>
        <a:lstStyle/>
        <a:p>
          <a:endParaRPr lang="en-US"/>
        </a:p>
      </dgm:t>
    </dgm:pt>
    <dgm:pt modelId="{4D85484A-54EB-4FFD-8FBC-16CC2236FBB9}" type="pres">
      <dgm:prSet presAssocID="{AFF7CD29-B6BE-456E-85FA-9825733B355F}" presName="bgShapesFlow" presStyleCnt="0"/>
      <dgm:spPr/>
      <dgm:t>
        <a:bodyPr/>
        <a:lstStyle/>
        <a:p>
          <a:endParaRPr lang="en-US"/>
        </a:p>
      </dgm:t>
    </dgm:pt>
    <dgm:pt modelId="{7C8DD14B-7A41-40D5-B75C-7E349C94577A}" type="pres">
      <dgm:prSet presAssocID="{471E8C04-0F06-4296-AA56-59CCADB4B039}" presName="rectComp" presStyleCnt="0"/>
      <dgm:spPr/>
      <dgm:t>
        <a:bodyPr/>
        <a:lstStyle/>
        <a:p>
          <a:endParaRPr lang="en-US"/>
        </a:p>
      </dgm:t>
    </dgm:pt>
    <dgm:pt modelId="{DEA1DC9C-3064-4033-BC22-A02613FA01E1}" type="pres">
      <dgm:prSet presAssocID="{471E8C04-0F06-4296-AA56-59CCADB4B039}" presName="bgRect" presStyleLbl="bgShp" presStyleIdx="0" presStyleCnt="8" custLinFactNeighborX="1594" custLinFactNeighborY="-5131"/>
      <dgm:spPr/>
      <dgm:t>
        <a:bodyPr/>
        <a:lstStyle/>
        <a:p>
          <a:endParaRPr lang="en-US"/>
        </a:p>
      </dgm:t>
    </dgm:pt>
    <dgm:pt modelId="{EFAA6E3A-EB14-4076-BA3F-4547E83314FA}" type="pres">
      <dgm:prSet presAssocID="{471E8C04-0F06-4296-AA56-59CCADB4B039}" presName="bgRectTx" presStyleLbl="bgShp" presStyleIdx="0" presStyleCnt="8">
        <dgm:presLayoutVars>
          <dgm:bulletEnabled val="1"/>
        </dgm:presLayoutVars>
      </dgm:prSet>
      <dgm:spPr/>
      <dgm:t>
        <a:bodyPr/>
        <a:lstStyle/>
        <a:p>
          <a:endParaRPr lang="en-US"/>
        </a:p>
      </dgm:t>
    </dgm:pt>
    <dgm:pt modelId="{59EECB7C-BAF5-47A2-AC2F-8362416C29FE}" type="pres">
      <dgm:prSet presAssocID="{471E8C04-0F06-4296-AA56-59CCADB4B039}" presName="spComp" presStyleCnt="0"/>
      <dgm:spPr/>
      <dgm:t>
        <a:bodyPr/>
        <a:lstStyle/>
        <a:p>
          <a:endParaRPr lang="en-US"/>
        </a:p>
      </dgm:t>
    </dgm:pt>
    <dgm:pt modelId="{C3FA27DD-50E6-4BC7-A309-0DC82AD85C6E}" type="pres">
      <dgm:prSet presAssocID="{471E8C04-0F06-4296-AA56-59CCADB4B039}" presName="vSp" presStyleCnt="0"/>
      <dgm:spPr/>
      <dgm:t>
        <a:bodyPr/>
        <a:lstStyle/>
        <a:p>
          <a:endParaRPr lang="en-US"/>
        </a:p>
      </dgm:t>
    </dgm:pt>
    <dgm:pt modelId="{8E10C48B-4897-439D-A98D-FAE95F07E748}" type="pres">
      <dgm:prSet presAssocID="{E734DB18-C3AB-48A9-9866-F52BC1170FD6}" presName="rectComp" presStyleCnt="0"/>
      <dgm:spPr/>
      <dgm:t>
        <a:bodyPr/>
        <a:lstStyle/>
        <a:p>
          <a:endParaRPr lang="en-US"/>
        </a:p>
      </dgm:t>
    </dgm:pt>
    <dgm:pt modelId="{84220F96-FD92-4062-ABCD-D5534A19EC05}" type="pres">
      <dgm:prSet presAssocID="{E734DB18-C3AB-48A9-9866-F52BC1170FD6}" presName="bgRect" presStyleLbl="bgShp" presStyleIdx="1" presStyleCnt="8"/>
      <dgm:spPr/>
      <dgm:t>
        <a:bodyPr/>
        <a:lstStyle/>
        <a:p>
          <a:endParaRPr lang="en-US"/>
        </a:p>
      </dgm:t>
    </dgm:pt>
    <dgm:pt modelId="{2AF74CC3-8B50-488A-B47B-674ADB345D7C}" type="pres">
      <dgm:prSet presAssocID="{E734DB18-C3AB-48A9-9866-F52BC1170FD6}" presName="bgRectTx" presStyleLbl="bgShp" presStyleIdx="1" presStyleCnt="8">
        <dgm:presLayoutVars>
          <dgm:bulletEnabled val="1"/>
        </dgm:presLayoutVars>
      </dgm:prSet>
      <dgm:spPr/>
      <dgm:t>
        <a:bodyPr/>
        <a:lstStyle/>
        <a:p>
          <a:endParaRPr lang="en-US"/>
        </a:p>
      </dgm:t>
    </dgm:pt>
    <dgm:pt modelId="{E77F0EC5-6971-46F8-8506-D39247B47638}" type="pres">
      <dgm:prSet presAssocID="{E734DB18-C3AB-48A9-9866-F52BC1170FD6}" presName="spComp" presStyleCnt="0"/>
      <dgm:spPr/>
      <dgm:t>
        <a:bodyPr/>
        <a:lstStyle/>
        <a:p>
          <a:endParaRPr lang="en-US"/>
        </a:p>
      </dgm:t>
    </dgm:pt>
    <dgm:pt modelId="{041486FF-CD9E-4BE8-9EAD-5454D5117EBE}" type="pres">
      <dgm:prSet presAssocID="{E734DB18-C3AB-48A9-9866-F52BC1170FD6}" presName="vSp" presStyleCnt="0"/>
      <dgm:spPr/>
      <dgm:t>
        <a:bodyPr/>
        <a:lstStyle/>
        <a:p>
          <a:endParaRPr lang="en-US"/>
        </a:p>
      </dgm:t>
    </dgm:pt>
    <dgm:pt modelId="{5AC2E69B-B0DB-4BFD-B5F3-ECC1375D9BC1}" type="pres">
      <dgm:prSet presAssocID="{D63B4BA3-C1B9-46E8-B604-8862F5B8E4F3}" presName="rectComp" presStyleCnt="0"/>
      <dgm:spPr/>
      <dgm:t>
        <a:bodyPr/>
        <a:lstStyle/>
        <a:p>
          <a:endParaRPr lang="en-US"/>
        </a:p>
      </dgm:t>
    </dgm:pt>
    <dgm:pt modelId="{06DA5C7F-FF3B-44AC-A253-31DF72242451}" type="pres">
      <dgm:prSet presAssocID="{D63B4BA3-C1B9-46E8-B604-8862F5B8E4F3}" presName="bgRect" presStyleLbl="bgShp" presStyleIdx="2" presStyleCnt="8" custLinFactNeighborY="2045"/>
      <dgm:spPr/>
      <dgm:t>
        <a:bodyPr/>
        <a:lstStyle/>
        <a:p>
          <a:endParaRPr lang="en-US"/>
        </a:p>
      </dgm:t>
    </dgm:pt>
    <dgm:pt modelId="{7E450590-FCCA-4D23-8764-13F305E2037B}" type="pres">
      <dgm:prSet presAssocID="{D63B4BA3-C1B9-46E8-B604-8862F5B8E4F3}" presName="bgRectTx" presStyleLbl="bgShp" presStyleIdx="2" presStyleCnt="8">
        <dgm:presLayoutVars>
          <dgm:bulletEnabled val="1"/>
        </dgm:presLayoutVars>
      </dgm:prSet>
      <dgm:spPr/>
      <dgm:t>
        <a:bodyPr/>
        <a:lstStyle/>
        <a:p>
          <a:endParaRPr lang="en-US"/>
        </a:p>
      </dgm:t>
    </dgm:pt>
    <dgm:pt modelId="{EB881433-CEF6-4DB1-A189-ED5BAB637065}" type="pres">
      <dgm:prSet presAssocID="{D63B4BA3-C1B9-46E8-B604-8862F5B8E4F3}" presName="spComp" presStyleCnt="0"/>
      <dgm:spPr/>
      <dgm:t>
        <a:bodyPr/>
        <a:lstStyle/>
        <a:p>
          <a:endParaRPr lang="en-US"/>
        </a:p>
      </dgm:t>
    </dgm:pt>
    <dgm:pt modelId="{736AB630-25F4-413A-A078-E27F026B5B17}" type="pres">
      <dgm:prSet presAssocID="{D63B4BA3-C1B9-46E8-B604-8862F5B8E4F3}" presName="vSp" presStyleCnt="0"/>
      <dgm:spPr/>
      <dgm:t>
        <a:bodyPr/>
        <a:lstStyle/>
        <a:p>
          <a:endParaRPr lang="en-US"/>
        </a:p>
      </dgm:t>
    </dgm:pt>
    <dgm:pt modelId="{25A1663C-3C72-4F2B-A9F1-682F4DCB7C04}" type="pres">
      <dgm:prSet presAssocID="{B5902D10-2B8C-48DE-8295-000A0537AB86}" presName="rectComp" presStyleCnt="0"/>
      <dgm:spPr/>
      <dgm:t>
        <a:bodyPr/>
        <a:lstStyle/>
        <a:p>
          <a:endParaRPr lang="en-US"/>
        </a:p>
      </dgm:t>
    </dgm:pt>
    <dgm:pt modelId="{B582E13D-AC1E-4F02-9D3A-C5CF6E364532}" type="pres">
      <dgm:prSet presAssocID="{B5902D10-2B8C-48DE-8295-000A0537AB86}" presName="bgRect" presStyleLbl="bgShp" presStyleIdx="3" presStyleCnt="8"/>
      <dgm:spPr/>
      <dgm:t>
        <a:bodyPr/>
        <a:lstStyle/>
        <a:p>
          <a:endParaRPr lang="en-US"/>
        </a:p>
      </dgm:t>
    </dgm:pt>
    <dgm:pt modelId="{A2BE33EA-9D05-41D9-A00E-0D42F7D55B70}" type="pres">
      <dgm:prSet presAssocID="{B5902D10-2B8C-48DE-8295-000A0537AB86}" presName="bgRectTx" presStyleLbl="bgShp" presStyleIdx="3" presStyleCnt="8">
        <dgm:presLayoutVars>
          <dgm:bulletEnabled val="1"/>
        </dgm:presLayoutVars>
      </dgm:prSet>
      <dgm:spPr/>
      <dgm:t>
        <a:bodyPr/>
        <a:lstStyle/>
        <a:p>
          <a:endParaRPr lang="en-US"/>
        </a:p>
      </dgm:t>
    </dgm:pt>
    <dgm:pt modelId="{3FCDF6BD-1D60-43CF-BF21-C2F308CCE791}" type="pres">
      <dgm:prSet presAssocID="{B5902D10-2B8C-48DE-8295-000A0537AB86}" presName="spComp" presStyleCnt="0"/>
      <dgm:spPr/>
      <dgm:t>
        <a:bodyPr/>
        <a:lstStyle/>
        <a:p>
          <a:endParaRPr lang="en-US"/>
        </a:p>
      </dgm:t>
    </dgm:pt>
    <dgm:pt modelId="{27E35EDB-8303-4116-8C8D-0FF174FF2999}" type="pres">
      <dgm:prSet presAssocID="{B5902D10-2B8C-48DE-8295-000A0537AB86}" presName="vSp" presStyleCnt="0"/>
      <dgm:spPr/>
      <dgm:t>
        <a:bodyPr/>
        <a:lstStyle/>
        <a:p>
          <a:endParaRPr lang="en-US"/>
        </a:p>
      </dgm:t>
    </dgm:pt>
    <dgm:pt modelId="{41148D43-D647-4CDF-A8D9-90326ED7FE02}" type="pres">
      <dgm:prSet presAssocID="{208C423B-A2F9-4DCC-863F-882E04CD60FE}" presName="rectComp" presStyleCnt="0"/>
      <dgm:spPr/>
      <dgm:t>
        <a:bodyPr/>
        <a:lstStyle/>
        <a:p>
          <a:endParaRPr lang="en-US"/>
        </a:p>
      </dgm:t>
    </dgm:pt>
    <dgm:pt modelId="{7B79BC31-B5FA-495A-8C28-2E3ADC85E509}" type="pres">
      <dgm:prSet presAssocID="{208C423B-A2F9-4DCC-863F-882E04CD60FE}" presName="bgRect" presStyleLbl="bgShp" presStyleIdx="4" presStyleCnt="8"/>
      <dgm:spPr/>
      <dgm:t>
        <a:bodyPr/>
        <a:lstStyle/>
        <a:p>
          <a:endParaRPr lang="en-US"/>
        </a:p>
      </dgm:t>
    </dgm:pt>
    <dgm:pt modelId="{EF7BF05F-F395-4E6D-BB8D-BB7FFCC34419}" type="pres">
      <dgm:prSet presAssocID="{208C423B-A2F9-4DCC-863F-882E04CD60FE}" presName="bgRectTx" presStyleLbl="bgShp" presStyleIdx="4" presStyleCnt="8">
        <dgm:presLayoutVars>
          <dgm:bulletEnabled val="1"/>
        </dgm:presLayoutVars>
      </dgm:prSet>
      <dgm:spPr/>
      <dgm:t>
        <a:bodyPr/>
        <a:lstStyle/>
        <a:p>
          <a:endParaRPr lang="en-US"/>
        </a:p>
      </dgm:t>
    </dgm:pt>
    <dgm:pt modelId="{41BDBEA3-8B61-4D2A-A33E-AA73639C7732}" type="pres">
      <dgm:prSet presAssocID="{208C423B-A2F9-4DCC-863F-882E04CD60FE}" presName="spComp" presStyleCnt="0"/>
      <dgm:spPr/>
      <dgm:t>
        <a:bodyPr/>
        <a:lstStyle/>
        <a:p>
          <a:endParaRPr lang="en-US"/>
        </a:p>
      </dgm:t>
    </dgm:pt>
    <dgm:pt modelId="{FDFB6B85-E910-4FD4-94E4-01320BD47454}" type="pres">
      <dgm:prSet presAssocID="{208C423B-A2F9-4DCC-863F-882E04CD60FE}" presName="vSp" presStyleCnt="0"/>
      <dgm:spPr/>
      <dgm:t>
        <a:bodyPr/>
        <a:lstStyle/>
        <a:p>
          <a:endParaRPr lang="en-US"/>
        </a:p>
      </dgm:t>
    </dgm:pt>
    <dgm:pt modelId="{05652A53-CCC4-488B-8BE4-C223DDD1C0B5}" type="pres">
      <dgm:prSet presAssocID="{37BE996D-4526-4933-B05B-B74AE4F7CC4D}" presName="rectComp" presStyleCnt="0"/>
      <dgm:spPr/>
      <dgm:t>
        <a:bodyPr/>
        <a:lstStyle/>
        <a:p>
          <a:endParaRPr lang="en-US"/>
        </a:p>
      </dgm:t>
    </dgm:pt>
    <dgm:pt modelId="{A9DF8A59-EB43-4E91-9204-4518F5E9F542}" type="pres">
      <dgm:prSet presAssocID="{37BE996D-4526-4933-B05B-B74AE4F7CC4D}" presName="bgRect" presStyleLbl="bgShp" presStyleIdx="5" presStyleCnt="8" custLinFactNeighborY="0"/>
      <dgm:spPr/>
      <dgm:t>
        <a:bodyPr/>
        <a:lstStyle/>
        <a:p>
          <a:endParaRPr lang="en-US"/>
        </a:p>
      </dgm:t>
    </dgm:pt>
    <dgm:pt modelId="{BA5627D2-7567-46D3-95BF-375A1A42A7BD}" type="pres">
      <dgm:prSet presAssocID="{37BE996D-4526-4933-B05B-B74AE4F7CC4D}" presName="bgRectTx" presStyleLbl="bgShp" presStyleIdx="5" presStyleCnt="8">
        <dgm:presLayoutVars>
          <dgm:bulletEnabled val="1"/>
        </dgm:presLayoutVars>
      </dgm:prSet>
      <dgm:spPr/>
      <dgm:t>
        <a:bodyPr/>
        <a:lstStyle/>
        <a:p>
          <a:endParaRPr lang="en-US"/>
        </a:p>
      </dgm:t>
    </dgm:pt>
    <dgm:pt modelId="{27856163-F466-4AEC-8CFA-459674DDFF81}" type="pres">
      <dgm:prSet presAssocID="{37BE996D-4526-4933-B05B-B74AE4F7CC4D}" presName="spComp" presStyleCnt="0"/>
      <dgm:spPr/>
      <dgm:t>
        <a:bodyPr/>
        <a:lstStyle/>
        <a:p>
          <a:endParaRPr lang="en-US"/>
        </a:p>
      </dgm:t>
    </dgm:pt>
    <dgm:pt modelId="{8C59D25D-B07E-40B4-81E5-900285273150}" type="pres">
      <dgm:prSet presAssocID="{37BE996D-4526-4933-B05B-B74AE4F7CC4D}" presName="vSp" presStyleCnt="0"/>
      <dgm:spPr/>
      <dgm:t>
        <a:bodyPr/>
        <a:lstStyle/>
        <a:p>
          <a:endParaRPr lang="en-US"/>
        </a:p>
      </dgm:t>
    </dgm:pt>
    <dgm:pt modelId="{E26BA25D-3A87-496C-831A-B7360A59BAFC}" type="pres">
      <dgm:prSet presAssocID="{24D748FE-1CA8-452A-9C21-072C50C40127}" presName="rectComp" presStyleCnt="0"/>
      <dgm:spPr/>
      <dgm:t>
        <a:bodyPr/>
        <a:lstStyle/>
        <a:p>
          <a:endParaRPr lang="en-US"/>
        </a:p>
      </dgm:t>
    </dgm:pt>
    <dgm:pt modelId="{15D66222-08AC-4CCA-BF70-5C31EFCF63CF}" type="pres">
      <dgm:prSet presAssocID="{24D748FE-1CA8-452A-9C21-072C50C40127}" presName="bgRect" presStyleLbl="bgShp" presStyleIdx="6" presStyleCnt="8" custLinFactNeighborY="0"/>
      <dgm:spPr/>
      <dgm:t>
        <a:bodyPr/>
        <a:lstStyle/>
        <a:p>
          <a:endParaRPr lang="en-US"/>
        </a:p>
      </dgm:t>
    </dgm:pt>
    <dgm:pt modelId="{BD01C517-B103-4968-82CC-E932304EF8E5}" type="pres">
      <dgm:prSet presAssocID="{24D748FE-1CA8-452A-9C21-072C50C40127}" presName="bgRectTx" presStyleLbl="bgShp" presStyleIdx="6" presStyleCnt="8">
        <dgm:presLayoutVars>
          <dgm:bulletEnabled val="1"/>
        </dgm:presLayoutVars>
      </dgm:prSet>
      <dgm:spPr/>
      <dgm:t>
        <a:bodyPr/>
        <a:lstStyle/>
        <a:p>
          <a:endParaRPr lang="en-US"/>
        </a:p>
      </dgm:t>
    </dgm:pt>
    <dgm:pt modelId="{D7B7AC5A-2EAC-435D-A3E0-55FFF3BEC279}" type="pres">
      <dgm:prSet presAssocID="{24D748FE-1CA8-452A-9C21-072C50C40127}" presName="spComp" presStyleCnt="0"/>
      <dgm:spPr/>
      <dgm:t>
        <a:bodyPr/>
        <a:lstStyle/>
        <a:p>
          <a:endParaRPr lang="en-US"/>
        </a:p>
      </dgm:t>
    </dgm:pt>
    <dgm:pt modelId="{9C7656D6-9737-4CEE-A434-E832E32D350A}" type="pres">
      <dgm:prSet presAssocID="{24D748FE-1CA8-452A-9C21-072C50C40127}" presName="vSp" presStyleCnt="0"/>
      <dgm:spPr/>
      <dgm:t>
        <a:bodyPr/>
        <a:lstStyle/>
        <a:p>
          <a:endParaRPr lang="en-US"/>
        </a:p>
      </dgm:t>
    </dgm:pt>
    <dgm:pt modelId="{DD63E61F-420C-4688-87A8-D5CC28259258}" type="pres">
      <dgm:prSet presAssocID="{DBF2F00D-8768-4C3A-BCE2-14F36E516619}" presName="rectComp" presStyleCnt="0"/>
      <dgm:spPr/>
      <dgm:t>
        <a:bodyPr/>
        <a:lstStyle/>
        <a:p>
          <a:endParaRPr lang="en-US"/>
        </a:p>
      </dgm:t>
    </dgm:pt>
    <dgm:pt modelId="{A825C634-9690-40F8-A340-2EC21B830F39}" type="pres">
      <dgm:prSet presAssocID="{DBF2F00D-8768-4C3A-BCE2-14F36E516619}" presName="bgRect" presStyleLbl="bgShp" presStyleIdx="7" presStyleCnt="8" custLinFactNeighborY="0"/>
      <dgm:spPr/>
      <dgm:t>
        <a:bodyPr/>
        <a:lstStyle/>
        <a:p>
          <a:endParaRPr lang="en-US"/>
        </a:p>
      </dgm:t>
    </dgm:pt>
    <dgm:pt modelId="{CD4F35B5-54CD-4BA9-ADFC-D03ABC5F7332}" type="pres">
      <dgm:prSet presAssocID="{DBF2F00D-8768-4C3A-BCE2-14F36E516619}" presName="bgRectTx" presStyleLbl="bgShp" presStyleIdx="7" presStyleCnt="8">
        <dgm:presLayoutVars>
          <dgm:bulletEnabled val="1"/>
        </dgm:presLayoutVars>
      </dgm:prSet>
      <dgm:spPr/>
      <dgm:t>
        <a:bodyPr/>
        <a:lstStyle/>
        <a:p>
          <a:endParaRPr lang="en-US"/>
        </a:p>
      </dgm:t>
    </dgm:pt>
  </dgm:ptLst>
  <dgm:cxnLst>
    <dgm:cxn modelId="{F73CBA5A-FD73-424D-A434-49F5225B2F70}" type="presOf" srcId="{DBF2F00D-8768-4C3A-BCE2-14F36E516619}" destId="{CD4F35B5-54CD-4BA9-ADFC-D03ABC5F7332}" srcOrd="1" destOrd="0" presId="urn:microsoft.com/office/officeart/2005/8/layout/hierarchy6"/>
    <dgm:cxn modelId="{C3AAF21B-F49E-49D3-8674-06F88C5D7376}" srcId="{EAF7675A-E252-4066-B988-3A2837617E42}" destId="{863BC156-7928-47E1-93F5-48241346BC7A}" srcOrd="0" destOrd="0" parTransId="{36DE5179-0434-43F2-9096-B865F3A43489}" sibTransId="{C40997F1-7E4D-404F-AB8E-29D467EA7B0A}"/>
    <dgm:cxn modelId="{EACA7E2F-B3B1-4B9E-8655-8C9606F5E8BB}" type="presOf" srcId="{C0A0EAE9-720B-4808-8FB7-D6D266ED599B}" destId="{7E6F82EA-D3F8-4218-B560-93E310D879F3}" srcOrd="0" destOrd="0" presId="urn:microsoft.com/office/officeart/2005/8/layout/hierarchy6"/>
    <dgm:cxn modelId="{A3DB3850-4E0E-4853-8488-86594724BEE2}" type="presOf" srcId="{6DD814A2-19BF-459B-AE25-1AE0D978D3AE}" destId="{C73796D8-E58C-4D29-89AA-8503D3E2431B}" srcOrd="0" destOrd="0" presId="urn:microsoft.com/office/officeart/2005/8/layout/hierarchy6"/>
    <dgm:cxn modelId="{80CDBE15-603F-418A-A82D-7EAC81B574A9}" type="presOf" srcId="{8705F383-BA7A-4548-B504-5BBD2CF2635A}" destId="{3605B394-3A52-4C6F-889A-1033E74BA7F6}" srcOrd="0" destOrd="0" presId="urn:microsoft.com/office/officeart/2005/8/layout/hierarchy6"/>
    <dgm:cxn modelId="{5F52B386-24A9-42FE-A8EC-6F4096C4A68B}" type="presOf" srcId="{D1BE1380-E371-485C-9837-596C2714CA96}" destId="{3940F8A5-E670-4ADF-959D-95491FE3896D}" srcOrd="0" destOrd="0" presId="urn:microsoft.com/office/officeart/2005/8/layout/hierarchy6"/>
    <dgm:cxn modelId="{C3F45EB8-C4C9-48BF-8C53-8E81716B5A09}" type="presOf" srcId="{3F5F706B-E957-410A-9A13-4DE6F1D70443}" destId="{30485278-A0A1-4A33-BB5A-5E073BD751A8}" srcOrd="0" destOrd="0" presId="urn:microsoft.com/office/officeart/2005/8/layout/hierarchy6"/>
    <dgm:cxn modelId="{0B93B705-65C4-4E10-8EAF-C0C10EA3B32C}" srcId="{870B522E-77CD-4EF8-A63E-49B370D8011B}" destId="{D2528B60-A875-4F60-B213-968537CE6F81}" srcOrd="0" destOrd="0" parTransId="{1B436C70-068A-46C7-AF89-8EE36840DDC0}" sibTransId="{E08CC00F-C3E6-48CF-AE76-B5F7C1B0DFE6}"/>
    <dgm:cxn modelId="{ECE8B564-62E2-45E8-ADC1-FA37D08CA37A}" srcId="{53875902-2247-49A0-81A2-8C07F1A1424D}" destId="{A5609DF0-857E-45B8-B7F7-51CA0CA1066F}" srcOrd="1" destOrd="0" parTransId="{3F5F706B-E957-410A-9A13-4DE6F1D70443}" sibTransId="{8C73EA4B-24B1-4CD0-BD9A-F4227995CB6F}"/>
    <dgm:cxn modelId="{8F432404-A8DE-43AB-BB81-78B25C5B13BC}" type="presOf" srcId="{E0B2E732-F60D-4624-9C71-8166347DFB40}" destId="{B621BF42-0752-4B77-917F-237C99335DB6}" srcOrd="0" destOrd="0" presId="urn:microsoft.com/office/officeart/2005/8/layout/hierarchy6"/>
    <dgm:cxn modelId="{18D28658-FED7-4A1E-A84E-AF9BD5224C5C}" type="presOf" srcId="{B6DFB393-6484-464F-952D-9F3B294039AE}" destId="{CAA02505-A616-463C-A9E3-942059E8C8B0}" srcOrd="0" destOrd="0" presId="urn:microsoft.com/office/officeart/2005/8/layout/hierarchy6"/>
    <dgm:cxn modelId="{FD06D882-7C45-4A71-AC12-0A7EC74FBBB4}" srcId="{AFF7CD29-B6BE-456E-85FA-9825733B355F}" destId="{24D748FE-1CA8-452A-9C21-072C50C40127}" srcOrd="7" destOrd="0" parTransId="{DF39A910-AD42-411E-85F1-A45F2FEBA13C}" sibTransId="{3A55AF4F-7B8F-4C53-B20A-CA3647BC1639}"/>
    <dgm:cxn modelId="{8CEA6E3D-97F4-457C-8BC6-C26920A56F2E}" type="presOf" srcId="{870B522E-77CD-4EF8-A63E-49B370D8011B}" destId="{B76C7CE7-4864-4505-9BDE-E0C1FC9BFF64}" srcOrd="0" destOrd="0" presId="urn:microsoft.com/office/officeart/2005/8/layout/hierarchy6"/>
    <dgm:cxn modelId="{1CFC2711-3AFF-4DFB-9433-F00234638F93}" srcId="{AFF7CD29-B6BE-456E-85FA-9825733B355F}" destId="{E734DB18-C3AB-48A9-9866-F52BC1170FD6}" srcOrd="2" destOrd="0" parTransId="{B80319F3-89E4-4CD3-A6B2-C2B9E1DBBF7B}" sibTransId="{E6D9F63E-28B3-4AA4-B6B6-9095C350379C}"/>
    <dgm:cxn modelId="{5AE39352-B7C2-4999-AFCE-DC555C7CD807}" type="presOf" srcId="{A5609DF0-857E-45B8-B7F7-51CA0CA1066F}" destId="{B96784C3-EE21-4CCE-9C60-E6DAAACDABF1}" srcOrd="0" destOrd="0" presId="urn:microsoft.com/office/officeart/2005/8/layout/hierarchy6"/>
    <dgm:cxn modelId="{02C2B25A-CAE8-4453-9A0A-A80A4A1FF05B}" type="presOf" srcId="{90A221AC-2CC5-4925-B8A2-0A14DC7C07EE}" destId="{14158F10-F1D5-4A0B-A5C9-99B567922AEB}" srcOrd="0" destOrd="0" presId="urn:microsoft.com/office/officeart/2005/8/layout/hierarchy6"/>
    <dgm:cxn modelId="{BD310DFD-6934-441B-B7C8-906E5A72714E}" type="presOf" srcId="{C940E888-22B7-499F-92B4-64B763458048}" destId="{1B124621-3288-4D01-948A-453ABF37D2B6}" srcOrd="0" destOrd="0" presId="urn:microsoft.com/office/officeart/2005/8/layout/hierarchy6"/>
    <dgm:cxn modelId="{9EF92CF3-5E2C-4214-BE6B-B636E7889523}" type="presOf" srcId="{0862FE1A-C860-4564-A5C8-6C49D6119AFF}" destId="{A42AB757-A5BE-4763-B31C-D4B3DDAD2D52}" srcOrd="0" destOrd="0" presId="urn:microsoft.com/office/officeart/2005/8/layout/hierarchy6"/>
    <dgm:cxn modelId="{2CADD718-E7F7-49EA-A1FB-B29575069F3B}" type="presOf" srcId="{F83370D0-4E24-49D4-902E-F7D8DBBA8448}" destId="{E5F72C8E-7D0A-4ADB-B9FC-6DBB12294EDE}" srcOrd="0" destOrd="0" presId="urn:microsoft.com/office/officeart/2005/8/layout/hierarchy6"/>
    <dgm:cxn modelId="{5F22E473-9742-4A47-8929-B2D0F9DC5CF4}" type="presOf" srcId="{E698B1BF-9281-42E0-825A-51840CD0F415}" destId="{9F1ADF0A-E3C5-46C2-9D29-8C44C14D8812}" srcOrd="0" destOrd="0" presId="urn:microsoft.com/office/officeart/2005/8/layout/hierarchy6"/>
    <dgm:cxn modelId="{5DF6BC8B-4974-44A8-98D8-AA5F57711159}" type="presOf" srcId="{36DE5179-0434-43F2-9096-B865F3A43489}" destId="{9B6FA023-B677-41D1-A906-227EE56907E2}" srcOrd="0" destOrd="0" presId="urn:microsoft.com/office/officeart/2005/8/layout/hierarchy6"/>
    <dgm:cxn modelId="{10C40AE2-9EDB-4812-BCEA-56E3F073554E}" srcId="{D2528B60-A875-4F60-B213-968537CE6F81}" destId="{6DD814A2-19BF-459B-AE25-1AE0D978D3AE}" srcOrd="0" destOrd="0" parTransId="{B281AE4C-B7B5-4E7F-BBEA-DA603304451C}" sibTransId="{6353B0BC-0A7C-4C61-94F6-D1D70A880B28}"/>
    <dgm:cxn modelId="{9685B109-F4CE-4CF3-87E1-E8405171AA73}" type="presOf" srcId="{863BC156-7928-47E1-93F5-48241346BC7A}" destId="{3B1F9234-4889-4941-B202-223F9ED1AA00}" srcOrd="0" destOrd="0" presId="urn:microsoft.com/office/officeart/2005/8/layout/hierarchy6"/>
    <dgm:cxn modelId="{51CF2E4E-3005-4FAB-A69F-F620743DEAC3}" type="presOf" srcId="{EAF7675A-E252-4066-B988-3A2837617E42}" destId="{DF5F21D1-C6EE-4E56-BE3F-46292375A4BD}" srcOrd="0" destOrd="0" presId="urn:microsoft.com/office/officeart/2005/8/layout/hierarchy6"/>
    <dgm:cxn modelId="{C6C960D2-10B2-4C9B-9757-C74677D21317}" srcId="{E513097B-9D74-45EA-BC7E-1D182A47E0BB}" destId="{FB457A70-CD95-4649-98BC-CD46F9A538D7}" srcOrd="0" destOrd="0" parTransId="{31092096-FEF3-4506-AEBC-6AF9558C96B9}" sibTransId="{3768FD8D-7FE0-405C-ABFC-559F6A136CE3}"/>
    <dgm:cxn modelId="{5B5E3E33-0422-42B6-8BF4-1D28C5AB0B22}" type="presOf" srcId="{60E1687B-A162-4FFE-8B25-6D875C89425C}" destId="{1FC3B572-B1C3-43D1-91A3-D8BFD53092EA}" srcOrd="0" destOrd="0" presId="urn:microsoft.com/office/officeart/2005/8/layout/hierarchy6"/>
    <dgm:cxn modelId="{B13D6BF9-0909-4C5C-8385-C04FCC5586AB}" srcId="{53875902-2247-49A0-81A2-8C07F1A1424D}" destId="{C266F457-CF01-444D-A7D2-1EAE8F3511B0}" srcOrd="0" destOrd="0" parTransId="{0862FE1A-C860-4564-A5C8-6C49D6119AFF}" sibTransId="{A01468D7-1095-4D7E-82E5-A5D8C042EA0A}"/>
    <dgm:cxn modelId="{28301F56-7190-45E0-82FE-FE3254C874A5}" type="presOf" srcId="{C810B452-EB5C-4A18-9DC9-0214CE7C4227}" destId="{4E89315B-1D6B-4426-990A-BCC1FEB5F5BF}" srcOrd="0" destOrd="0" presId="urn:microsoft.com/office/officeart/2005/8/layout/hierarchy6"/>
    <dgm:cxn modelId="{4C5D386D-0478-4AAB-ACD3-495B6E2D9A14}" type="presOf" srcId="{37BE996D-4526-4933-B05B-B74AE4F7CC4D}" destId="{BA5627D2-7567-46D3-95BF-375A1A42A7BD}" srcOrd="1" destOrd="0" presId="urn:microsoft.com/office/officeart/2005/8/layout/hierarchy6"/>
    <dgm:cxn modelId="{0436721D-30D5-46AB-9173-8BA690B70321}" srcId="{863BC156-7928-47E1-93F5-48241346BC7A}" destId="{932D0761-3492-4F55-A1F1-DAE8B509D38B}" srcOrd="0" destOrd="0" parTransId="{A191B704-8482-4F80-B5B3-9E3050601DB7}" sibTransId="{23723072-1DEE-45B0-8376-4AA8855864A1}"/>
    <dgm:cxn modelId="{82E742BC-91B4-48D6-AF67-A71B34A73121}" type="presOf" srcId="{FB457A70-CD95-4649-98BC-CD46F9A538D7}" destId="{7F6AC311-97F0-4A3F-9111-C925DBB26C8D}" srcOrd="0" destOrd="0" presId="urn:microsoft.com/office/officeart/2005/8/layout/hierarchy6"/>
    <dgm:cxn modelId="{B21DBF0B-38D0-4FD9-A77D-8FE81DED3B0B}" type="presOf" srcId="{A191B704-8482-4F80-B5B3-9E3050601DB7}" destId="{3D22344F-BE3B-4DA7-947D-10D48EF6698A}" srcOrd="0" destOrd="0" presId="urn:microsoft.com/office/officeart/2005/8/layout/hierarchy6"/>
    <dgm:cxn modelId="{661F1068-C7A1-49C8-A75A-3BF2DA7FC7E9}" srcId="{AFF7CD29-B6BE-456E-85FA-9825733B355F}" destId="{208C423B-A2F9-4DCC-863F-882E04CD60FE}" srcOrd="5" destOrd="0" parTransId="{09DEEC45-92E9-43E1-801D-ACC94D2E7FDC}" sibTransId="{F328602D-337F-46FB-B360-547D15A98FE3}"/>
    <dgm:cxn modelId="{524C5395-174C-4AEC-B063-99E6398CDDA7}" srcId="{E0B2E732-F60D-4624-9C71-8166347DFB40}" destId="{C810B452-EB5C-4A18-9DC9-0214CE7C4227}" srcOrd="0" destOrd="0" parTransId="{E698B1BF-9281-42E0-825A-51840CD0F415}" sibTransId="{27977218-82F0-42F3-BF4B-EDEE2AB35063}"/>
    <dgm:cxn modelId="{E971B47C-43C8-4257-AB54-3734A0AAC515}" type="presOf" srcId="{208C423B-A2F9-4DCC-863F-882E04CD60FE}" destId="{EF7BF05F-F395-4E6D-BB8D-BB7FFCC34419}" srcOrd="1" destOrd="0" presId="urn:microsoft.com/office/officeart/2005/8/layout/hierarchy6"/>
    <dgm:cxn modelId="{83155058-DA7C-4975-ADF1-4618882D8A0F}" srcId="{AFF7CD29-B6BE-456E-85FA-9825733B355F}" destId="{B5902D10-2B8C-48DE-8295-000A0537AB86}" srcOrd="4" destOrd="0" parTransId="{2E2233DF-254A-45AA-8A13-EED8648A3EAB}" sibTransId="{5FF14CCE-4711-44AF-A24F-D7D7AB64AA45}"/>
    <dgm:cxn modelId="{A4A9C37A-F0C6-40F4-9B6D-100120E562A8}" srcId="{41EFDB26-7271-4596-A824-061B9D4F1FFA}" destId="{EAF7675A-E252-4066-B988-3A2837617E42}" srcOrd="0" destOrd="0" parTransId="{90A221AC-2CC5-4925-B8A2-0A14DC7C07EE}" sibTransId="{1891FF77-DF5C-46E3-81C8-980834D2B294}"/>
    <dgm:cxn modelId="{92ABD00B-14AC-44E7-863F-BB1B6A2E7903}" type="presOf" srcId="{C266F457-CF01-444D-A7D2-1EAE8F3511B0}" destId="{2B3B3513-6300-4E95-BE07-70DA819A76A1}" srcOrd="0" destOrd="0" presId="urn:microsoft.com/office/officeart/2005/8/layout/hierarchy6"/>
    <dgm:cxn modelId="{B6C9E943-69C7-4FC5-866B-E7F1B99789EC}" type="presOf" srcId="{208C423B-A2F9-4DCC-863F-882E04CD60FE}" destId="{7B79BC31-B5FA-495A-8C28-2E3ADC85E509}" srcOrd="0" destOrd="0" presId="urn:microsoft.com/office/officeart/2005/8/layout/hierarchy6"/>
    <dgm:cxn modelId="{9F62747D-F88C-4957-9DE8-28E33374A031}" type="presOf" srcId="{6A91E939-7050-4A15-AC30-171C08A234A9}" destId="{32A3691E-69E3-40DB-B449-825C6D7696F4}" srcOrd="0" destOrd="0" presId="urn:microsoft.com/office/officeart/2005/8/layout/hierarchy6"/>
    <dgm:cxn modelId="{7E6BDB72-D46B-4066-9E87-33067CA5A4A5}" srcId="{C810B452-EB5C-4A18-9DC9-0214CE7C4227}" destId="{57CCCD26-A881-4EF5-BAB8-566B186EF3BD}" srcOrd="0" destOrd="0" parTransId="{6A91E939-7050-4A15-AC30-171C08A234A9}" sibTransId="{C43CFB73-F2F9-49EB-985C-3402EAE5A90A}"/>
    <dgm:cxn modelId="{8E43C9D2-6504-493D-B348-B21840E550DB}" type="presOf" srcId="{53875902-2247-49A0-81A2-8C07F1A1424D}" destId="{F04AB2A9-7BF4-491C-AD29-6581C7AC9A13}" srcOrd="0" destOrd="0" presId="urn:microsoft.com/office/officeart/2005/8/layout/hierarchy6"/>
    <dgm:cxn modelId="{7D0DFB02-31E3-45CE-B540-1903F19FB058}" type="presOf" srcId="{932D0761-3492-4F55-A1F1-DAE8B509D38B}" destId="{D567EF43-1CFA-4BAE-A4D1-83384599493C}" srcOrd="0" destOrd="0" presId="urn:microsoft.com/office/officeart/2005/8/layout/hierarchy6"/>
    <dgm:cxn modelId="{4B5D34EE-73CD-4AC1-8E0E-6CACC48F57E9}" type="presOf" srcId="{37BE996D-4526-4933-B05B-B74AE4F7CC4D}" destId="{A9DF8A59-EB43-4E91-9204-4518F5E9F542}" srcOrd="0" destOrd="0" presId="urn:microsoft.com/office/officeart/2005/8/layout/hierarchy6"/>
    <dgm:cxn modelId="{F84D683A-0168-4D47-8134-7788DB184667}" srcId="{AFF7CD29-B6BE-456E-85FA-9825733B355F}" destId="{D63B4BA3-C1B9-46E8-B604-8862F5B8E4F3}" srcOrd="3" destOrd="0" parTransId="{192B4DB1-74CC-43B0-B0EB-BA1937245227}" sibTransId="{CA19AC3A-4BD7-4FCB-B585-B6B299EC7AA5}"/>
    <dgm:cxn modelId="{05320EBF-8ECB-411A-81F0-73CB3DD1AC1C}" type="presOf" srcId="{D63B4BA3-C1B9-46E8-B604-8862F5B8E4F3}" destId="{06DA5C7F-FF3B-44AC-A253-31DF72242451}" srcOrd="0" destOrd="0" presId="urn:microsoft.com/office/officeart/2005/8/layout/hierarchy6"/>
    <dgm:cxn modelId="{83D8D7DC-0538-4242-B353-861F8C5DB964}" srcId="{A5609DF0-857E-45B8-B7F7-51CA0CA1066F}" destId="{870B522E-77CD-4EF8-A63E-49B370D8011B}" srcOrd="0" destOrd="0" parTransId="{89D034D7-08A6-4615-AEE1-428D9F014DF8}" sibTransId="{D7A9D91E-CC15-47A7-A2A8-6A2810F4D85E}"/>
    <dgm:cxn modelId="{99B6A317-E7A4-4991-9310-A84353FD4A0E}" type="presOf" srcId="{3EDA4D94-D1B2-490E-B659-10597151BE12}" destId="{1C1D213D-7C98-4AC6-AC7C-C91AC4A396CE}" srcOrd="0" destOrd="0" presId="urn:microsoft.com/office/officeart/2005/8/layout/hierarchy6"/>
    <dgm:cxn modelId="{6594FC6C-80EB-4B18-8051-3B6AF5B397EF}" type="presOf" srcId="{471E8C04-0F06-4296-AA56-59CCADB4B039}" destId="{DEA1DC9C-3064-4033-BC22-A02613FA01E1}" srcOrd="0" destOrd="0" presId="urn:microsoft.com/office/officeart/2005/8/layout/hierarchy6"/>
    <dgm:cxn modelId="{018A7871-E245-49FF-B173-6768F485CFA6}" type="presOf" srcId="{B5902D10-2B8C-48DE-8295-000A0537AB86}" destId="{A2BE33EA-9D05-41D9-A00E-0D42F7D55B70}" srcOrd="1" destOrd="0" presId="urn:microsoft.com/office/officeart/2005/8/layout/hierarchy6"/>
    <dgm:cxn modelId="{AD67E3FA-DF63-40A3-8C54-8C9D9BC77496}" type="presOf" srcId="{A948C29F-3E4A-40CD-A214-FCBC66048E52}" destId="{5DE3397D-05ED-43E8-B38F-A97EF99F7A12}" srcOrd="0" destOrd="0" presId="urn:microsoft.com/office/officeart/2005/8/layout/hierarchy6"/>
    <dgm:cxn modelId="{D28F3557-A801-41E6-B79E-E77ED39E8CAC}" type="presOf" srcId="{DBF2F00D-8768-4C3A-BCE2-14F36E516619}" destId="{A825C634-9690-40F8-A340-2EC21B830F39}" srcOrd="0" destOrd="0" presId="urn:microsoft.com/office/officeart/2005/8/layout/hierarchy6"/>
    <dgm:cxn modelId="{8866D246-14C1-4B7C-A489-C3C23A6C2AF1}" type="presOf" srcId="{57CCCD26-A881-4EF5-BAB8-566B186EF3BD}" destId="{E7C4324C-3C17-45C0-9115-574F08BFA603}" srcOrd="0" destOrd="0" presId="urn:microsoft.com/office/officeart/2005/8/layout/hierarchy6"/>
    <dgm:cxn modelId="{7E910633-BDD2-4A67-99E6-3D0356F3467B}" type="presOf" srcId="{31092096-FEF3-4506-AEBC-6AF9558C96B9}" destId="{0A798E19-353C-4820-AF5B-97A15337DA69}" srcOrd="0" destOrd="0" presId="urn:microsoft.com/office/officeart/2005/8/layout/hierarchy6"/>
    <dgm:cxn modelId="{98CCAC35-DF24-4E6B-A6C9-27F658946B57}" srcId="{932D0761-3492-4F55-A1F1-DAE8B509D38B}" destId="{C0A0EAE9-720B-4808-8FB7-D6D266ED599B}" srcOrd="0" destOrd="0" parTransId="{2E34544B-F30E-4E47-AAA7-2096B0C777EF}" sibTransId="{4606EFAE-4A62-4E22-B15F-49E3AE9362F3}"/>
    <dgm:cxn modelId="{EA575B3D-05A6-4396-B102-38E9059D364F}" type="presOf" srcId="{41EFDB26-7271-4596-A824-061B9D4F1FFA}" destId="{608FC5B1-C7B1-4ADF-9B31-CED3AFAA3D16}" srcOrd="0" destOrd="0" presId="urn:microsoft.com/office/officeart/2005/8/layout/hierarchy6"/>
    <dgm:cxn modelId="{C46AA66A-507E-4A6B-8E56-5C53F8E65D00}" type="presOf" srcId="{B5902D10-2B8C-48DE-8295-000A0537AB86}" destId="{B582E13D-AC1E-4F02-9D3A-C5CF6E364532}" srcOrd="0" destOrd="0" presId="urn:microsoft.com/office/officeart/2005/8/layout/hierarchy6"/>
    <dgm:cxn modelId="{6B110F97-8BF0-424B-BBA9-E34D9621B51A}" srcId="{60E1687B-A162-4FFE-8B25-6D875C89425C}" destId="{43D0C4D4-C0A4-4E37-B9B2-C5AB4D37CD78}" srcOrd="0" destOrd="0" parTransId="{A948C29F-3E4A-40CD-A214-FCBC66048E52}" sibTransId="{49F86D8F-7886-41CD-8069-44B05246167D}"/>
    <dgm:cxn modelId="{4846F350-E7DB-44FE-BE8C-84D57C926C9F}" type="presOf" srcId="{1B436C70-068A-46C7-AF89-8EE36840DDC0}" destId="{8A8161DB-DD81-4FCE-B232-DE806F494132}" srcOrd="0" destOrd="0" presId="urn:microsoft.com/office/officeart/2005/8/layout/hierarchy6"/>
    <dgm:cxn modelId="{3DA5C868-F2F9-4BFD-A1A5-E018648DC34D}" srcId="{57CCCD26-A881-4EF5-BAB8-566B186EF3BD}" destId="{41EFDB26-7271-4596-A824-061B9D4F1FFA}" srcOrd="0" destOrd="0" parTransId="{3EDA4D94-D1B2-490E-B659-10597151BE12}" sibTransId="{5C54148A-719E-4232-9380-D15DEE518930}"/>
    <dgm:cxn modelId="{D4EB951E-9D75-4306-A179-C1AAF90E9ABF}" srcId="{AFF7CD29-B6BE-456E-85FA-9825733B355F}" destId="{E0B2E732-F60D-4624-9C71-8166347DFB40}" srcOrd="0" destOrd="0" parTransId="{9431376E-ADFC-4137-9869-AA94CDF53A09}" sibTransId="{7A04915F-6422-45C5-9623-B4F466173475}"/>
    <dgm:cxn modelId="{B48D34B6-6064-4985-BC30-95DBCA311A41}" type="presOf" srcId="{B281AE4C-B7B5-4E7F-BBEA-DA603304451C}" destId="{2AF10836-2A83-40CD-977A-96A23CF27334}" srcOrd="0" destOrd="0" presId="urn:microsoft.com/office/officeart/2005/8/layout/hierarchy6"/>
    <dgm:cxn modelId="{6A37686C-BB7B-49B6-BB0C-381E84B91504}" srcId="{57CCCD26-A881-4EF5-BAB8-566B186EF3BD}" destId="{53875902-2247-49A0-81A2-8C07F1A1424D}" srcOrd="1" destOrd="0" parTransId="{F83370D0-4E24-49D4-902E-F7D8DBBA8448}" sibTransId="{65CCC729-4EF1-4CA6-AA32-28472B496261}"/>
    <dgm:cxn modelId="{5BC9035E-0E5F-4975-ACFF-7D045CDEACF9}" srcId="{FB457A70-CD95-4649-98BC-CD46F9A538D7}" destId="{60E1687B-A162-4FFE-8B25-6D875C89425C}" srcOrd="0" destOrd="0" parTransId="{8705F383-BA7A-4548-B504-5BBD2CF2635A}" sibTransId="{FC0315E9-83A1-4916-9AE3-8B9B309B215F}"/>
    <dgm:cxn modelId="{8DCDABDE-74CF-404A-A84D-26AAAB82AC28}" type="presOf" srcId="{D63B4BA3-C1B9-46E8-B604-8862F5B8E4F3}" destId="{7E450590-FCCA-4D23-8764-13F305E2037B}" srcOrd="1" destOrd="0" presId="urn:microsoft.com/office/officeart/2005/8/layout/hierarchy6"/>
    <dgm:cxn modelId="{EB3F4FF2-43D6-44D1-902A-4A76A93D42CD}" srcId="{AFF7CD29-B6BE-456E-85FA-9825733B355F}" destId="{471E8C04-0F06-4296-AA56-59CCADB4B039}" srcOrd="1" destOrd="0" parTransId="{F0CE067B-FE5D-466B-ACA4-7E74B1BD6C3C}" sibTransId="{443C81C1-D789-498D-957F-9A5B2EC7C891}"/>
    <dgm:cxn modelId="{A3FD3B7B-BAFB-44FB-A07D-0B7945C58600}" type="presOf" srcId="{D2528B60-A875-4F60-B213-968537CE6F81}" destId="{D46B98FD-0D17-44AC-AF18-162F6B803253}" srcOrd="0" destOrd="0" presId="urn:microsoft.com/office/officeart/2005/8/layout/hierarchy6"/>
    <dgm:cxn modelId="{B44EF924-36B4-44B9-9990-2E8477835387}" type="presOf" srcId="{E734DB18-C3AB-48A9-9866-F52BC1170FD6}" destId="{84220F96-FD92-4062-ABCD-D5534A19EC05}" srcOrd="0" destOrd="0" presId="urn:microsoft.com/office/officeart/2005/8/layout/hierarchy6"/>
    <dgm:cxn modelId="{05233DFF-2830-4B18-BCCF-522277B9BB83}" srcId="{AFF7CD29-B6BE-456E-85FA-9825733B355F}" destId="{DBF2F00D-8768-4C3A-BCE2-14F36E516619}" srcOrd="8" destOrd="0" parTransId="{1D6AA545-B991-4E3F-991F-5BF94042DCCD}" sibTransId="{99D1B3F6-35A0-40A7-890E-AB7CD97B7DD2}"/>
    <dgm:cxn modelId="{C42D7B41-3F54-4485-B3CD-10333AED11E2}" type="presOf" srcId="{E513097B-9D74-45EA-BC7E-1D182A47E0BB}" destId="{A7F5BCCE-EC2D-4D72-A6B1-576898C14CFF}" srcOrd="0" destOrd="0" presId="urn:microsoft.com/office/officeart/2005/8/layout/hierarchy6"/>
    <dgm:cxn modelId="{30ADDBD8-5F50-4FB0-B72C-101765F6A340}" type="presOf" srcId="{471E8C04-0F06-4296-AA56-59CCADB4B039}" destId="{EFAA6E3A-EB14-4076-BA3F-4547E83314FA}" srcOrd="1" destOrd="0" presId="urn:microsoft.com/office/officeart/2005/8/layout/hierarchy6"/>
    <dgm:cxn modelId="{8E84F966-FBDF-4A21-BED8-CFDC79EEEF0E}" type="presOf" srcId="{89D034D7-08A6-4615-AEE1-428D9F014DF8}" destId="{2C501CE6-5D72-451D-8937-704822072853}" srcOrd="0" destOrd="0" presId="urn:microsoft.com/office/officeart/2005/8/layout/hierarchy6"/>
    <dgm:cxn modelId="{AE208EBA-2D6E-4C9D-BF6A-427041BEB21F}" srcId="{57CCCD26-A881-4EF5-BAB8-566B186EF3BD}" destId="{B6DFB393-6484-464F-952D-9F3B294039AE}" srcOrd="2" destOrd="0" parTransId="{C940E888-22B7-499F-92B4-64B763458048}" sibTransId="{C4EF65A6-77CA-4600-BC7A-18499FCF4DD9}"/>
    <dgm:cxn modelId="{07600D5E-0334-47D6-9E6E-1551CD6BCAB0}" type="presOf" srcId="{AFF7CD29-B6BE-456E-85FA-9825733B355F}" destId="{48799DA0-2269-4BA3-9E84-596BE3EC75F5}" srcOrd="0" destOrd="0" presId="urn:microsoft.com/office/officeart/2005/8/layout/hierarchy6"/>
    <dgm:cxn modelId="{047A9911-53CC-41FD-84A8-89316462B177}" type="presOf" srcId="{E734DB18-C3AB-48A9-9866-F52BC1170FD6}" destId="{2AF74CC3-8B50-488A-B47B-674ADB345D7C}" srcOrd="1" destOrd="0" presId="urn:microsoft.com/office/officeart/2005/8/layout/hierarchy6"/>
    <dgm:cxn modelId="{6D880FE9-4B9D-4A2B-BDD4-1D349F627B67}" srcId="{AFF7CD29-B6BE-456E-85FA-9825733B355F}" destId="{37BE996D-4526-4933-B05B-B74AE4F7CC4D}" srcOrd="6" destOrd="0" parTransId="{2EE6C9F7-10B4-4A9B-B7EA-BF16337ABF3E}" sibTransId="{BC3F2C4B-F09F-4B86-93B3-0177724FA9FE}"/>
    <dgm:cxn modelId="{798A38DD-54A0-40C6-85AA-3D1FA8C3D83F}" type="presOf" srcId="{43D0C4D4-C0A4-4E37-B9B2-C5AB4D37CD78}" destId="{C4CB4E52-077E-48ED-952E-B55536849882}" srcOrd="0" destOrd="0" presId="urn:microsoft.com/office/officeart/2005/8/layout/hierarchy6"/>
    <dgm:cxn modelId="{72E27703-CD83-4C56-956E-6C2A0BD1BDA4}" srcId="{B6DFB393-6484-464F-952D-9F3B294039AE}" destId="{E513097B-9D74-45EA-BC7E-1D182A47E0BB}" srcOrd="0" destOrd="0" parTransId="{D1BE1380-E371-485C-9837-596C2714CA96}" sibTransId="{2EC1AE17-377B-49BA-873B-5B910155A0B4}"/>
    <dgm:cxn modelId="{2C658B47-D105-422D-95ED-C64066EDEBFC}" type="presOf" srcId="{24D748FE-1CA8-452A-9C21-072C50C40127}" destId="{15D66222-08AC-4CCA-BF70-5C31EFCF63CF}" srcOrd="0" destOrd="0" presId="urn:microsoft.com/office/officeart/2005/8/layout/hierarchy6"/>
    <dgm:cxn modelId="{36D7D218-8BC2-49FC-8A92-47A2BCE0B1E6}" type="presOf" srcId="{24D748FE-1CA8-452A-9C21-072C50C40127}" destId="{BD01C517-B103-4968-82CC-E932304EF8E5}" srcOrd="1" destOrd="0" presId="urn:microsoft.com/office/officeart/2005/8/layout/hierarchy6"/>
    <dgm:cxn modelId="{03C5D21E-1000-4F28-A942-FCDC6928824C}" type="presOf" srcId="{2E34544B-F30E-4E47-AAA7-2096B0C777EF}" destId="{37C33715-BDC9-4149-B712-65B46C7B851E}" srcOrd="0" destOrd="0" presId="urn:microsoft.com/office/officeart/2005/8/layout/hierarchy6"/>
    <dgm:cxn modelId="{CAE7180B-4048-4630-A555-E99904C1AD0C}" type="presParOf" srcId="{48799DA0-2269-4BA3-9E84-596BE3EC75F5}" destId="{357567D2-C220-41A4-B723-E3D6036356C8}" srcOrd="0" destOrd="0" presId="urn:microsoft.com/office/officeart/2005/8/layout/hierarchy6"/>
    <dgm:cxn modelId="{9F63A87E-B411-481D-AA20-096BF472AED1}" type="presParOf" srcId="{357567D2-C220-41A4-B723-E3D6036356C8}" destId="{1DA134E6-B6F1-480D-8A1D-26EEC385BC53}" srcOrd="0" destOrd="0" presId="urn:microsoft.com/office/officeart/2005/8/layout/hierarchy6"/>
    <dgm:cxn modelId="{259E5881-9DC3-4490-BF34-D22A6F4BB9F0}" type="presParOf" srcId="{357567D2-C220-41A4-B723-E3D6036356C8}" destId="{4EB6082B-8E6B-4EC8-BBAE-CF44DEC3D063}" srcOrd="1" destOrd="0" presId="urn:microsoft.com/office/officeart/2005/8/layout/hierarchy6"/>
    <dgm:cxn modelId="{4AAFB764-397F-469F-840E-B066A34DE52D}" type="presParOf" srcId="{4EB6082B-8E6B-4EC8-BBAE-CF44DEC3D063}" destId="{8FA22241-1EFF-43B7-892C-0D2C3293CF2D}" srcOrd="0" destOrd="0" presId="urn:microsoft.com/office/officeart/2005/8/layout/hierarchy6"/>
    <dgm:cxn modelId="{AE9CA099-DDCE-4F25-BF54-14B860201199}" type="presParOf" srcId="{8FA22241-1EFF-43B7-892C-0D2C3293CF2D}" destId="{B621BF42-0752-4B77-917F-237C99335DB6}" srcOrd="0" destOrd="0" presId="urn:microsoft.com/office/officeart/2005/8/layout/hierarchy6"/>
    <dgm:cxn modelId="{6BB894B4-06D8-42A9-8F41-EB4127FD635B}" type="presParOf" srcId="{8FA22241-1EFF-43B7-892C-0D2C3293CF2D}" destId="{7C5D4B62-8664-456F-B7F6-EAAE56576866}" srcOrd="1" destOrd="0" presId="urn:microsoft.com/office/officeart/2005/8/layout/hierarchy6"/>
    <dgm:cxn modelId="{9BBA7903-2A37-4530-B112-C207F78C3D3C}" type="presParOf" srcId="{7C5D4B62-8664-456F-B7F6-EAAE56576866}" destId="{9F1ADF0A-E3C5-46C2-9D29-8C44C14D8812}" srcOrd="0" destOrd="0" presId="urn:microsoft.com/office/officeart/2005/8/layout/hierarchy6"/>
    <dgm:cxn modelId="{8B6188CB-F72A-43D9-B498-81337CAA49BE}" type="presParOf" srcId="{7C5D4B62-8664-456F-B7F6-EAAE56576866}" destId="{74CBEA34-D203-408F-A6CA-18E057C9AFDF}" srcOrd="1" destOrd="0" presId="urn:microsoft.com/office/officeart/2005/8/layout/hierarchy6"/>
    <dgm:cxn modelId="{F982904A-B241-41A6-9407-A6688893B138}" type="presParOf" srcId="{74CBEA34-D203-408F-A6CA-18E057C9AFDF}" destId="{4E89315B-1D6B-4426-990A-BCC1FEB5F5BF}" srcOrd="0" destOrd="0" presId="urn:microsoft.com/office/officeart/2005/8/layout/hierarchy6"/>
    <dgm:cxn modelId="{FE9AC0E6-0723-444D-92A6-56B37EE067BA}" type="presParOf" srcId="{74CBEA34-D203-408F-A6CA-18E057C9AFDF}" destId="{75D7747A-F040-4B9C-ABD1-1E277E56C8F2}" srcOrd="1" destOrd="0" presId="urn:microsoft.com/office/officeart/2005/8/layout/hierarchy6"/>
    <dgm:cxn modelId="{051D7837-0609-41BB-BC22-AB436E9D1507}" type="presParOf" srcId="{75D7747A-F040-4B9C-ABD1-1E277E56C8F2}" destId="{32A3691E-69E3-40DB-B449-825C6D7696F4}" srcOrd="0" destOrd="0" presId="urn:microsoft.com/office/officeart/2005/8/layout/hierarchy6"/>
    <dgm:cxn modelId="{6F992792-A2F2-42A1-875C-51274A99E178}" type="presParOf" srcId="{75D7747A-F040-4B9C-ABD1-1E277E56C8F2}" destId="{6FB7A8C0-B53C-4002-A289-D6D8C53147A1}" srcOrd="1" destOrd="0" presId="urn:microsoft.com/office/officeart/2005/8/layout/hierarchy6"/>
    <dgm:cxn modelId="{9750929A-06F1-4486-8C20-0F18C7DF23EA}" type="presParOf" srcId="{6FB7A8C0-B53C-4002-A289-D6D8C53147A1}" destId="{E7C4324C-3C17-45C0-9115-574F08BFA603}" srcOrd="0" destOrd="0" presId="urn:microsoft.com/office/officeart/2005/8/layout/hierarchy6"/>
    <dgm:cxn modelId="{19CC8F33-5764-43BD-95D6-08263295AEEE}" type="presParOf" srcId="{6FB7A8C0-B53C-4002-A289-D6D8C53147A1}" destId="{69820831-30CD-4581-96EC-DFA45D74E9DB}" srcOrd="1" destOrd="0" presId="urn:microsoft.com/office/officeart/2005/8/layout/hierarchy6"/>
    <dgm:cxn modelId="{96740810-06F3-4227-B1F5-46DDB0B2E675}" type="presParOf" srcId="{69820831-30CD-4581-96EC-DFA45D74E9DB}" destId="{1C1D213D-7C98-4AC6-AC7C-C91AC4A396CE}" srcOrd="0" destOrd="0" presId="urn:microsoft.com/office/officeart/2005/8/layout/hierarchy6"/>
    <dgm:cxn modelId="{9470ED86-0DEA-48F8-9F04-2A162E422C98}" type="presParOf" srcId="{69820831-30CD-4581-96EC-DFA45D74E9DB}" destId="{1A8FBAF0-0F5C-491D-93F4-F17791C6BDE3}" srcOrd="1" destOrd="0" presId="urn:microsoft.com/office/officeart/2005/8/layout/hierarchy6"/>
    <dgm:cxn modelId="{AE1D979B-0D50-4747-8169-A059EE9FB534}" type="presParOf" srcId="{1A8FBAF0-0F5C-491D-93F4-F17791C6BDE3}" destId="{608FC5B1-C7B1-4ADF-9B31-CED3AFAA3D16}" srcOrd="0" destOrd="0" presId="urn:microsoft.com/office/officeart/2005/8/layout/hierarchy6"/>
    <dgm:cxn modelId="{7D387BD8-AF9D-4542-917C-19C8424D738F}" type="presParOf" srcId="{1A8FBAF0-0F5C-491D-93F4-F17791C6BDE3}" destId="{826E969B-C59D-4334-BDCA-213B7B8761BD}" srcOrd="1" destOrd="0" presId="urn:microsoft.com/office/officeart/2005/8/layout/hierarchy6"/>
    <dgm:cxn modelId="{561CD81B-D092-4DCF-AF1F-3D9158BDE4FD}" type="presParOf" srcId="{826E969B-C59D-4334-BDCA-213B7B8761BD}" destId="{14158F10-F1D5-4A0B-A5C9-99B567922AEB}" srcOrd="0" destOrd="0" presId="urn:microsoft.com/office/officeart/2005/8/layout/hierarchy6"/>
    <dgm:cxn modelId="{1B3CAEB8-3476-4C47-8E3A-708A053A8424}" type="presParOf" srcId="{826E969B-C59D-4334-BDCA-213B7B8761BD}" destId="{BC42A0DF-9101-4495-9E7F-5670E85ABE5F}" srcOrd="1" destOrd="0" presId="urn:microsoft.com/office/officeart/2005/8/layout/hierarchy6"/>
    <dgm:cxn modelId="{447A8039-7956-4D3E-81B1-E540B24B206C}" type="presParOf" srcId="{BC42A0DF-9101-4495-9E7F-5670E85ABE5F}" destId="{DF5F21D1-C6EE-4E56-BE3F-46292375A4BD}" srcOrd="0" destOrd="0" presId="urn:microsoft.com/office/officeart/2005/8/layout/hierarchy6"/>
    <dgm:cxn modelId="{BD02AAB0-76F0-4689-AB47-D3C7D657BC0C}" type="presParOf" srcId="{BC42A0DF-9101-4495-9E7F-5670E85ABE5F}" destId="{75E2376A-1D9C-4C37-9FAD-369F7E7C014C}" srcOrd="1" destOrd="0" presId="urn:microsoft.com/office/officeart/2005/8/layout/hierarchy6"/>
    <dgm:cxn modelId="{10FAFB58-8606-4A11-AD05-7CB509613A83}" type="presParOf" srcId="{75E2376A-1D9C-4C37-9FAD-369F7E7C014C}" destId="{9B6FA023-B677-41D1-A906-227EE56907E2}" srcOrd="0" destOrd="0" presId="urn:microsoft.com/office/officeart/2005/8/layout/hierarchy6"/>
    <dgm:cxn modelId="{6DBC484D-293B-4E8C-B059-F7E14FF316C2}" type="presParOf" srcId="{75E2376A-1D9C-4C37-9FAD-369F7E7C014C}" destId="{004BA7BC-65F5-4830-BAB4-7C37C8FA67DD}" srcOrd="1" destOrd="0" presId="urn:microsoft.com/office/officeart/2005/8/layout/hierarchy6"/>
    <dgm:cxn modelId="{F426098A-531F-43DB-9DE8-B71B095B5C03}" type="presParOf" srcId="{004BA7BC-65F5-4830-BAB4-7C37C8FA67DD}" destId="{3B1F9234-4889-4941-B202-223F9ED1AA00}" srcOrd="0" destOrd="0" presId="urn:microsoft.com/office/officeart/2005/8/layout/hierarchy6"/>
    <dgm:cxn modelId="{8F72A781-723F-4FED-97D2-D36CEB1F0709}" type="presParOf" srcId="{004BA7BC-65F5-4830-BAB4-7C37C8FA67DD}" destId="{705D2079-8C60-431E-B3DB-E8477A3D3C68}" srcOrd="1" destOrd="0" presId="urn:microsoft.com/office/officeart/2005/8/layout/hierarchy6"/>
    <dgm:cxn modelId="{ECC02FD7-EAB6-4B63-BC5E-41E0A4A3A6C5}" type="presParOf" srcId="{705D2079-8C60-431E-B3DB-E8477A3D3C68}" destId="{3D22344F-BE3B-4DA7-947D-10D48EF6698A}" srcOrd="0" destOrd="0" presId="urn:microsoft.com/office/officeart/2005/8/layout/hierarchy6"/>
    <dgm:cxn modelId="{76293312-7276-460E-83BA-831EC8368683}" type="presParOf" srcId="{705D2079-8C60-431E-B3DB-E8477A3D3C68}" destId="{DAC88754-60B7-47EF-B936-3192A0176030}" srcOrd="1" destOrd="0" presId="urn:microsoft.com/office/officeart/2005/8/layout/hierarchy6"/>
    <dgm:cxn modelId="{63EBC3A8-4E70-4922-910A-E178B5CC5F7E}" type="presParOf" srcId="{DAC88754-60B7-47EF-B936-3192A0176030}" destId="{D567EF43-1CFA-4BAE-A4D1-83384599493C}" srcOrd="0" destOrd="0" presId="urn:microsoft.com/office/officeart/2005/8/layout/hierarchy6"/>
    <dgm:cxn modelId="{1D80D29D-F3A9-4BE5-A97F-827D3B6AF229}" type="presParOf" srcId="{DAC88754-60B7-47EF-B936-3192A0176030}" destId="{10962AF7-D5C6-4093-9D43-52D8ED92721A}" srcOrd="1" destOrd="0" presId="urn:microsoft.com/office/officeart/2005/8/layout/hierarchy6"/>
    <dgm:cxn modelId="{60DC0812-EF80-454B-A87F-5462333F72FB}" type="presParOf" srcId="{10962AF7-D5C6-4093-9D43-52D8ED92721A}" destId="{37C33715-BDC9-4149-B712-65B46C7B851E}" srcOrd="0" destOrd="0" presId="urn:microsoft.com/office/officeart/2005/8/layout/hierarchy6"/>
    <dgm:cxn modelId="{84F3C837-4C65-41AA-81B9-F82872838C01}" type="presParOf" srcId="{10962AF7-D5C6-4093-9D43-52D8ED92721A}" destId="{74B9547D-D536-4782-90C3-205C3D8C94D2}" srcOrd="1" destOrd="0" presId="urn:microsoft.com/office/officeart/2005/8/layout/hierarchy6"/>
    <dgm:cxn modelId="{6B147775-16A1-47E1-B915-A658EA1AC0CA}" type="presParOf" srcId="{74B9547D-D536-4782-90C3-205C3D8C94D2}" destId="{7E6F82EA-D3F8-4218-B560-93E310D879F3}" srcOrd="0" destOrd="0" presId="urn:microsoft.com/office/officeart/2005/8/layout/hierarchy6"/>
    <dgm:cxn modelId="{4D9AD7D4-D20E-4EC3-8676-231504547556}" type="presParOf" srcId="{74B9547D-D536-4782-90C3-205C3D8C94D2}" destId="{4C21A258-9909-42B0-B4F2-574158DBD618}" srcOrd="1" destOrd="0" presId="urn:microsoft.com/office/officeart/2005/8/layout/hierarchy6"/>
    <dgm:cxn modelId="{7ED7EB18-AEEF-44DB-895E-81DD2A98A575}" type="presParOf" srcId="{69820831-30CD-4581-96EC-DFA45D74E9DB}" destId="{E5F72C8E-7D0A-4ADB-B9FC-6DBB12294EDE}" srcOrd="2" destOrd="0" presId="urn:microsoft.com/office/officeart/2005/8/layout/hierarchy6"/>
    <dgm:cxn modelId="{D8EB8B60-2E11-4BDD-9066-9403DA3E729C}" type="presParOf" srcId="{69820831-30CD-4581-96EC-DFA45D74E9DB}" destId="{7D10D12D-6C43-4BF6-9CD0-67897CDEF0CE}" srcOrd="3" destOrd="0" presId="urn:microsoft.com/office/officeart/2005/8/layout/hierarchy6"/>
    <dgm:cxn modelId="{298F225B-28FE-4ADE-BCA2-7FA654EC3FE9}" type="presParOf" srcId="{7D10D12D-6C43-4BF6-9CD0-67897CDEF0CE}" destId="{F04AB2A9-7BF4-491C-AD29-6581C7AC9A13}" srcOrd="0" destOrd="0" presId="urn:microsoft.com/office/officeart/2005/8/layout/hierarchy6"/>
    <dgm:cxn modelId="{53D5D0C2-47EF-413E-8FCF-6DCA7874B163}" type="presParOf" srcId="{7D10D12D-6C43-4BF6-9CD0-67897CDEF0CE}" destId="{F8C37055-25A6-41C7-8B06-B7CA6C3AC18C}" srcOrd="1" destOrd="0" presId="urn:microsoft.com/office/officeart/2005/8/layout/hierarchy6"/>
    <dgm:cxn modelId="{0E8EEAED-2E52-43CE-9B95-58CC262988F2}" type="presParOf" srcId="{F8C37055-25A6-41C7-8B06-B7CA6C3AC18C}" destId="{A42AB757-A5BE-4763-B31C-D4B3DDAD2D52}" srcOrd="0" destOrd="0" presId="urn:microsoft.com/office/officeart/2005/8/layout/hierarchy6"/>
    <dgm:cxn modelId="{B3DC3AD2-6D52-47E4-9AB8-663DD3210017}" type="presParOf" srcId="{F8C37055-25A6-41C7-8B06-B7CA6C3AC18C}" destId="{05303304-EA6D-4F0F-843A-A4CD23420BDE}" srcOrd="1" destOrd="0" presId="urn:microsoft.com/office/officeart/2005/8/layout/hierarchy6"/>
    <dgm:cxn modelId="{1F239E30-2176-4FC2-8059-0409764D11AE}" type="presParOf" srcId="{05303304-EA6D-4F0F-843A-A4CD23420BDE}" destId="{2B3B3513-6300-4E95-BE07-70DA819A76A1}" srcOrd="0" destOrd="0" presId="urn:microsoft.com/office/officeart/2005/8/layout/hierarchy6"/>
    <dgm:cxn modelId="{A6D4030F-6F29-4C8E-9B6E-23B59D4B1243}" type="presParOf" srcId="{05303304-EA6D-4F0F-843A-A4CD23420BDE}" destId="{FEFC4BF8-A13D-41A6-A4EB-F36EDBB6BD42}" srcOrd="1" destOrd="0" presId="urn:microsoft.com/office/officeart/2005/8/layout/hierarchy6"/>
    <dgm:cxn modelId="{D6AB6819-1109-459D-A973-806B4C644E2E}" type="presParOf" srcId="{F8C37055-25A6-41C7-8B06-B7CA6C3AC18C}" destId="{30485278-A0A1-4A33-BB5A-5E073BD751A8}" srcOrd="2" destOrd="0" presId="urn:microsoft.com/office/officeart/2005/8/layout/hierarchy6"/>
    <dgm:cxn modelId="{207355A7-FDDB-4E4E-A186-5D377848E094}" type="presParOf" srcId="{F8C37055-25A6-41C7-8B06-B7CA6C3AC18C}" destId="{25D34035-6C71-4CA0-B035-0ADF6F92EF54}" srcOrd="3" destOrd="0" presId="urn:microsoft.com/office/officeart/2005/8/layout/hierarchy6"/>
    <dgm:cxn modelId="{D32FE060-1185-4CD4-8629-647054FD2175}" type="presParOf" srcId="{25D34035-6C71-4CA0-B035-0ADF6F92EF54}" destId="{B96784C3-EE21-4CCE-9C60-E6DAAACDABF1}" srcOrd="0" destOrd="0" presId="urn:microsoft.com/office/officeart/2005/8/layout/hierarchy6"/>
    <dgm:cxn modelId="{B3BD881A-6B50-42FD-ADCA-B2AAE395512A}" type="presParOf" srcId="{25D34035-6C71-4CA0-B035-0ADF6F92EF54}" destId="{AB708B43-74BD-4967-9618-C579E2CAFEAE}" srcOrd="1" destOrd="0" presId="urn:microsoft.com/office/officeart/2005/8/layout/hierarchy6"/>
    <dgm:cxn modelId="{9BCA156A-0C12-4193-8A37-353E1E6FFAD3}" type="presParOf" srcId="{AB708B43-74BD-4967-9618-C579E2CAFEAE}" destId="{2C501CE6-5D72-451D-8937-704822072853}" srcOrd="0" destOrd="0" presId="urn:microsoft.com/office/officeart/2005/8/layout/hierarchy6"/>
    <dgm:cxn modelId="{D11ABBEA-D232-4E19-A401-3D611F6BD91A}" type="presParOf" srcId="{AB708B43-74BD-4967-9618-C579E2CAFEAE}" destId="{E2D983D6-EC1E-4E52-9322-00B5AC9B8483}" srcOrd="1" destOrd="0" presId="urn:microsoft.com/office/officeart/2005/8/layout/hierarchy6"/>
    <dgm:cxn modelId="{A56DC37D-00B6-4D4C-9D8D-6703265A79D1}" type="presParOf" srcId="{E2D983D6-EC1E-4E52-9322-00B5AC9B8483}" destId="{B76C7CE7-4864-4505-9BDE-E0C1FC9BFF64}" srcOrd="0" destOrd="0" presId="urn:microsoft.com/office/officeart/2005/8/layout/hierarchy6"/>
    <dgm:cxn modelId="{62B44495-ED98-48BF-97D5-A3A75C4394CA}" type="presParOf" srcId="{E2D983D6-EC1E-4E52-9322-00B5AC9B8483}" destId="{5D782FC7-1C2F-4E55-AB66-0768E33D9153}" srcOrd="1" destOrd="0" presId="urn:microsoft.com/office/officeart/2005/8/layout/hierarchy6"/>
    <dgm:cxn modelId="{FA2FE15A-0320-466B-B670-ED069954F725}" type="presParOf" srcId="{5D782FC7-1C2F-4E55-AB66-0768E33D9153}" destId="{8A8161DB-DD81-4FCE-B232-DE806F494132}" srcOrd="0" destOrd="0" presId="urn:microsoft.com/office/officeart/2005/8/layout/hierarchy6"/>
    <dgm:cxn modelId="{800E6C05-2524-4977-A118-9A1C3DCF9A20}" type="presParOf" srcId="{5D782FC7-1C2F-4E55-AB66-0768E33D9153}" destId="{89A4FFE6-9A85-4B83-8E7A-9A85E6305A4B}" srcOrd="1" destOrd="0" presId="urn:microsoft.com/office/officeart/2005/8/layout/hierarchy6"/>
    <dgm:cxn modelId="{165CD410-F471-4AD7-AD25-21EA67584389}" type="presParOf" srcId="{89A4FFE6-9A85-4B83-8E7A-9A85E6305A4B}" destId="{D46B98FD-0D17-44AC-AF18-162F6B803253}" srcOrd="0" destOrd="0" presId="urn:microsoft.com/office/officeart/2005/8/layout/hierarchy6"/>
    <dgm:cxn modelId="{1ED8A96D-D737-4BD7-8E8E-CE2B28B2301D}" type="presParOf" srcId="{89A4FFE6-9A85-4B83-8E7A-9A85E6305A4B}" destId="{20F1B6CF-01CC-4FE2-AEF7-0813C1AB68B2}" srcOrd="1" destOrd="0" presId="urn:microsoft.com/office/officeart/2005/8/layout/hierarchy6"/>
    <dgm:cxn modelId="{860914F7-E8C4-4C8E-9FBD-0F7E6B797C3D}" type="presParOf" srcId="{20F1B6CF-01CC-4FE2-AEF7-0813C1AB68B2}" destId="{2AF10836-2A83-40CD-977A-96A23CF27334}" srcOrd="0" destOrd="0" presId="urn:microsoft.com/office/officeart/2005/8/layout/hierarchy6"/>
    <dgm:cxn modelId="{E144EAEE-1323-497B-9FFC-EC45D1C2DA84}" type="presParOf" srcId="{20F1B6CF-01CC-4FE2-AEF7-0813C1AB68B2}" destId="{316AA79A-AFF2-48E4-8615-3107446C8B34}" srcOrd="1" destOrd="0" presId="urn:microsoft.com/office/officeart/2005/8/layout/hierarchy6"/>
    <dgm:cxn modelId="{58F20D73-7975-4DB4-A7B1-CF6378BE1E69}" type="presParOf" srcId="{316AA79A-AFF2-48E4-8615-3107446C8B34}" destId="{C73796D8-E58C-4D29-89AA-8503D3E2431B}" srcOrd="0" destOrd="0" presId="urn:microsoft.com/office/officeart/2005/8/layout/hierarchy6"/>
    <dgm:cxn modelId="{15149588-5FB6-42C7-92BD-819F35EAB7D7}" type="presParOf" srcId="{316AA79A-AFF2-48E4-8615-3107446C8B34}" destId="{2B5F7709-36F2-458E-8DF0-C99CDC7F35E3}" srcOrd="1" destOrd="0" presId="urn:microsoft.com/office/officeart/2005/8/layout/hierarchy6"/>
    <dgm:cxn modelId="{2821F1C3-3E21-4DE1-A976-F92A86857DCD}" type="presParOf" srcId="{69820831-30CD-4581-96EC-DFA45D74E9DB}" destId="{1B124621-3288-4D01-948A-453ABF37D2B6}" srcOrd="4" destOrd="0" presId="urn:microsoft.com/office/officeart/2005/8/layout/hierarchy6"/>
    <dgm:cxn modelId="{497EA92B-1D02-4457-89C5-86C8B54DDED1}" type="presParOf" srcId="{69820831-30CD-4581-96EC-DFA45D74E9DB}" destId="{3B66463C-2102-478C-8692-D8C35064590C}" srcOrd="5" destOrd="0" presId="urn:microsoft.com/office/officeart/2005/8/layout/hierarchy6"/>
    <dgm:cxn modelId="{B2A5C73B-42EB-464C-94A4-A66AA32C2819}" type="presParOf" srcId="{3B66463C-2102-478C-8692-D8C35064590C}" destId="{CAA02505-A616-463C-A9E3-942059E8C8B0}" srcOrd="0" destOrd="0" presId="urn:microsoft.com/office/officeart/2005/8/layout/hierarchy6"/>
    <dgm:cxn modelId="{4F010B9C-4A21-40D5-AFF5-26F88F4D1821}" type="presParOf" srcId="{3B66463C-2102-478C-8692-D8C35064590C}" destId="{FDB317B6-F634-4D4A-9215-A0FA817D0017}" srcOrd="1" destOrd="0" presId="urn:microsoft.com/office/officeart/2005/8/layout/hierarchy6"/>
    <dgm:cxn modelId="{E680DD13-91EA-42DD-8545-36D452DBB7C8}" type="presParOf" srcId="{FDB317B6-F634-4D4A-9215-A0FA817D0017}" destId="{3940F8A5-E670-4ADF-959D-95491FE3896D}" srcOrd="0" destOrd="0" presId="urn:microsoft.com/office/officeart/2005/8/layout/hierarchy6"/>
    <dgm:cxn modelId="{29BFBEBE-329F-4A72-A411-D1BA11D3828B}" type="presParOf" srcId="{FDB317B6-F634-4D4A-9215-A0FA817D0017}" destId="{970F2835-D5F9-4712-A58D-A8F33727CA8A}" srcOrd="1" destOrd="0" presId="urn:microsoft.com/office/officeart/2005/8/layout/hierarchy6"/>
    <dgm:cxn modelId="{CD019891-BE49-477C-99C8-619EFA46598F}" type="presParOf" srcId="{970F2835-D5F9-4712-A58D-A8F33727CA8A}" destId="{A7F5BCCE-EC2D-4D72-A6B1-576898C14CFF}" srcOrd="0" destOrd="0" presId="urn:microsoft.com/office/officeart/2005/8/layout/hierarchy6"/>
    <dgm:cxn modelId="{D764873F-523C-4CC0-9E55-5FDD9B770AD0}" type="presParOf" srcId="{970F2835-D5F9-4712-A58D-A8F33727CA8A}" destId="{2FD0AFED-0273-40BA-B9C4-D5537020A896}" srcOrd="1" destOrd="0" presId="urn:microsoft.com/office/officeart/2005/8/layout/hierarchy6"/>
    <dgm:cxn modelId="{9D50EB88-F316-4FA0-8E0E-0927DD66338F}" type="presParOf" srcId="{2FD0AFED-0273-40BA-B9C4-D5537020A896}" destId="{0A798E19-353C-4820-AF5B-97A15337DA69}" srcOrd="0" destOrd="0" presId="urn:microsoft.com/office/officeart/2005/8/layout/hierarchy6"/>
    <dgm:cxn modelId="{6F2EF99E-A212-4DAB-8101-9CCD40EA19D0}" type="presParOf" srcId="{2FD0AFED-0273-40BA-B9C4-D5537020A896}" destId="{D4C706D1-DCD8-43F5-BB43-A6C7BFC3D777}" srcOrd="1" destOrd="0" presId="urn:microsoft.com/office/officeart/2005/8/layout/hierarchy6"/>
    <dgm:cxn modelId="{8D2A45EB-5C51-487D-90C9-82BF80C72BF2}" type="presParOf" srcId="{D4C706D1-DCD8-43F5-BB43-A6C7BFC3D777}" destId="{7F6AC311-97F0-4A3F-9111-C925DBB26C8D}" srcOrd="0" destOrd="0" presId="urn:microsoft.com/office/officeart/2005/8/layout/hierarchy6"/>
    <dgm:cxn modelId="{DC87A178-59B0-419F-B6EE-42F5957817F1}" type="presParOf" srcId="{D4C706D1-DCD8-43F5-BB43-A6C7BFC3D777}" destId="{D3AB2CA8-572B-4EBF-9F2C-B218BAE49C45}" srcOrd="1" destOrd="0" presId="urn:microsoft.com/office/officeart/2005/8/layout/hierarchy6"/>
    <dgm:cxn modelId="{9E34CD30-84E0-419C-B727-14215982DE82}" type="presParOf" srcId="{D3AB2CA8-572B-4EBF-9F2C-B218BAE49C45}" destId="{3605B394-3A52-4C6F-889A-1033E74BA7F6}" srcOrd="0" destOrd="0" presId="urn:microsoft.com/office/officeart/2005/8/layout/hierarchy6"/>
    <dgm:cxn modelId="{89AE39D1-ED87-4EBE-940F-21C2B0824156}" type="presParOf" srcId="{D3AB2CA8-572B-4EBF-9F2C-B218BAE49C45}" destId="{4D4EE79B-560F-47C9-A45F-8936EA22C468}" srcOrd="1" destOrd="0" presId="urn:microsoft.com/office/officeart/2005/8/layout/hierarchy6"/>
    <dgm:cxn modelId="{41309A28-B221-4ACD-AE5F-DC2CA532A6C7}" type="presParOf" srcId="{4D4EE79B-560F-47C9-A45F-8936EA22C468}" destId="{1FC3B572-B1C3-43D1-91A3-D8BFD53092EA}" srcOrd="0" destOrd="0" presId="urn:microsoft.com/office/officeart/2005/8/layout/hierarchy6"/>
    <dgm:cxn modelId="{998E0D1E-0579-4099-BA60-53DB65D4AE9B}" type="presParOf" srcId="{4D4EE79B-560F-47C9-A45F-8936EA22C468}" destId="{EBF8FAF9-CDEA-460D-A0DB-B9BF79016356}" srcOrd="1" destOrd="0" presId="urn:microsoft.com/office/officeart/2005/8/layout/hierarchy6"/>
    <dgm:cxn modelId="{7842EBA9-59B9-4E76-B80A-6FA91D4F1436}" type="presParOf" srcId="{EBF8FAF9-CDEA-460D-A0DB-B9BF79016356}" destId="{5DE3397D-05ED-43E8-B38F-A97EF99F7A12}" srcOrd="0" destOrd="0" presId="urn:microsoft.com/office/officeart/2005/8/layout/hierarchy6"/>
    <dgm:cxn modelId="{9B6092C0-A19C-40C8-B851-0E6BFE329819}" type="presParOf" srcId="{EBF8FAF9-CDEA-460D-A0DB-B9BF79016356}" destId="{8A8215DB-BB5A-42DF-8C0F-EB900C6F3F12}" srcOrd="1" destOrd="0" presId="urn:microsoft.com/office/officeart/2005/8/layout/hierarchy6"/>
    <dgm:cxn modelId="{1995F459-0456-40AD-BB67-41B538AEDE98}" type="presParOf" srcId="{8A8215DB-BB5A-42DF-8C0F-EB900C6F3F12}" destId="{C4CB4E52-077E-48ED-952E-B55536849882}" srcOrd="0" destOrd="0" presId="urn:microsoft.com/office/officeart/2005/8/layout/hierarchy6"/>
    <dgm:cxn modelId="{77A0ED77-DB57-42ED-BF55-D1825CB3CE58}" type="presParOf" srcId="{8A8215DB-BB5A-42DF-8C0F-EB900C6F3F12}" destId="{B1EF0CC7-A65D-43B1-B022-495EAB6D7EB6}" srcOrd="1" destOrd="0" presId="urn:microsoft.com/office/officeart/2005/8/layout/hierarchy6"/>
    <dgm:cxn modelId="{B53F29D7-5ACD-4F67-A8F3-848D9B43C4E7}" type="presParOf" srcId="{48799DA0-2269-4BA3-9E84-596BE3EC75F5}" destId="{4D85484A-54EB-4FFD-8FBC-16CC2236FBB9}" srcOrd="1" destOrd="0" presId="urn:microsoft.com/office/officeart/2005/8/layout/hierarchy6"/>
    <dgm:cxn modelId="{91224D16-5C4A-48CA-B575-90DCD1003608}" type="presParOf" srcId="{4D85484A-54EB-4FFD-8FBC-16CC2236FBB9}" destId="{7C8DD14B-7A41-40D5-B75C-7E349C94577A}" srcOrd="0" destOrd="0" presId="urn:microsoft.com/office/officeart/2005/8/layout/hierarchy6"/>
    <dgm:cxn modelId="{641693CA-C2AB-4E11-B7A5-9D8DF9813D69}" type="presParOf" srcId="{7C8DD14B-7A41-40D5-B75C-7E349C94577A}" destId="{DEA1DC9C-3064-4033-BC22-A02613FA01E1}" srcOrd="0" destOrd="0" presId="urn:microsoft.com/office/officeart/2005/8/layout/hierarchy6"/>
    <dgm:cxn modelId="{8A91AF36-8992-4744-8C5D-07402B891BCE}" type="presParOf" srcId="{7C8DD14B-7A41-40D5-B75C-7E349C94577A}" destId="{EFAA6E3A-EB14-4076-BA3F-4547E83314FA}" srcOrd="1" destOrd="0" presId="urn:microsoft.com/office/officeart/2005/8/layout/hierarchy6"/>
    <dgm:cxn modelId="{F784DFEE-946D-4AC2-A0C0-F0EEE27EB439}" type="presParOf" srcId="{4D85484A-54EB-4FFD-8FBC-16CC2236FBB9}" destId="{59EECB7C-BAF5-47A2-AC2F-8362416C29FE}" srcOrd="1" destOrd="0" presId="urn:microsoft.com/office/officeart/2005/8/layout/hierarchy6"/>
    <dgm:cxn modelId="{E135303C-7302-4BF5-BC07-AF5FD3C5035C}" type="presParOf" srcId="{59EECB7C-BAF5-47A2-AC2F-8362416C29FE}" destId="{C3FA27DD-50E6-4BC7-A309-0DC82AD85C6E}" srcOrd="0" destOrd="0" presId="urn:microsoft.com/office/officeart/2005/8/layout/hierarchy6"/>
    <dgm:cxn modelId="{4614EAB9-722A-402F-BBF5-F0F35A4CA17F}" type="presParOf" srcId="{4D85484A-54EB-4FFD-8FBC-16CC2236FBB9}" destId="{8E10C48B-4897-439D-A98D-FAE95F07E748}" srcOrd="2" destOrd="0" presId="urn:microsoft.com/office/officeart/2005/8/layout/hierarchy6"/>
    <dgm:cxn modelId="{F16EBAF1-3C60-4C19-AFAF-952AF6FDF9B9}" type="presParOf" srcId="{8E10C48B-4897-439D-A98D-FAE95F07E748}" destId="{84220F96-FD92-4062-ABCD-D5534A19EC05}" srcOrd="0" destOrd="0" presId="urn:microsoft.com/office/officeart/2005/8/layout/hierarchy6"/>
    <dgm:cxn modelId="{52F46025-7493-48D6-AC49-DD254E672E44}" type="presParOf" srcId="{8E10C48B-4897-439D-A98D-FAE95F07E748}" destId="{2AF74CC3-8B50-488A-B47B-674ADB345D7C}" srcOrd="1" destOrd="0" presId="urn:microsoft.com/office/officeart/2005/8/layout/hierarchy6"/>
    <dgm:cxn modelId="{6BFBB38F-A00E-4761-81B3-57ACDD58A04F}" type="presParOf" srcId="{4D85484A-54EB-4FFD-8FBC-16CC2236FBB9}" destId="{E77F0EC5-6971-46F8-8506-D39247B47638}" srcOrd="3" destOrd="0" presId="urn:microsoft.com/office/officeart/2005/8/layout/hierarchy6"/>
    <dgm:cxn modelId="{1D6EFE67-24BC-4772-B5DC-05CB77E7E237}" type="presParOf" srcId="{E77F0EC5-6971-46F8-8506-D39247B47638}" destId="{041486FF-CD9E-4BE8-9EAD-5454D5117EBE}" srcOrd="0" destOrd="0" presId="urn:microsoft.com/office/officeart/2005/8/layout/hierarchy6"/>
    <dgm:cxn modelId="{BA60A5C6-B938-4CB4-9845-1B66EBA85B44}" type="presParOf" srcId="{4D85484A-54EB-4FFD-8FBC-16CC2236FBB9}" destId="{5AC2E69B-B0DB-4BFD-B5F3-ECC1375D9BC1}" srcOrd="4" destOrd="0" presId="urn:microsoft.com/office/officeart/2005/8/layout/hierarchy6"/>
    <dgm:cxn modelId="{1F546394-C751-4997-8D9F-DDE0D66C04AD}" type="presParOf" srcId="{5AC2E69B-B0DB-4BFD-B5F3-ECC1375D9BC1}" destId="{06DA5C7F-FF3B-44AC-A253-31DF72242451}" srcOrd="0" destOrd="0" presId="urn:microsoft.com/office/officeart/2005/8/layout/hierarchy6"/>
    <dgm:cxn modelId="{AEF722F2-61EB-4E05-98CD-9043538441A8}" type="presParOf" srcId="{5AC2E69B-B0DB-4BFD-B5F3-ECC1375D9BC1}" destId="{7E450590-FCCA-4D23-8764-13F305E2037B}" srcOrd="1" destOrd="0" presId="urn:microsoft.com/office/officeart/2005/8/layout/hierarchy6"/>
    <dgm:cxn modelId="{8657EB31-4CE1-49D6-A68F-4AEE88909E78}" type="presParOf" srcId="{4D85484A-54EB-4FFD-8FBC-16CC2236FBB9}" destId="{EB881433-CEF6-4DB1-A189-ED5BAB637065}" srcOrd="5" destOrd="0" presId="urn:microsoft.com/office/officeart/2005/8/layout/hierarchy6"/>
    <dgm:cxn modelId="{24C3AC99-A45B-4345-8AD4-7691C412721F}" type="presParOf" srcId="{EB881433-CEF6-4DB1-A189-ED5BAB637065}" destId="{736AB630-25F4-413A-A078-E27F026B5B17}" srcOrd="0" destOrd="0" presId="urn:microsoft.com/office/officeart/2005/8/layout/hierarchy6"/>
    <dgm:cxn modelId="{4F6BF506-F013-43F6-9716-54D327BBAFCB}" type="presParOf" srcId="{4D85484A-54EB-4FFD-8FBC-16CC2236FBB9}" destId="{25A1663C-3C72-4F2B-A9F1-682F4DCB7C04}" srcOrd="6" destOrd="0" presId="urn:microsoft.com/office/officeart/2005/8/layout/hierarchy6"/>
    <dgm:cxn modelId="{8377E01D-6BB3-42E4-A4DA-304568BC6C38}" type="presParOf" srcId="{25A1663C-3C72-4F2B-A9F1-682F4DCB7C04}" destId="{B582E13D-AC1E-4F02-9D3A-C5CF6E364532}" srcOrd="0" destOrd="0" presId="urn:microsoft.com/office/officeart/2005/8/layout/hierarchy6"/>
    <dgm:cxn modelId="{AF57D18F-507C-4995-8A72-492C98545743}" type="presParOf" srcId="{25A1663C-3C72-4F2B-A9F1-682F4DCB7C04}" destId="{A2BE33EA-9D05-41D9-A00E-0D42F7D55B70}" srcOrd="1" destOrd="0" presId="urn:microsoft.com/office/officeart/2005/8/layout/hierarchy6"/>
    <dgm:cxn modelId="{22C468F8-5453-4E27-BB77-C7B68C69154D}" type="presParOf" srcId="{4D85484A-54EB-4FFD-8FBC-16CC2236FBB9}" destId="{3FCDF6BD-1D60-43CF-BF21-C2F308CCE791}" srcOrd="7" destOrd="0" presId="urn:microsoft.com/office/officeart/2005/8/layout/hierarchy6"/>
    <dgm:cxn modelId="{1DA02E98-8AF1-422E-B206-A5AF2989FA6A}" type="presParOf" srcId="{3FCDF6BD-1D60-43CF-BF21-C2F308CCE791}" destId="{27E35EDB-8303-4116-8C8D-0FF174FF2999}" srcOrd="0" destOrd="0" presId="urn:microsoft.com/office/officeart/2005/8/layout/hierarchy6"/>
    <dgm:cxn modelId="{3A5F8781-8882-4F7D-997E-EB925C7E52B4}" type="presParOf" srcId="{4D85484A-54EB-4FFD-8FBC-16CC2236FBB9}" destId="{41148D43-D647-4CDF-A8D9-90326ED7FE02}" srcOrd="8" destOrd="0" presId="urn:microsoft.com/office/officeart/2005/8/layout/hierarchy6"/>
    <dgm:cxn modelId="{13F4AA1B-8363-4EB3-B1E0-017FC8297445}" type="presParOf" srcId="{41148D43-D647-4CDF-A8D9-90326ED7FE02}" destId="{7B79BC31-B5FA-495A-8C28-2E3ADC85E509}" srcOrd="0" destOrd="0" presId="urn:microsoft.com/office/officeart/2005/8/layout/hierarchy6"/>
    <dgm:cxn modelId="{F9348DCB-944E-468D-86E8-A488D5D2BDB9}" type="presParOf" srcId="{41148D43-D647-4CDF-A8D9-90326ED7FE02}" destId="{EF7BF05F-F395-4E6D-BB8D-BB7FFCC34419}" srcOrd="1" destOrd="0" presId="urn:microsoft.com/office/officeart/2005/8/layout/hierarchy6"/>
    <dgm:cxn modelId="{F17DA0E2-FEAE-47E8-B649-FE2AD3F258EF}" type="presParOf" srcId="{4D85484A-54EB-4FFD-8FBC-16CC2236FBB9}" destId="{41BDBEA3-8B61-4D2A-A33E-AA73639C7732}" srcOrd="9" destOrd="0" presId="urn:microsoft.com/office/officeart/2005/8/layout/hierarchy6"/>
    <dgm:cxn modelId="{5A6F5B13-0C88-4BFA-8278-730292F35A35}" type="presParOf" srcId="{41BDBEA3-8B61-4D2A-A33E-AA73639C7732}" destId="{FDFB6B85-E910-4FD4-94E4-01320BD47454}" srcOrd="0" destOrd="0" presId="urn:microsoft.com/office/officeart/2005/8/layout/hierarchy6"/>
    <dgm:cxn modelId="{597663D8-1F39-46AF-8C99-CDE038EE01F1}" type="presParOf" srcId="{4D85484A-54EB-4FFD-8FBC-16CC2236FBB9}" destId="{05652A53-CCC4-488B-8BE4-C223DDD1C0B5}" srcOrd="10" destOrd="0" presId="urn:microsoft.com/office/officeart/2005/8/layout/hierarchy6"/>
    <dgm:cxn modelId="{77F2E3E1-313A-4407-9027-279A99C066FB}" type="presParOf" srcId="{05652A53-CCC4-488B-8BE4-C223DDD1C0B5}" destId="{A9DF8A59-EB43-4E91-9204-4518F5E9F542}" srcOrd="0" destOrd="0" presId="urn:microsoft.com/office/officeart/2005/8/layout/hierarchy6"/>
    <dgm:cxn modelId="{7E502078-9E22-42AE-81D7-6515B155392A}" type="presParOf" srcId="{05652A53-CCC4-488B-8BE4-C223DDD1C0B5}" destId="{BA5627D2-7567-46D3-95BF-375A1A42A7BD}" srcOrd="1" destOrd="0" presId="urn:microsoft.com/office/officeart/2005/8/layout/hierarchy6"/>
    <dgm:cxn modelId="{8806FE82-E68F-49DD-87AE-DA53C2418C77}" type="presParOf" srcId="{4D85484A-54EB-4FFD-8FBC-16CC2236FBB9}" destId="{27856163-F466-4AEC-8CFA-459674DDFF81}" srcOrd="11" destOrd="0" presId="urn:microsoft.com/office/officeart/2005/8/layout/hierarchy6"/>
    <dgm:cxn modelId="{0BAC521A-8694-4BB6-B882-F5003F4BE039}" type="presParOf" srcId="{27856163-F466-4AEC-8CFA-459674DDFF81}" destId="{8C59D25D-B07E-40B4-81E5-900285273150}" srcOrd="0" destOrd="0" presId="urn:microsoft.com/office/officeart/2005/8/layout/hierarchy6"/>
    <dgm:cxn modelId="{0976D6B8-9DA1-45E8-9DD7-8B1D1A671B6D}" type="presParOf" srcId="{4D85484A-54EB-4FFD-8FBC-16CC2236FBB9}" destId="{E26BA25D-3A87-496C-831A-B7360A59BAFC}" srcOrd="12" destOrd="0" presId="urn:microsoft.com/office/officeart/2005/8/layout/hierarchy6"/>
    <dgm:cxn modelId="{8FA06EF5-E011-4B82-B91F-A61D8FEB03F3}" type="presParOf" srcId="{E26BA25D-3A87-496C-831A-B7360A59BAFC}" destId="{15D66222-08AC-4CCA-BF70-5C31EFCF63CF}" srcOrd="0" destOrd="0" presId="urn:microsoft.com/office/officeart/2005/8/layout/hierarchy6"/>
    <dgm:cxn modelId="{CDC214BF-CAB0-4D04-AC42-D6FDD283F0F1}" type="presParOf" srcId="{E26BA25D-3A87-496C-831A-B7360A59BAFC}" destId="{BD01C517-B103-4968-82CC-E932304EF8E5}" srcOrd="1" destOrd="0" presId="urn:microsoft.com/office/officeart/2005/8/layout/hierarchy6"/>
    <dgm:cxn modelId="{F4906A4C-25D5-4EA3-B8C3-557E8D58467A}" type="presParOf" srcId="{4D85484A-54EB-4FFD-8FBC-16CC2236FBB9}" destId="{D7B7AC5A-2EAC-435D-A3E0-55FFF3BEC279}" srcOrd="13" destOrd="0" presId="urn:microsoft.com/office/officeart/2005/8/layout/hierarchy6"/>
    <dgm:cxn modelId="{D0608AAB-A1FA-428C-B56E-A5CCDCBC7105}" type="presParOf" srcId="{D7B7AC5A-2EAC-435D-A3E0-55FFF3BEC279}" destId="{9C7656D6-9737-4CEE-A434-E832E32D350A}" srcOrd="0" destOrd="0" presId="urn:microsoft.com/office/officeart/2005/8/layout/hierarchy6"/>
    <dgm:cxn modelId="{B427D18C-E9E0-494E-BF7E-E1FFD6E3C1FC}" type="presParOf" srcId="{4D85484A-54EB-4FFD-8FBC-16CC2236FBB9}" destId="{DD63E61F-420C-4688-87A8-D5CC28259258}" srcOrd="14" destOrd="0" presId="urn:microsoft.com/office/officeart/2005/8/layout/hierarchy6"/>
    <dgm:cxn modelId="{6DE6297E-D582-4982-A1EA-C744B27DF26A}" type="presParOf" srcId="{DD63E61F-420C-4688-87A8-D5CC28259258}" destId="{A825C634-9690-40F8-A340-2EC21B830F39}" srcOrd="0" destOrd="0" presId="urn:microsoft.com/office/officeart/2005/8/layout/hierarchy6"/>
    <dgm:cxn modelId="{9D10FA5A-1893-404E-96A6-93B6D9F4B2DF}" type="presParOf" srcId="{DD63E61F-420C-4688-87A8-D5CC28259258}" destId="{CD4F35B5-54CD-4BA9-ADFC-D03ABC5F7332}"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00023-6E9C-44EC-89EF-ED3BC1B61858}">
      <dsp:nvSpPr>
        <dsp:cNvPr id="0" name=""/>
        <dsp:cNvSpPr/>
      </dsp:nvSpPr>
      <dsp:spPr>
        <a:xfrm>
          <a:off x="3828413" y="3877515"/>
          <a:ext cx="349237" cy="1189214"/>
        </a:xfrm>
        <a:custGeom>
          <a:avLst/>
          <a:gdLst/>
          <a:ahLst/>
          <a:cxnLst/>
          <a:rect l="0" t="0" r="0" b="0"/>
          <a:pathLst>
            <a:path>
              <a:moveTo>
                <a:pt x="0" y="0"/>
              </a:moveTo>
              <a:lnTo>
                <a:pt x="0" y="1189214"/>
              </a:lnTo>
              <a:lnTo>
                <a:pt x="349237" y="1189214"/>
              </a:lnTo>
            </a:path>
          </a:pathLst>
        </a:custGeom>
        <a:noFill/>
        <a:ln w="25400" cap="flat" cmpd="sng" algn="ctr">
          <a:solidFill>
            <a:schemeClr val="dk1"/>
          </a:solidFill>
          <a:prstDash val="solid"/>
        </a:ln>
        <a:effectLst>
          <a:outerShdw blurRad="40000" dist="20000" dir="5400000" rotWithShape="0">
            <a:srgbClr val="000000">
              <a:alpha val="38000"/>
            </a:srgbClr>
          </a:outerShdw>
        </a:effectLst>
      </dsp:spPr>
      <dsp:style>
        <a:lnRef idx="2">
          <a:schemeClr val="dk1"/>
        </a:lnRef>
        <a:fillRef idx="0">
          <a:schemeClr val="dk1"/>
        </a:fillRef>
        <a:effectRef idx="1">
          <a:schemeClr val="dk1"/>
        </a:effectRef>
        <a:fontRef idx="minor">
          <a:schemeClr val="tx1"/>
        </a:fontRef>
      </dsp:style>
    </dsp:sp>
    <dsp:sp modelId="{B37AA1C7-F690-42E7-9687-267892338A6F}">
      <dsp:nvSpPr>
        <dsp:cNvPr id="0" name=""/>
        <dsp:cNvSpPr/>
      </dsp:nvSpPr>
      <dsp:spPr>
        <a:xfrm>
          <a:off x="4015298" y="2086342"/>
          <a:ext cx="551499" cy="868192"/>
        </a:xfrm>
        <a:custGeom>
          <a:avLst/>
          <a:gdLst/>
          <a:ahLst/>
          <a:cxnLst/>
          <a:rect l="0" t="0" r="0" b="0"/>
          <a:pathLst>
            <a:path>
              <a:moveTo>
                <a:pt x="0" y="0"/>
              </a:moveTo>
              <a:lnTo>
                <a:pt x="0" y="674366"/>
              </a:lnTo>
              <a:lnTo>
                <a:pt x="551499" y="674366"/>
              </a:lnTo>
              <a:lnTo>
                <a:pt x="551499" y="868192"/>
              </a:lnTo>
            </a:path>
          </a:pathLst>
        </a:custGeom>
        <a:noFill/>
        <a:ln w="25400" cap="flat" cmpd="sng" algn="ctr">
          <a:solidFill>
            <a:schemeClr val="dk1"/>
          </a:solidFill>
          <a:prstDash val="solid"/>
        </a:ln>
        <a:effectLst>
          <a:outerShdw blurRad="40000" dist="20000" dir="5400000" rotWithShape="0">
            <a:srgbClr val="000000">
              <a:alpha val="38000"/>
            </a:srgbClr>
          </a:outerShdw>
        </a:effectLst>
      </dsp:spPr>
      <dsp:style>
        <a:lnRef idx="2">
          <a:schemeClr val="dk1"/>
        </a:lnRef>
        <a:fillRef idx="0">
          <a:schemeClr val="dk1"/>
        </a:fillRef>
        <a:effectRef idx="1">
          <a:schemeClr val="dk1"/>
        </a:effectRef>
        <a:fontRef idx="minor">
          <a:schemeClr val="tx1"/>
        </a:fontRef>
      </dsp:style>
    </dsp:sp>
    <dsp:sp modelId="{04E0D514-B6B7-4975-A8D2-5125BA49403D}">
      <dsp:nvSpPr>
        <dsp:cNvPr id="0" name=""/>
        <dsp:cNvSpPr/>
      </dsp:nvSpPr>
      <dsp:spPr>
        <a:xfrm>
          <a:off x="1512175" y="1163362"/>
          <a:ext cx="2503122" cy="2503307"/>
        </a:xfrm>
        <a:custGeom>
          <a:avLst/>
          <a:gdLst/>
          <a:ahLst/>
          <a:cxnLst/>
          <a:rect l="0" t="0" r="0" b="0"/>
          <a:pathLst>
            <a:path>
              <a:moveTo>
                <a:pt x="0" y="2503307"/>
              </a:moveTo>
              <a:lnTo>
                <a:pt x="2503122" y="0"/>
              </a:lnTo>
            </a:path>
          </a:pathLst>
        </a:custGeom>
        <a:noFill/>
        <a:ln w="25400" cap="flat" cmpd="sng" algn="ctr">
          <a:solidFill>
            <a:schemeClr val="dk1"/>
          </a:solidFill>
          <a:prstDash val="solid"/>
        </a:ln>
        <a:effectLst>
          <a:outerShdw blurRad="40000" dist="20000" dir="5400000" rotWithShape="0">
            <a:srgbClr val="000000">
              <a:alpha val="38000"/>
            </a:srgbClr>
          </a:outerShdw>
        </a:effectLst>
      </dsp:spPr>
      <dsp:style>
        <a:lnRef idx="2">
          <a:schemeClr val="dk1"/>
        </a:lnRef>
        <a:fillRef idx="0">
          <a:schemeClr val="dk1"/>
        </a:fillRef>
        <a:effectRef idx="1">
          <a:schemeClr val="dk1"/>
        </a:effectRef>
        <a:fontRef idx="minor">
          <a:schemeClr val="tx1"/>
        </a:fontRef>
      </dsp:style>
    </dsp:sp>
    <dsp:sp modelId="{563763CF-EC6C-46C3-94E9-26311D6F30E3}">
      <dsp:nvSpPr>
        <dsp:cNvPr id="0" name=""/>
        <dsp:cNvSpPr/>
      </dsp:nvSpPr>
      <dsp:spPr>
        <a:xfrm>
          <a:off x="1004813" y="2049386"/>
          <a:ext cx="507362" cy="694302"/>
        </a:xfrm>
        <a:custGeom>
          <a:avLst/>
          <a:gdLst/>
          <a:ahLst/>
          <a:cxnLst/>
          <a:rect l="0" t="0" r="0" b="0"/>
          <a:pathLst>
            <a:path>
              <a:moveTo>
                <a:pt x="0" y="0"/>
              </a:moveTo>
              <a:lnTo>
                <a:pt x="0" y="500476"/>
              </a:lnTo>
              <a:lnTo>
                <a:pt x="507362" y="500476"/>
              </a:lnTo>
              <a:lnTo>
                <a:pt x="507362" y="694302"/>
              </a:lnTo>
            </a:path>
          </a:pathLst>
        </a:custGeom>
        <a:noFill/>
        <a:ln w="25400" cap="flat" cmpd="sng" algn="ctr">
          <a:solidFill>
            <a:schemeClr val="dk1"/>
          </a:solidFill>
          <a:prstDash val="solid"/>
        </a:ln>
        <a:effectLst>
          <a:outerShdw blurRad="40000" dist="20000" dir="5400000" rotWithShape="0">
            <a:srgbClr val="000000">
              <a:alpha val="38000"/>
            </a:srgbClr>
          </a:outerShdw>
        </a:effectLst>
      </dsp:spPr>
      <dsp:style>
        <a:lnRef idx="2">
          <a:schemeClr val="dk1"/>
        </a:lnRef>
        <a:fillRef idx="0">
          <a:schemeClr val="dk1"/>
        </a:fillRef>
        <a:effectRef idx="1">
          <a:schemeClr val="dk1"/>
        </a:effectRef>
        <a:fontRef idx="minor">
          <a:schemeClr val="tx1"/>
        </a:fontRef>
      </dsp:style>
    </dsp:sp>
    <dsp:sp modelId="{68E4E322-4E0D-460D-8F80-B2CB62A2C682}">
      <dsp:nvSpPr>
        <dsp:cNvPr id="0" name=""/>
        <dsp:cNvSpPr/>
      </dsp:nvSpPr>
      <dsp:spPr>
        <a:xfrm>
          <a:off x="81832" y="1126406"/>
          <a:ext cx="1845960" cy="9229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Governor Pete Ricketts</a:t>
          </a:r>
          <a:endParaRPr lang="en-US" sz="1400" b="1" kern="1200" dirty="0"/>
        </a:p>
      </dsp:txBody>
      <dsp:txXfrm>
        <a:off x="81832" y="1126406"/>
        <a:ext cx="1845960" cy="922980"/>
      </dsp:txXfrm>
    </dsp:sp>
    <dsp:sp modelId="{3948AB3E-06ED-4F19-9A66-99C5B37E537B}">
      <dsp:nvSpPr>
        <dsp:cNvPr id="0" name=""/>
        <dsp:cNvSpPr/>
      </dsp:nvSpPr>
      <dsp:spPr>
        <a:xfrm>
          <a:off x="574676" y="2743689"/>
          <a:ext cx="1874997" cy="9229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Nebraska Workforce Development Board (NWDB)</a:t>
          </a:r>
          <a:endParaRPr lang="en-US" sz="1400" b="1" kern="1200" dirty="0"/>
        </a:p>
      </dsp:txBody>
      <dsp:txXfrm>
        <a:off x="574676" y="2743689"/>
        <a:ext cx="1874997" cy="922980"/>
      </dsp:txXfrm>
    </dsp:sp>
    <dsp:sp modelId="{F208174D-2B25-4DA5-84BB-275CE7238399}">
      <dsp:nvSpPr>
        <dsp:cNvPr id="0" name=""/>
        <dsp:cNvSpPr/>
      </dsp:nvSpPr>
      <dsp:spPr>
        <a:xfrm>
          <a:off x="3092317" y="1163362"/>
          <a:ext cx="1845960" cy="9229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Greater Nebraska Chief Elected Officials Board (CEOB)</a:t>
          </a:r>
        </a:p>
        <a:p>
          <a:pPr lvl="0" algn="ctr" defTabSz="622300">
            <a:lnSpc>
              <a:spcPct val="90000"/>
            </a:lnSpc>
            <a:spcBef>
              <a:spcPct val="0"/>
            </a:spcBef>
            <a:spcAft>
              <a:spcPct val="35000"/>
            </a:spcAft>
          </a:pPr>
          <a:r>
            <a:rPr lang="en-US" sz="1400" kern="1200" dirty="0" smtClean="0"/>
            <a:t>Pamela Lancaster, </a:t>
          </a:r>
          <a:r>
            <a:rPr lang="en-US" sz="1400" i="1" kern="1200" dirty="0" smtClean="0"/>
            <a:t>Chair</a:t>
          </a:r>
          <a:endParaRPr lang="en-US" sz="1400" kern="1200" dirty="0"/>
        </a:p>
      </dsp:txBody>
      <dsp:txXfrm>
        <a:off x="3092317" y="1163362"/>
        <a:ext cx="1845960" cy="922980"/>
      </dsp:txXfrm>
    </dsp:sp>
    <dsp:sp modelId="{0A1A0083-CC88-4A1D-B38F-AD733B579431}">
      <dsp:nvSpPr>
        <dsp:cNvPr id="0" name=""/>
        <dsp:cNvSpPr/>
      </dsp:nvSpPr>
      <dsp:spPr>
        <a:xfrm>
          <a:off x="3643817" y="2954535"/>
          <a:ext cx="1845960" cy="9229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Greater Nebraska Workforce Development Board (GNWDB)</a:t>
          </a:r>
        </a:p>
        <a:p>
          <a:pPr lvl="0" algn="ctr" defTabSz="622300">
            <a:lnSpc>
              <a:spcPct val="90000"/>
            </a:lnSpc>
            <a:spcBef>
              <a:spcPct val="0"/>
            </a:spcBef>
            <a:spcAft>
              <a:spcPct val="35000"/>
            </a:spcAft>
          </a:pPr>
          <a:r>
            <a:rPr lang="en-US" sz="1400" b="0" kern="1200" dirty="0" smtClean="0"/>
            <a:t>Lisa Wilson, </a:t>
          </a:r>
          <a:r>
            <a:rPr lang="en-US" sz="1400" b="0" i="1" kern="1200" dirty="0" smtClean="0"/>
            <a:t>Chair</a:t>
          </a:r>
          <a:endParaRPr lang="en-US" sz="1400" b="0" kern="1200" dirty="0"/>
        </a:p>
      </dsp:txBody>
      <dsp:txXfrm>
        <a:off x="3643817" y="2954535"/>
        <a:ext cx="1845960" cy="922980"/>
      </dsp:txXfrm>
    </dsp:sp>
    <dsp:sp modelId="{19510C62-F3A3-41B1-AC91-9F9EF11BCA2F}">
      <dsp:nvSpPr>
        <dsp:cNvPr id="0" name=""/>
        <dsp:cNvSpPr/>
      </dsp:nvSpPr>
      <dsp:spPr>
        <a:xfrm>
          <a:off x="4177650" y="4605239"/>
          <a:ext cx="1845960" cy="9229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Standing Committees</a:t>
          </a:r>
          <a:endParaRPr lang="en-US" sz="1400" b="1" kern="1200" dirty="0" smtClean="0"/>
        </a:p>
        <a:p>
          <a:pPr lvl="0" algn="ctr" defTabSz="622300">
            <a:lnSpc>
              <a:spcPct val="90000"/>
            </a:lnSpc>
            <a:spcBef>
              <a:spcPct val="0"/>
            </a:spcBef>
            <a:spcAft>
              <a:spcPct val="35000"/>
            </a:spcAft>
          </a:pPr>
          <a:r>
            <a:rPr lang="en-US" sz="1400" kern="1200" dirty="0" smtClean="0"/>
            <a:t>(To be Determined)</a:t>
          </a:r>
          <a:endParaRPr lang="en-US" sz="1400" kern="1200" dirty="0"/>
        </a:p>
      </dsp:txBody>
      <dsp:txXfrm>
        <a:off x="4177650" y="4605239"/>
        <a:ext cx="1845960" cy="922980"/>
      </dsp:txXfrm>
    </dsp:sp>
    <dsp:sp modelId="{82154B0F-4453-4225-9EAC-1654774491D8}">
      <dsp:nvSpPr>
        <dsp:cNvPr id="0" name=""/>
        <dsp:cNvSpPr/>
      </dsp:nvSpPr>
      <dsp:spPr>
        <a:xfrm>
          <a:off x="7156219" y="2901149"/>
          <a:ext cx="2201640" cy="933954"/>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Board Support &amp; Administrative Entity</a:t>
          </a:r>
        </a:p>
        <a:p>
          <a:pPr lvl="0" algn="ctr" defTabSz="622300">
            <a:lnSpc>
              <a:spcPct val="90000"/>
            </a:lnSpc>
            <a:spcBef>
              <a:spcPct val="0"/>
            </a:spcBef>
            <a:spcAft>
              <a:spcPct val="35000"/>
            </a:spcAft>
          </a:pPr>
          <a:r>
            <a:rPr lang="en-US" sz="1400" b="0" kern="1200" dirty="0" smtClean="0"/>
            <a:t>Nebraska Department of Labor</a:t>
          </a:r>
          <a:endParaRPr lang="en-US" sz="1400" b="0" kern="1200" dirty="0"/>
        </a:p>
      </dsp:txBody>
      <dsp:txXfrm>
        <a:off x="7156219" y="2901149"/>
        <a:ext cx="2201640" cy="9339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25C634-9690-40F8-A340-2EC21B830F39}">
      <dsp:nvSpPr>
        <dsp:cNvPr id="0" name=""/>
        <dsp:cNvSpPr/>
      </dsp:nvSpPr>
      <dsp:spPr>
        <a:xfrm>
          <a:off x="0" y="4770957"/>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Service Provider</a:t>
          </a:r>
          <a:endParaRPr lang="en-US" sz="1200" b="0" kern="1200" dirty="0">
            <a:effectLst>
              <a:outerShdw blurRad="38100" dist="38100" dir="2700000" algn="tl">
                <a:srgbClr val="000000">
                  <a:alpha val="43137"/>
                </a:srgbClr>
              </a:outerShdw>
            </a:effectLst>
          </a:endParaRPr>
        </a:p>
      </dsp:txBody>
      <dsp:txXfrm>
        <a:off x="0" y="4770957"/>
        <a:ext cx="3239777" cy="580038"/>
      </dsp:txXfrm>
    </dsp:sp>
    <dsp:sp modelId="{15D66222-08AC-4CCA-BF70-5C31EFCF63CF}">
      <dsp:nvSpPr>
        <dsp:cNvPr id="0" name=""/>
        <dsp:cNvSpPr/>
      </dsp:nvSpPr>
      <dsp:spPr>
        <a:xfrm>
          <a:off x="0" y="4094246"/>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Local Workforce Development Board Support</a:t>
          </a:r>
          <a:endParaRPr lang="en-US" sz="1200" b="0" kern="1200" dirty="0">
            <a:effectLst>
              <a:outerShdw blurRad="38100" dist="38100" dir="2700000" algn="tl">
                <a:srgbClr val="000000">
                  <a:alpha val="43137"/>
                </a:srgbClr>
              </a:outerShdw>
            </a:effectLst>
          </a:endParaRPr>
        </a:p>
      </dsp:txBody>
      <dsp:txXfrm>
        <a:off x="0" y="4094246"/>
        <a:ext cx="3239777" cy="580038"/>
      </dsp:txXfrm>
    </dsp:sp>
    <dsp:sp modelId="{A9DF8A59-EB43-4E91-9204-4518F5E9F542}">
      <dsp:nvSpPr>
        <dsp:cNvPr id="0" name=""/>
        <dsp:cNvSpPr/>
      </dsp:nvSpPr>
      <dsp:spPr>
        <a:xfrm>
          <a:off x="0" y="3417535"/>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Local Workforce Development Boards</a:t>
          </a:r>
          <a:endParaRPr lang="en-US" sz="1200" b="0" kern="1200" dirty="0">
            <a:effectLst>
              <a:outerShdw blurRad="38100" dist="38100" dir="2700000" algn="tl">
                <a:srgbClr val="000000">
                  <a:alpha val="43137"/>
                </a:srgbClr>
              </a:outerShdw>
            </a:effectLst>
          </a:endParaRPr>
        </a:p>
      </dsp:txBody>
      <dsp:txXfrm>
        <a:off x="0" y="3417535"/>
        <a:ext cx="3239777" cy="580038"/>
      </dsp:txXfrm>
    </dsp:sp>
    <dsp:sp modelId="{7B79BC31-B5FA-495A-8C28-2E3ADC85E509}">
      <dsp:nvSpPr>
        <dsp:cNvPr id="0" name=""/>
        <dsp:cNvSpPr/>
      </dsp:nvSpPr>
      <dsp:spPr>
        <a:xfrm>
          <a:off x="0" y="2740824"/>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Grant Subrecipients</a:t>
          </a:r>
          <a:endParaRPr lang="en-US" sz="1200" b="0" kern="1200" dirty="0">
            <a:effectLst>
              <a:outerShdw blurRad="38100" dist="38100" dir="2700000" algn="tl">
                <a:srgbClr val="000000">
                  <a:alpha val="43137"/>
                </a:srgbClr>
              </a:outerShdw>
            </a:effectLst>
          </a:endParaRPr>
        </a:p>
      </dsp:txBody>
      <dsp:txXfrm>
        <a:off x="0" y="2740824"/>
        <a:ext cx="3239777" cy="580038"/>
      </dsp:txXfrm>
    </dsp:sp>
    <dsp:sp modelId="{B582E13D-AC1E-4F02-9D3A-C5CF6E364532}">
      <dsp:nvSpPr>
        <dsp:cNvPr id="0" name=""/>
        <dsp:cNvSpPr/>
      </dsp:nvSpPr>
      <dsp:spPr>
        <a:xfrm>
          <a:off x="0" y="2064112"/>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Local Areas</a:t>
          </a:r>
          <a:endParaRPr lang="en-US" sz="1200" b="0" kern="1200" dirty="0">
            <a:effectLst>
              <a:outerShdw blurRad="38100" dist="38100" dir="2700000" algn="tl">
                <a:srgbClr val="000000">
                  <a:alpha val="43137"/>
                </a:srgbClr>
              </a:outerShdw>
            </a:effectLst>
          </a:endParaRPr>
        </a:p>
      </dsp:txBody>
      <dsp:txXfrm>
        <a:off x="0" y="2064112"/>
        <a:ext cx="3239777" cy="580038"/>
      </dsp:txXfrm>
    </dsp:sp>
    <dsp:sp modelId="{06DA5C7F-FF3B-44AC-A253-31DF72242451}">
      <dsp:nvSpPr>
        <dsp:cNvPr id="0" name=""/>
        <dsp:cNvSpPr/>
      </dsp:nvSpPr>
      <dsp:spPr>
        <a:xfrm>
          <a:off x="0" y="1399263"/>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smtClean="0">
              <a:effectLst>
                <a:outerShdw blurRad="38100" dist="38100" dir="2700000" algn="tl">
                  <a:srgbClr val="000000">
                    <a:alpha val="43137"/>
                  </a:srgbClr>
                </a:outerShdw>
              </a:effectLst>
            </a:rPr>
            <a:t>“The State”</a:t>
          </a:r>
          <a:endParaRPr lang="en-US" sz="1200" b="0" kern="1200" dirty="0">
            <a:effectLst>
              <a:outerShdw blurRad="38100" dist="38100" dir="2700000" algn="tl">
                <a:srgbClr val="000000">
                  <a:alpha val="43137"/>
                </a:srgbClr>
              </a:outerShdw>
            </a:effectLst>
          </a:endParaRPr>
        </a:p>
      </dsp:txBody>
      <dsp:txXfrm>
        <a:off x="0" y="1399263"/>
        <a:ext cx="3239777" cy="580038"/>
      </dsp:txXfrm>
    </dsp:sp>
    <dsp:sp modelId="{84220F96-FD92-4062-ABCD-D5534A19EC05}">
      <dsp:nvSpPr>
        <dsp:cNvPr id="0" name=""/>
        <dsp:cNvSpPr/>
      </dsp:nvSpPr>
      <dsp:spPr>
        <a:xfrm>
          <a:off x="0" y="710690"/>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dirty="0" smtClean="0">
              <a:effectLst>
                <a:outerShdw blurRad="38100" dist="38100" dir="2700000" algn="tl">
                  <a:srgbClr val="000000">
                    <a:alpha val="43137"/>
                  </a:srgbClr>
                </a:outerShdw>
              </a:effectLst>
            </a:rPr>
            <a:t>State Workforce Development Board</a:t>
          </a:r>
          <a:endParaRPr lang="en-US" sz="1200" b="0" kern="1200" dirty="0">
            <a:effectLst>
              <a:outerShdw blurRad="38100" dist="38100" dir="2700000" algn="tl">
                <a:srgbClr val="000000">
                  <a:alpha val="43137"/>
                </a:srgbClr>
              </a:outerShdw>
            </a:effectLst>
          </a:endParaRPr>
        </a:p>
      </dsp:txBody>
      <dsp:txXfrm>
        <a:off x="0" y="710690"/>
        <a:ext cx="3239777" cy="580038"/>
      </dsp:txXfrm>
    </dsp:sp>
    <dsp:sp modelId="{DEA1DC9C-3064-4033-BC22-A02613FA01E1}">
      <dsp:nvSpPr>
        <dsp:cNvPr id="0" name=""/>
        <dsp:cNvSpPr/>
      </dsp:nvSpPr>
      <dsp:spPr>
        <a:xfrm>
          <a:off x="0" y="4217"/>
          <a:ext cx="10799257" cy="580038"/>
        </a:xfrm>
        <a:prstGeom prst="roundRect">
          <a:avLst>
            <a:gd name="adj" fmla="val 10000"/>
          </a:avLst>
        </a:prstGeom>
        <a:solidFill>
          <a:schemeClr val="bg1">
            <a:lumMod val="95000"/>
          </a:schemeClr>
        </a:solidFill>
        <a:ln>
          <a:noFill/>
        </a:ln>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0" kern="1200" dirty="0" smtClean="0">
              <a:effectLst>
                <a:outerShdw blurRad="38100" dist="38100" dir="2700000" algn="tl">
                  <a:srgbClr val="000000">
                    <a:alpha val="43137"/>
                  </a:srgbClr>
                </a:outerShdw>
              </a:effectLst>
            </a:rPr>
            <a:t>Accepts funds for Nebraska</a:t>
          </a:r>
        </a:p>
        <a:p>
          <a:pPr lvl="0" algn="ctr" defTabSz="533400">
            <a:lnSpc>
              <a:spcPct val="90000"/>
            </a:lnSpc>
            <a:spcBef>
              <a:spcPct val="0"/>
            </a:spcBef>
            <a:spcAft>
              <a:spcPct val="35000"/>
            </a:spcAft>
          </a:pPr>
          <a:r>
            <a:rPr lang="en-US" sz="1200" b="0" i="0" kern="1200" dirty="0" smtClean="0">
              <a:effectLst>
                <a:outerShdw blurRad="38100" dist="38100" dir="2700000" algn="tl">
                  <a:srgbClr val="000000">
                    <a:alpha val="43137"/>
                  </a:srgbClr>
                </a:outerShdw>
              </a:effectLst>
            </a:rPr>
            <a:t>from US Department of Labor</a:t>
          </a:r>
          <a:endParaRPr lang="en-US" sz="1200" b="0" i="0" kern="1200" dirty="0">
            <a:effectLst>
              <a:outerShdw blurRad="38100" dist="38100" dir="2700000" algn="tl">
                <a:srgbClr val="000000">
                  <a:alpha val="43137"/>
                </a:srgbClr>
              </a:outerShdw>
            </a:effectLst>
          </a:endParaRPr>
        </a:p>
      </dsp:txBody>
      <dsp:txXfrm>
        <a:off x="0" y="4217"/>
        <a:ext cx="3239777" cy="580038"/>
      </dsp:txXfrm>
    </dsp:sp>
    <dsp:sp modelId="{B621BF42-0752-4B77-917F-237C99335DB6}">
      <dsp:nvSpPr>
        <dsp:cNvPr id="0" name=""/>
        <dsp:cNvSpPr/>
      </dsp:nvSpPr>
      <dsp:spPr>
        <a:xfrm>
          <a:off x="6156012" y="82315"/>
          <a:ext cx="1183488" cy="483365"/>
        </a:xfrm>
        <a:prstGeom prst="roundRect">
          <a:avLst>
            <a:gd name="adj" fmla="val 10000"/>
          </a:avLst>
        </a:prstGeom>
        <a:solidFill>
          <a:schemeClr val="accent2"/>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dirty="0" smtClean="0">
              <a:solidFill>
                <a:schemeClr val="tx1">
                  <a:lumMod val="65000"/>
                  <a:lumOff val="35000"/>
                </a:schemeClr>
              </a:solidFill>
              <a:effectLst/>
            </a:rPr>
            <a:t>Governor</a:t>
          </a:r>
          <a:endParaRPr lang="en-US" sz="1000" b="0" kern="1200" dirty="0">
            <a:solidFill>
              <a:schemeClr val="tx1">
                <a:lumMod val="65000"/>
                <a:lumOff val="35000"/>
              </a:schemeClr>
            </a:solidFill>
            <a:effectLst/>
          </a:endParaRPr>
        </a:p>
      </dsp:txBody>
      <dsp:txXfrm>
        <a:off x="6170169" y="96472"/>
        <a:ext cx="1155174" cy="455051"/>
      </dsp:txXfrm>
    </dsp:sp>
    <dsp:sp modelId="{9F1ADF0A-E3C5-46C2-9D29-8C44C14D8812}">
      <dsp:nvSpPr>
        <dsp:cNvPr id="0" name=""/>
        <dsp:cNvSpPr/>
      </dsp:nvSpPr>
      <dsp:spPr>
        <a:xfrm>
          <a:off x="6702036" y="565680"/>
          <a:ext cx="91440" cy="193346"/>
        </a:xfrm>
        <a:custGeom>
          <a:avLst/>
          <a:gdLst/>
          <a:ahLst/>
          <a:cxnLst/>
          <a:rect l="0" t="0" r="0" b="0"/>
          <a:pathLst>
            <a:path>
              <a:moveTo>
                <a:pt x="45720" y="0"/>
              </a:moveTo>
              <a:lnTo>
                <a:pt x="45720" y="1933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89315B-1D6B-4426-990A-BCC1FEB5F5BF}">
      <dsp:nvSpPr>
        <dsp:cNvPr id="0" name=""/>
        <dsp:cNvSpPr/>
      </dsp:nvSpPr>
      <dsp:spPr>
        <a:xfrm>
          <a:off x="5453937" y="759026"/>
          <a:ext cx="2587637" cy="483365"/>
        </a:xfrm>
        <a:prstGeom prst="roundRect">
          <a:avLst>
            <a:gd name="adj" fmla="val 10000"/>
          </a:avLst>
        </a:prstGeom>
        <a:solidFill>
          <a:schemeClr val="accent2">
            <a:alpha val="7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dirty="0" smtClean="0">
              <a:solidFill>
                <a:schemeClr val="tx1">
                  <a:lumMod val="65000"/>
                  <a:lumOff val="35000"/>
                </a:schemeClr>
              </a:solidFill>
              <a:effectLst/>
            </a:rPr>
            <a:t>Nebraska Workforce Development Board</a:t>
          </a:r>
          <a:endParaRPr lang="en-US" sz="1000" b="0" kern="1200" dirty="0">
            <a:solidFill>
              <a:schemeClr val="tx1">
                <a:lumMod val="65000"/>
                <a:lumOff val="35000"/>
              </a:schemeClr>
            </a:solidFill>
            <a:effectLst/>
          </a:endParaRPr>
        </a:p>
      </dsp:txBody>
      <dsp:txXfrm>
        <a:off x="5468094" y="773183"/>
        <a:ext cx="2559323" cy="455051"/>
      </dsp:txXfrm>
    </dsp:sp>
    <dsp:sp modelId="{32A3691E-69E3-40DB-B449-825C6D7696F4}">
      <dsp:nvSpPr>
        <dsp:cNvPr id="0" name=""/>
        <dsp:cNvSpPr/>
      </dsp:nvSpPr>
      <dsp:spPr>
        <a:xfrm>
          <a:off x="6702036" y="1242391"/>
          <a:ext cx="91440" cy="193346"/>
        </a:xfrm>
        <a:custGeom>
          <a:avLst/>
          <a:gdLst/>
          <a:ahLst/>
          <a:cxnLst/>
          <a:rect l="0" t="0" r="0" b="0"/>
          <a:pathLst>
            <a:path>
              <a:moveTo>
                <a:pt x="45720" y="0"/>
              </a:moveTo>
              <a:lnTo>
                <a:pt x="45720" y="193346"/>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C4324C-3C17-45C0-9115-574F08BFA603}">
      <dsp:nvSpPr>
        <dsp:cNvPr id="0" name=""/>
        <dsp:cNvSpPr/>
      </dsp:nvSpPr>
      <dsp:spPr>
        <a:xfrm>
          <a:off x="5453937" y="1435738"/>
          <a:ext cx="2587637" cy="483365"/>
        </a:xfrm>
        <a:prstGeom prst="roundRect">
          <a:avLst>
            <a:gd name="adj" fmla="val 10000"/>
          </a:avLst>
        </a:prstGeom>
        <a:solidFill>
          <a:schemeClr val="accent2">
            <a:alpha val="5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dirty="0" smtClean="0">
              <a:solidFill>
                <a:schemeClr val="tx1">
                  <a:lumMod val="65000"/>
                  <a:lumOff val="35000"/>
                </a:schemeClr>
              </a:solidFill>
              <a:effectLst/>
            </a:rPr>
            <a:t>Nebraska Department of Labor (NDOL)</a:t>
          </a:r>
          <a:endParaRPr lang="en-US" sz="1000" b="0" kern="1200" dirty="0">
            <a:solidFill>
              <a:schemeClr val="tx1">
                <a:lumMod val="65000"/>
                <a:lumOff val="35000"/>
              </a:schemeClr>
            </a:solidFill>
            <a:effectLst/>
          </a:endParaRPr>
        </a:p>
      </dsp:txBody>
      <dsp:txXfrm>
        <a:off x="5468094" y="1449895"/>
        <a:ext cx="2559323" cy="455051"/>
      </dsp:txXfrm>
    </dsp:sp>
    <dsp:sp modelId="{1C1D213D-7C98-4AC6-AC7C-C91AC4A396CE}">
      <dsp:nvSpPr>
        <dsp:cNvPr id="0" name=""/>
        <dsp:cNvSpPr/>
      </dsp:nvSpPr>
      <dsp:spPr>
        <a:xfrm>
          <a:off x="4639728" y="1919103"/>
          <a:ext cx="2108027" cy="193346"/>
        </a:xfrm>
        <a:custGeom>
          <a:avLst/>
          <a:gdLst/>
          <a:ahLst/>
          <a:cxnLst/>
          <a:rect l="0" t="0" r="0" b="0"/>
          <a:pathLst>
            <a:path>
              <a:moveTo>
                <a:pt x="2108027" y="0"/>
              </a:moveTo>
              <a:lnTo>
                <a:pt x="2108027" y="96673"/>
              </a:lnTo>
              <a:lnTo>
                <a:pt x="0" y="96673"/>
              </a:lnTo>
              <a:lnTo>
                <a:pt x="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608FC5B1-C7B1-4ADF-9B31-CED3AFAA3D16}">
      <dsp:nvSpPr>
        <dsp:cNvPr id="0" name=""/>
        <dsp:cNvSpPr/>
      </dsp:nvSpPr>
      <dsp:spPr>
        <a:xfrm>
          <a:off x="4047984" y="2112449"/>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1" kern="1200" dirty="0" smtClean="0">
              <a:solidFill>
                <a:schemeClr val="tx1">
                  <a:lumMod val="65000"/>
                  <a:lumOff val="35000"/>
                </a:schemeClr>
              </a:solidFill>
              <a:effectLst/>
            </a:rPr>
            <a:t>Greater Lincoln</a:t>
          </a:r>
          <a:endParaRPr lang="en-US" sz="1000" b="1" kern="1200" dirty="0">
            <a:solidFill>
              <a:schemeClr val="tx1">
                <a:lumMod val="65000"/>
                <a:lumOff val="35000"/>
              </a:schemeClr>
            </a:solidFill>
            <a:effectLst/>
          </a:endParaRPr>
        </a:p>
      </dsp:txBody>
      <dsp:txXfrm>
        <a:off x="4062141" y="2126606"/>
        <a:ext cx="1155174" cy="455051"/>
      </dsp:txXfrm>
    </dsp:sp>
    <dsp:sp modelId="{14158F10-F1D5-4A0B-A5C9-99B567922AEB}">
      <dsp:nvSpPr>
        <dsp:cNvPr id="0" name=""/>
        <dsp:cNvSpPr/>
      </dsp:nvSpPr>
      <dsp:spPr>
        <a:xfrm>
          <a:off x="4594008" y="2595814"/>
          <a:ext cx="91440" cy="193346"/>
        </a:xfrm>
        <a:custGeom>
          <a:avLst/>
          <a:gdLst/>
          <a:ahLst/>
          <a:cxnLst/>
          <a:rect l="0" t="0" r="0" b="0"/>
          <a:pathLst>
            <a:path>
              <a:moveTo>
                <a:pt x="45720" y="0"/>
              </a:move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DF5F21D1-C6EE-4E56-BE3F-46292375A4BD}">
      <dsp:nvSpPr>
        <dsp:cNvPr id="0" name=""/>
        <dsp:cNvSpPr/>
      </dsp:nvSpPr>
      <dsp:spPr>
        <a:xfrm>
          <a:off x="4047984" y="2789160"/>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smtClean="0">
              <a:solidFill>
                <a:schemeClr val="tx1">
                  <a:lumMod val="65000"/>
                  <a:lumOff val="35000"/>
                </a:schemeClr>
              </a:solidFill>
              <a:effectLst/>
            </a:rPr>
            <a:t>Mayor of Lincoln</a:t>
          </a:r>
          <a:endParaRPr lang="en-US" sz="1000" b="0" kern="1200" dirty="0">
            <a:solidFill>
              <a:schemeClr val="tx1">
                <a:lumMod val="65000"/>
                <a:lumOff val="35000"/>
              </a:schemeClr>
            </a:solidFill>
            <a:effectLst/>
          </a:endParaRPr>
        </a:p>
      </dsp:txBody>
      <dsp:txXfrm>
        <a:off x="4062141" y="2803317"/>
        <a:ext cx="1155174" cy="455051"/>
      </dsp:txXfrm>
    </dsp:sp>
    <dsp:sp modelId="{9B6FA023-B677-41D1-A906-227EE56907E2}">
      <dsp:nvSpPr>
        <dsp:cNvPr id="0" name=""/>
        <dsp:cNvSpPr/>
      </dsp:nvSpPr>
      <dsp:spPr>
        <a:xfrm>
          <a:off x="4590006" y="3272525"/>
          <a:ext cx="91440" cy="193346"/>
        </a:xfrm>
        <a:custGeom>
          <a:avLst/>
          <a:gdLst/>
          <a:ahLst/>
          <a:cxnLst/>
          <a:rect l="0" t="0" r="0" b="0"/>
          <a:pathLst>
            <a:path>
              <a:moveTo>
                <a:pt x="49722" y="0"/>
              </a:moveTo>
              <a:lnTo>
                <a:pt x="49722" y="96673"/>
              </a:lnTo>
              <a:lnTo>
                <a:pt x="45720" y="96673"/>
              </a:ln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3B1F9234-4889-4941-B202-223F9ED1AA00}">
      <dsp:nvSpPr>
        <dsp:cNvPr id="0" name=""/>
        <dsp:cNvSpPr/>
      </dsp:nvSpPr>
      <dsp:spPr>
        <a:xfrm>
          <a:off x="4039389" y="3465871"/>
          <a:ext cx="1192674"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ct val="35000"/>
            </a:spcAft>
          </a:pPr>
          <a:r>
            <a:rPr lang="en-US" sz="850" b="0" kern="1200" dirty="0" smtClean="0">
              <a:solidFill>
                <a:schemeClr val="tx1">
                  <a:lumMod val="65000"/>
                  <a:lumOff val="35000"/>
                </a:schemeClr>
              </a:solidFill>
              <a:effectLst/>
            </a:rPr>
            <a:t>Greater Lincoln Workforce Development Board</a:t>
          </a:r>
          <a:endParaRPr lang="en-US" sz="850" b="0" kern="1200" dirty="0">
            <a:solidFill>
              <a:schemeClr val="tx1">
                <a:lumMod val="65000"/>
                <a:lumOff val="35000"/>
              </a:schemeClr>
            </a:solidFill>
            <a:effectLst/>
          </a:endParaRPr>
        </a:p>
      </dsp:txBody>
      <dsp:txXfrm>
        <a:off x="4053546" y="3480028"/>
        <a:ext cx="1164360" cy="455051"/>
      </dsp:txXfrm>
    </dsp:sp>
    <dsp:sp modelId="{3D22344F-BE3B-4DA7-947D-10D48EF6698A}">
      <dsp:nvSpPr>
        <dsp:cNvPr id="0" name=""/>
        <dsp:cNvSpPr/>
      </dsp:nvSpPr>
      <dsp:spPr>
        <a:xfrm>
          <a:off x="4590006" y="3949236"/>
          <a:ext cx="91440" cy="193346"/>
        </a:xfrm>
        <a:custGeom>
          <a:avLst/>
          <a:gdLst/>
          <a:ahLst/>
          <a:cxnLst/>
          <a:rect l="0" t="0" r="0" b="0"/>
          <a:pathLst>
            <a:path>
              <a:moveTo>
                <a:pt x="45720" y="0"/>
              </a:moveTo>
              <a:lnTo>
                <a:pt x="45720" y="96673"/>
              </a:lnTo>
              <a:lnTo>
                <a:pt x="49722" y="96673"/>
              </a:lnTo>
              <a:lnTo>
                <a:pt x="49722"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D567EF43-1CFA-4BAE-A4D1-83384599493C}">
      <dsp:nvSpPr>
        <dsp:cNvPr id="0" name=""/>
        <dsp:cNvSpPr/>
      </dsp:nvSpPr>
      <dsp:spPr>
        <a:xfrm>
          <a:off x="4047984" y="4142583"/>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smtClean="0">
              <a:solidFill>
                <a:schemeClr val="tx1">
                  <a:lumMod val="65000"/>
                  <a:lumOff val="35000"/>
                </a:schemeClr>
              </a:solidFill>
              <a:effectLst/>
            </a:rPr>
            <a:t>City of Lincoln</a:t>
          </a:r>
          <a:endParaRPr lang="en-US" sz="850" b="0" kern="1200" dirty="0">
            <a:solidFill>
              <a:schemeClr val="tx1">
                <a:lumMod val="65000"/>
                <a:lumOff val="35000"/>
              </a:schemeClr>
            </a:solidFill>
            <a:effectLst/>
          </a:endParaRPr>
        </a:p>
      </dsp:txBody>
      <dsp:txXfrm>
        <a:off x="4062141" y="4156740"/>
        <a:ext cx="1155174" cy="455051"/>
      </dsp:txXfrm>
    </dsp:sp>
    <dsp:sp modelId="{37C33715-BDC9-4149-B712-65B46C7B851E}">
      <dsp:nvSpPr>
        <dsp:cNvPr id="0" name=""/>
        <dsp:cNvSpPr/>
      </dsp:nvSpPr>
      <dsp:spPr>
        <a:xfrm>
          <a:off x="4594008" y="4625948"/>
          <a:ext cx="91440" cy="193346"/>
        </a:xfrm>
        <a:custGeom>
          <a:avLst/>
          <a:gdLst/>
          <a:ahLst/>
          <a:cxnLst/>
          <a:rect l="0" t="0" r="0" b="0"/>
          <a:pathLst>
            <a:path>
              <a:moveTo>
                <a:pt x="45720" y="0"/>
              </a:move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7E6F82EA-D3F8-4218-B560-93E310D879F3}">
      <dsp:nvSpPr>
        <dsp:cNvPr id="0" name=""/>
        <dsp:cNvSpPr/>
      </dsp:nvSpPr>
      <dsp:spPr>
        <a:xfrm>
          <a:off x="4047984" y="4819294"/>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smtClean="0">
              <a:solidFill>
                <a:schemeClr val="tx1">
                  <a:lumMod val="65000"/>
                  <a:lumOff val="35000"/>
                </a:schemeClr>
              </a:solidFill>
              <a:effectLst/>
            </a:rPr>
            <a:t>City of Lincoln</a:t>
          </a:r>
          <a:endParaRPr lang="en-US" sz="850" b="0" kern="1200" dirty="0">
            <a:solidFill>
              <a:schemeClr val="tx1">
                <a:lumMod val="65000"/>
                <a:lumOff val="35000"/>
              </a:schemeClr>
            </a:solidFill>
            <a:effectLst/>
          </a:endParaRPr>
        </a:p>
      </dsp:txBody>
      <dsp:txXfrm>
        <a:off x="4062141" y="4833451"/>
        <a:ext cx="1155174" cy="455051"/>
      </dsp:txXfrm>
    </dsp:sp>
    <dsp:sp modelId="{E5F72C8E-7D0A-4ADB-B9FC-6DBB12294EDE}">
      <dsp:nvSpPr>
        <dsp:cNvPr id="0" name=""/>
        <dsp:cNvSpPr/>
      </dsp:nvSpPr>
      <dsp:spPr>
        <a:xfrm>
          <a:off x="6695512" y="1919103"/>
          <a:ext cx="91440" cy="193346"/>
        </a:xfrm>
        <a:custGeom>
          <a:avLst/>
          <a:gdLst/>
          <a:ahLst/>
          <a:cxnLst/>
          <a:rect l="0" t="0" r="0" b="0"/>
          <a:pathLst>
            <a:path>
              <a:moveTo>
                <a:pt x="52243" y="0"/>
              </a:moveTo>
              <a:lnTo>
                <a:pt x="52243" y="96673"/>
              </a:lnTo>
              <a:lnTo>
                <a:pt x="45720" y="96673"/>
              </a:ln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F04AB2A9-7BF4-491C-AD29-6581C7AC9A13}">
      <dsp:nvSpPr>
        <dsp:cNvPr id="0" name=""/>
        <dsp:cNvSpPr/>
      </dsp:nvSpPr>
      <dsp:spPr>
        <a:xfrm>
          <a:off x="6149488" y="2112449"/>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1" kern="1200" dirty="0" smtClean="0">
              <a:solidFill>
                <a:schemeClr val="tx1">
                  <a:lumMod val="65000"/>
                  <a:lumOff val="35000"/>
                </a:schemeClr>
              </a:solidFill>
              <a:effectLst/>
            </a:rPr>
            <a:t>Greater Nebraska </a:t>
          </a:r>
        </a:p>
      </dsp:txBody>
      <dsp:txXfrm>
        <a:off x="6163645" y="2126606"/>
        <a:ext cx="1155174" cy="455051"/>
      </dsp:txXfrm>
    </dsp:sp>
    <dsp:sp modelId="{A42AB757-A5BE-4763-B31C-D4B3DDAD2D52}">
      <dsp:nvSpPr>
        <dsp:cNvPr id="0" name=""/>
        <dsp:cNvSpPr/>
      </dsp:nvSpPr>
      <dsp:spPr>
        <a:xfrm>
          <a:off x="6040731" y="2595814"/>
          <a:ext cx="700501" cy="193346"/>
        </a:xfrm>
        <a:custGeom>
          <a:avLst/>
          <a:gdLst/>
          <a:ahLst/>
          <a:cxnLst/>
          <a:rect l="0" t="0" r="0" b="0"/>
          <a:pathLst>
            <a:path>
              <a:moveTo>
                <a:pt x="700501" y="0"/>
              </a:moveTo>
              <a:lnTo>
                <a:pt x="700501" y="96673"/>
              </a:lnTo>
              <a:lnTo>
                <a:pt x="0" y="96673"/>
              </a:lnTo>
              <a:lnTo>
                <a:pt x="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2B3B3513-6300-4E95-BE07-70DA819A76A1}">
      <dsp:nvSpPr>
        <dsp:cNvPr id="0" name=""/>
        <dsp:cNvSpPr/>
      </dsp:nvSpPr>
      <dsp:spPr>
        <a:xfrm>
          <a:off x="5448987" y="2789160"/>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smtClean="0">
              <a:solidFill>
                <a:schemeClr val="tx1">
                  <a:lumMod val="65000"/>
                  <a:lumOff val="35000"/>
                </a:schemeClr>
              </a:solidFill>
              <a:effectLst/>
            </a:rPr>
            <a:t>Governor</a:t>
          </a:r>
          <a:endParaRPr lang="en-US" sz="1000" b="0" kern="1200" dirty="0">
            <a:solidFill>
              <a:schemeClr val="tx1">
                <a:lumMod val="65000"/>
                <a:lumOff val="35000"/>
              </a:schemeClr>
            </a:solidFill>
            <a:effectLst/>
          </a:endParaRPr>
        </a:p>
      </dsp:txBody>
      <dsp:txXfrm>
        <a:off x="5463144" y="2803317"/>
        <a:ext cx="1155174" cy="455051"/>
      </dsp:txXfrm>
    </dsp:sp>
    <dsp:sp modelId="{30485278-A0A1-4A33-BB5A-5E073BD751A8}">
      <dsp:nvSpPr>
        <dsp:cNvPr id="0" name=""/>
        <dsp:cNvSpPr/>
      </dsp:nvSpPr>
      <dsp:spPr>
        <a:xfrm>
          <a:off x="6741232" y="2595814"/>
          <a:ext cx="700501" cy="193346"/>
        </a:xfrm>
        <a:custGeom>
          <a:avLst/>
          <a:gdLst/>
          <a:ahLst/>
          <a:cxnLst/>
          <a:rect l="0" t="0" r="0" b="0"/>
          <a:pathLst>
            <a:path>
              <a:moveTo>
                <a:pt x="0" y="0"/>
              </a:moveTo>
              <a:lnTo>
                <a:pt x="0" y="96673"/>
              </a:lnTo>
              <a:lnTo>
                <a:pt x="700501" y="96673"/>
              </a:lnTo>
              <a:lnTo>
                <a:pt x="700501"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B96784C3-EE21-4CCE-9C60-E6DAAACDABF1}">
      <dsp:nvSpPr>
        <dsp:cNvPr id="0" name=""/>
        <dsp:cNvSpPr/>
      </dsp:nvSpPr>
      <dsp:spPr>
        <a:xfrm>
          <a:off x="6849989" y="2789160"/>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smtClean="0">
              <a:solidFill>
                <a:schemeClr val="tx1">
                  <a:lumMod val="65000"/>
                  <a:lumOff val="35000"/>
                </a:schemeClr>
              </a:solidFill>
              <a:effectLst/>
            </a:rPr>
            <a:t>Chief Elected Officials Board (CEOB)</a:t>
          </a:r>
          <a:endParaRPr lang="en-US" sz="1000" b="0" kern="1200" dirty="0">
            <a:solidFill>
              <a:schemeClr val="tx1">
                <a:lumMod val="65000"/>
                <a:lumOff val="35000"/>
              </a:schemeClr>
            </a:solidFill>
            <a:effectLst/>
          </a:endParaRPr>
        </a:p>
      </dsp:txBody>
      <dsp:txXfrm>
        <a:off x="6864146" y="2803317"/>
        <a:ext cx="1155174" cy="455051"/>
      </dsp:txXfrm>
    </dsp:sp>
    <dsp:sp modelId="{2C501CE6-5D72-451D-8937-704822072853}">
      <dsp:nvSpPr>
        <dsp:cNvPr id="0" name=""/>
        <dsp:cNvSpPr/>
      </dsp:nvSpPr>
      <dsp:spPr>
        <a:xfrm>
          <a:off x="7395557" y="3272525"/>
          <a:ext cx="91440" cy="193346"/>
        </a:xfrm>
        <a:custGeom>
          <a:avLst/>
          <a:gdLst/>
          <a:ahLst/>
          <a:cxnLst/>
          <a:rect l="0" t="0" r="0" b="0"/>
          <a:pathLst>
            <a:path>
              <a:moveTo>
                <a:pt x="46176" y="0"/>
              </a:moveTo>
              <a:lnTo>
                <a:pt x="46176" y="96673"/>
              </a:lnTo>
              <a:lnTo>
                <a:pt x="45720" y="96673"/>
              </a:ln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B76C7CE7-4864-4505-9BDE-E0C1FC9BFF64}">
      <dsp:nvSpPr>
        <dsp:cNvPr id="0" name=""/>
        <dsp:cNvSpPr/>
      </dsp:nvSpPr>
      <dsp:spPr>
        <a:xfrm>
          <a:off x="6836485" y="3465871"/>
          <a:ext cx="1209582"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ct val="35000"/>
            </a:spcAft>
          </a:pPr>
          <a:r>
            <a:rPr lang="en-US" sz="850" b="0" kern="1200" smtClean="0">
              <a:solidFill>
                <a:schemeClr val="tx1">
                  <a:lumMod val="65000"/>
                  <a:lumOff val="35000"/>
                </a:schemeClr>
              </a:solidFill>
              <a:effectLst/>
            </a:rPr>
            <a:t>Local Workforce Development Board</a:t>
          </a:r>
          <a:endParaRPr lang="en-US" sz="850" b="0" kern="1200" dirty="0">
            <a:solidFill>
              <a:schemeClr val="tx1">
                <a:lumMod val="65000"/>
                <a:lumOff val="35000"/>
              </a:schemeClr>
            </a:solidFill>
            <a:effectLst/>
          </a:endParaRPr>
        </a:p>
      </dsp:txBody>
      <dsp:txXfrm>
        <a:off x="6850642" y="3480028"/>
        <a:ext cx="1181268" cy="455051"/>
      </dsp:txXfrm>
    </dsp:sp>
    <dsp:sp modelId="{8A8161DB-DD81-4FCE-B232-DE806F494132}">
      <dsp:nvSpPr>
        <dsp:cNvPr id="0" name=""/>
        <dsp:cNvSpPr/>
      </dsp:nvSpPr>
      <dsp:spPr>
        <a:xfrm>
          <a:off x="7395557" y="3949236"/>
          <a:ext cx="91440" cy="193346"/>
        </a:xfrm>
        <a:custGeom>
          <a:avLst/>
          <a:gdLst/>
          <a:ahLst/>
          <a:cxnLst/>
          <a:rect l="0" t="0" r="0" b="0"/>
          <a:pathLst>
            <a:path>
              <a:moveTo>
                <a:pt x="45720" y="0"/>
              </a:moveTo>
              <a:lnTo>
                <a:pt x="45720" y="96673"/>
              </a:lnTo>
              <a:lnTo>
                <a:pt x="46176" y="96673"/>
              </a:lnTo>
              <a:lnTo>
                <a:pt x="46176"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D46B98FD-0D17-44AC-AF18-162F6B803253}">
      <dsp:nvSpPr>
        <dsp:cNvPr id="0" name=""/>
        <dsp:cNvSpPr/>
      </dsp:nvSpPr>
      <dsp:spPr>
        <a:xfrm>
          <a:off x="6849989" y="4142583"/>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smtClean="0">
              <a:solidFill>
                <a:schemeClr val="tx1">
                  <a:lumMod val="65000"/>
                  <a:lumOff val="35000"/>
                </a:schemeClr>
              </a:solidFill>
              <a:effectLst/>
            </a:rPr>
            <a:t>NDOL</a:t>
          </a:r>
          <a:endParaRPr lang="en-US" sz="850" b="0" kern="1200" dirty="0">
            <a:solidFill>
              <a:schemeClr val="tx1">
                <a:lumMod val="65000"/>
                <a:lumOff val="35000"/>
              </a:schemeClr>
            </a:solidFill>
            <a:effectLst/>
          </a:endParaRPr>
        </a:p>
      </dsp:txBody>
      <dsp:txXfrm>
        <a:off x="6864146" y="4156740"/>
        <a:ext cx="1155174" cy="455051"/>
      </dsp:txXfrm>
    </dsp:sp>
    <dsp:sp modelId="{2AF10836-2A83-40CD-977A-96A23CF27334}">
      <dsp:nvSpPr>
        <dsp:cNvPr id="0" name=""/>
        <dsp:cNvSpPr/>
      </dsp:nvSpPr>
      <dsp:spPr>
        <a:xfrm>
          <a:off x="7396013" y="4625948"/>
          <a:ext cx="91440" cy="193346"/>
        </a:xfrm>
        <a:custGeom>
          <a:avLst/>
          <a:gdLst/>
          <a:ahLst/>
          <a:cxnLst/>
          <a:rect l="0" t="0" r="0" b="0"/>
          <a:pathLst>
            <a:path>
              <a:moveTo>
                <a:pt x="45720" y="0"/>
              </a:move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C73796D8-E58C-4D29-89AA-8503D3E2431B}">
      <dsp:nvSpPr>
        <dsp:cNvPr id="0" name=""/>
        <dsp:cNvSpPr/>
      </dsp:nvSpPr>
      <dsp:spPr>
        <a:xfrm>
          <a:off x="6849989" y="4819294"/>
          <a:ext cx="1183488" cy="483365"/>
        </a:xfrm>
        <a:prstGeom prst="roundRect">
          <a:avLst>
            <a:gd name="adj" fmla="val 10000"/>
          </a:avLst>
        </a:prstGeom>
        <a:solidFill>
          <a:srgbClr val="00B0F0">
            <a:alpha val="30000"/>
          </a:srgb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smtClean="0">
              <a:solidFill>
                <a:schemeClr val="tx1">
                  <a:lumMod val="65000"/>
                  <a:lumOff val="35000"/>
                </a:schemeClr>
              </a:solidFill>
              <a:effectLst/>
            </a:rPr>
            <a:t>NDOL</a:t>
          </a:r>
          <a:endParaRPr lang="en-US" sz="850" b="0" kern="1200" dirty="0">
            <a:solidFill>
              <a:schemeClr val="tx1">
                <a:lumMod val="65000"/>
                <a:lumOff val="35000"/>
              </a:schemeClr>
            </a:solidFill>
            <a:effectLst/>
          </a:endParaRPr>
        </a:p>
      </dsp:txBody>
      <dsp:txXfrm>
        <a:off x="6864146" y="4833451"/>
        <a:ext cx="1155174" cy="455051"/>
      </dsp:txXfrm>
    </dsp:sp>
    <dsp:sp modelId="{1B124621-3288-4D01-948A-453ABF37D2B6}">
      <dsp:nvSpPr>
        <dsp:cNvPr id="0" name=""/>
        <dsp:cNvSpPr/>
      </dsp:nvSpPr>
      <dsp:spPr>
        <a:xfrm>
          <a:off x="6747756" y="1919103"/>
          <a:ext cx="2108027" cy="193346"/>
        </a:xfrm>
        <a:custGeom>
          <a:avLst/>
          <a:gdLst/>
          <a:ahLst/>
          <a:cxnLst/>
          <a:rect l="0" t="0" r="0" b="0"/>
          <a:pathLst>
            <a:path>
              <a:moveTo>
                <a:pt x="0" y="0"/>
              </a:moveTo>
              <a:lnTo>
                <a:pt x="0" y="96673"/>
              </a:lnTo>
              <a:lnTo>
                <a:pt x="2108027" y="96673"/>
              </a:lnTo>
              <a:lnTo>
                <a:pt x="2108027"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CAA02505-A616-463C-A9E3-942059E8C8B0}">
      <dsp:nvSpPr>
        <dsp:cNvPr id="0" name=""/>
        <dsp:cNvSpPr/>
      </dsp:nvSpPr>
      <dsp:spPr>
        <a:xfrm>
          <a:off x="8264039" y="2112449"/>
          <a:ext cx="1183488" cy="483365"/>
        </a:xfrm>
        <a:prstGeom prst="roundRect">
          <a:avLst>
            <a:gd name="adj" fmla="val 10000"/>
          </a:avLst>
        </a:prstGeom>
        <a:solidFill>
          <a:schemeClr val="accent2">
            <a:alpha val="3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1" kern="1200" dirty="0" smtClean="0">
              <a:solidFill>
                <a:schemeClr val="tx1">
                  <a:lumMod val="65000"/>
                  <a:lumOff val="35000"/>
                </a:schemeClr>
              </a:solidFill>
              <a:effectLst/>
            </a:rPr>
            <a:t>Greater Omaha</a:t>
          </a:r>
          <a:endParaRPr lang="en-US" sz="1000" b="1" kern="1200" dirty="0">
            <a:solidFill>
              <a:schemeClr val="tx1">
                <a:lumMod val="65000"/>
                <a:lumOff val="35000"/>
              </a:schemeClr>
            </a:solidFill>
            <a:effectLst/>
          </a:endParaRPr>
        </a:p>
      </dsp:txBody>
      <dsp:txXfrm>
        <a:off x="8278196" y="2126606"/>
        <a:ext cx="1155174" cy="455051"/>
      </dsp:txXfrm>
    </dsp:sp>
    <dsp:sp modelId="{3940F8A5-E670-4ADF-959D-95491FE3896D}">
      <dsp:nvSpPr>
        <dsp:cNvPr id="0" name=""/>
        <dsp:cNvSpPr/>
      </dsp:nvSpPr>
      <dsp:spPr>
        <a:xfrm>
          <a:off x="8810063" y="2595814"/>
          <a:ext cx="91440" cy="193346"/>
        </a:xfrm>
        <a:custGeom>
          <a:avLst/>
          <a:gdLst/>
          <a:ahLst/>
          <a:cxnLst/>
          <a:rect l="0" t="0" r="0" b="0"/>
          <a:pathLst>
            <a:path>
              <a:moveTo>
                <a:pt x="45720" y="0"/>
              </a:move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A7F5BCCE-EC2D-4D72-A6B1-576898C14CFF}">
      <dsp:nvSpPr>
        <dsp:cNvPr id="0" name=""/>
        <dsp:cNvSpPr/>
      </dsp:nvSpPr>
      <dsp:spPr>
        <a:xfrm>
          <a:off x="8264039" y="2789160"/>
          <a:ext cx="1183488" cy="483365"/>
        </a:xfrm>
        <a:prstGeom prst="roundRect">
          <a:avLst>
            <a:gd name="adj" fmla="val 10000"/>
          </a:avLst>
        </a:prstGeom>
        <a:solidFill>
          <a:schemeClr val="accent2">
            <a:alpha val="3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ts val="0"/>
            </a:spcAft>
          </a:pPr>
          <a:r>
            <a:rPr lang="en-US" sz="1000" b="0" kern="1200" dirty="0" smtClean="0">
              <a:solidFill>
                <a:schemeClr val="tx1">
                  <a:lumMod val="65000"/>
                  <a:lumOff val="35000"/>
                </a:schemeClr>
              </a:solidFill>
              <a:effectLst/>
            </a:rPr>
            <a:t>Mayor of Omaha</a:t>
          </a:r>
          <a:endParaRPr lang="en-US" sz="1000" b="0" kern="1200" dirty="0">
            <a:solidFill>
              <a:schemeClr val="tx1">
                <a:lumMod val="65000"/>
                <a:lumOff val="35000"/>
              </a:schemeClr>
            </a:solidFill>
            <a:effectLst/>
          </a:endParaRPr>
        </a:p>
      </dsp:txBody>
      <dsp:txXfrm>
        <a:off x="8278196" y="2803317"/>
        <a:ext cx="1155174" cy="455051"/>
      </dsp:txXfrm>
    </dsp:sp>
    <dsp:sp modelId="{0A798E19-353C-4820-AF5B-97A15337DA69}">
      <dsp:nvSpPr>
        <dsp:cNvPr id="0" name=""/>
        <dsp:cNvSpPr/>
      </dsp:nvSpPr>
      <dsp:spPr>
        <a:xfrm>
          <a:off x="8810063" y="3272525"/>
          <a:ext cx="91440" cy="193346"/>
        </a:xfrm>
        <a:custGeom>
          <a:avLst/>
          <a:gdLst/>
          <a:ahLst/>
          <a:cxnLst/>
          <a:rect l="0" t="0" r="0" b="0"/>
          <a:pathLst>
            <a:path>
              <a:moveTo>
                <a:pt x="45720" y="0"/>
              </a:moveTo>
              <a:lnTo>
                <a:pt x="45720" y="96673"/>
              </a:lnTo>
              <a:lnTo>
                <a:pt x="52339" y="96673"/>
              </a:lnTo>
              <a:lnTo>
                <a:pt x="52339"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7F6AC311-97F0-4A3F-9111-C925DBB26C8D}">
      <dsp:nvSpPr>
        <dsp:cNvPr id="0" name=""/>
        <dsp:cNvSpPr/>
      </dsp:nvSpPr>
      <dsp:spPr>
        <a:xfrm>
          <a:off x="8273153" y="3465871"/>
          <a:ext cx="1178499" cy="483365"/>
        </a:xfrm>
        <a:prstGeom prst="roundRect">
          <a:avLst>
            <a:gd name="adj" fmla="val 10000"/>
          </a:avLst>
        </a:prstGeom>
        <a:solidFill>
          <a:schemeClr val="accent2">
            <a:alpha val="3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ct val="35000"/>
            </a:spcAft>
          </a:pPr>
          <a:r>
            <a:rPr lang="en-US" sz="850" b="0" kern="1200" smtClean="0">
              <a:solidFill>
                <a:schemeClr val="tx1">
                  <a:lumMod val="65000"/>
                  <a:lumOff val="35000"/>
                </a:schemeClr>
              </a:solidFill>
              <a:effectLst/>
            </a:rPr>
            <a:t>Local Workforce Development Board</a:t>
          </a:r>
          <a:endParaRPr lang="en-US" sz="850" b="0" kern="1200" dirty="0">
            <a:solidFill>
              <a:schemeClr val="tx1">
                <a:lumMod val="65000"/>
                <a:lumOff val="35000"/>
              </a:schemeClr>
            </a:solidFill>
            <a:effectLst/>
          </a:endParaRPr>
        </a:p>
      </dsp:txBody>
      <dsp:txXfrm>
        <a:off x="8287310" y="3480028"/>
        <a:ext cx="1150185" cy="455051"/>
      </dsp:txXfrm>
    </dsp:sp>
    <dsp:sp modelId="{3605B394-3A52-4C6F-889A-1033E74BA7F6}">
      <dsp:nvSpPr>
        <dsp:cNvPr id="0" name=""/>
        <dsp:cNvSpPr/>
      </dsp:nvSpPr>
      <dsp:spPr>
        <a:xfrm>
          <a:off x="8810063" y="3949236"/>
          <a:ext cx="91440" cy="193346"/>
        </a:xfrm>
        <a:custGeom>
          <a:avLst/>
          <a:gdLst/>
          <a:ahLst/>
          <a:cxnLst/>
          <a:rect l="0" t="0" r="0" b="0"/>
          <a:pathLst>
            <a:path>
              <a:moveTo>
                <a:pt x="52339" y="0"/>
              </a:moveTo>
              <a:lnTo>
                <a:pt x="52339" y="96673"/>
              </a:lnTo>
              <a:lnTo>
                <a:pt x="45720" y="96673"/>
              </a:ln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1FC3B572-B1C3-43D1-91A3-D8BFD53092EA}">
      <dsp:nvSpPr>
        <dsp:cNvPr id="0" name=""/>
        <dsp:cNvSpPr/>
      </dsp:nvSpPr>
      <dsp:spPr>
        <a:xfrm>
          <a:off x="8264039" y="4142583"/>
          <a:ext cx="1183488" cy="483365"/>
        </a:xfrm>
        <a:prstGeom prst="roundRect">
          <a:avLst>
            <a:gd name="adj" fmla="val 10000"/>
          </a:avLst>
        </a:prstGeom>
        <a:solidFill>
          <a:schemeClr val="accent2">
            <a:alpha val="3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dirty="0" smtClean="0">
              <a:solidFill>
                <a:schemeClr val="tx1">
                  <a:lumMod val="65000"/>
                  <a:lumOff val="35000"/>
                </a:schemeClr>
              </a:solidFill>
              <a:effectLst/>
            </a:rPr>
            <a:t>Heartland Workforce Solutions</a:t>
          </a:r>
          <a:endParaRPr lang="en-US" sz="850" b="0" kern="1200" dirty="0">
            <a:solidFill>
              <a:schemeClr val="tx1">
                <a:lumMod val="65000"/>
                <a:lumOff val="35000"/>
              </a:schemeClr>
            </a:solidFill>
            <a:effectLst/>
          </a:endParaRPr>
        </a:p>
      </dsp:txBody>
      <dsp:txXfrm>
        <a:off x="8278196" y="4156740"/>
        <a:ext cx="1155174" cy="455051"/>
      </dsp:txXfrm>
    </dsp:sp>
    <dsp:sp modelId="{5DE3397D-05ED-43E8-B38F-A97EF99F7A12}">
      <dsp:nvSpPr>
        <dsp:cNvPr id="0" name=""/>
        <dsp:cNvSpPr/>
      </dsp:nvSpPr>
      <dsp:spPr>
        <a:xfrm>
          <a:off x="8810063" y="4625948"/>
          <a:ext cx="91440" cy="193346"/>
        </a:xfrm>
        <a:custGeom>
          <a:avLst/>
          <a:gdLst/>
          <a:ahLst/>
          <a:cxnLst/>
          <a:rect l="0" t="0" r="0" b="0"/>
          <a:pathLst>
            <a:path>
              <a:moveTo>
                <a:pt x="45720" y="0"/>
              </a:moveTo>
              <a:lnTo>
                <a:pt x="45720" y="193346"/>
              </a:lnTo>
            </a:path>
          </a:pathLst>
        </a:custGeom>
        <a:noFill/>
        <a:ln w="25400" cap="flat" cmpd="sng" algn="ctr">
          <a:solidFill>
            <a:srgbClr val="00B0F0"/>
          </a:solidFill>
          <a:prstDash val="solid"/>
        </a:ln>
        <a:effectLst/>
      </dsp:spPr>
      <dsp:style>
        <a:lnRef idx="2">
          <a:scrgbClr r="0" g="0" b="0"/>
        </a:lnRef>
        <a:fillRef idx="0">
          <a:scrgbClr r="0" g="0" b="0"/>
        </a:fillRef>
        <a:effectRef idx="0">
          <a:scrgbClr r="0" g="0" b="0"/>
        </a:effectRef>
        <a:fontRef idx="minor"/>
      </dsp:style>
    </dsp:sp>
    <dsp:sp modelId="{C4CB4E52-077E-48ED-952E-B55536849882}">
      <dsp:nvSpPr>
        <dsp:cNvPr id="0" name=""/>
        <dsp:cNvSpPr/>
      </dsp:nvSpPr>
      <dsp:spPr>
        <a:xfrm>
          <a:off x="8264039" y="4819294"/>
          <a:ext cx="1183488" cy="483365"/>
        </a:xfrm>
        <a:prstGeom prst="roundRect">
          <a:avLst>
            <a:gd name="adj" fmla="val 10000"/>
          </a:avLst>
        </a:prstGeom>
        <a:solidFill>
          <a:schemeClr val="accent2">
            <a:alpha val="3000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377825">
            <a:lnSpc>
              <a:spcPct val="90000"/>
            </a:lnSpc>
            <a:spcBef>
              <a:spcPct val="0"/>
            </a:spcBef>
            <a:spcAft>
              <a:spcPts val="0"/>
            </a:spcAft>
          </a:pPr>
          <a:r>
            <a:rPr lang="en-US" sz="850" b="0" kern="1200" smtClean="0">
              <a:solidFill>
                <a:schemeClr val="tx1">
                  <a:lumMod val="65000"/>
                  <a:lumOff val="35000"/>
                </a:schemeClr>
              </a:solidFill>
              <a:effectLst/>
            </a:rPr>
            <a:t>Goodwill Industries</a:t>
          </a:r>
          <a:endParaRPr lang="en-US" sz="850" b="0" kern="1200" dirty="0">
            <a:solidFill>
              <a:schemeClr val="tx1">
                <a:lumMod val="65000"/>
                <a:lumOff val="35000"/>
              </a:schemeClr>
            </a:solidFill>
            <a:effectLst/>
          </a:endParaRPr>
        </a:p>
      </dsp:txBody>
      <dsp:txXfrm>
        <a:off x="8278196" y="4833451"/>
        <a:ext cx="1155174" cy="45505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0" tIns="46576" rIns="93150" bIns="46576"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50" tIns="46576" rIns="93150" bIns="46576" rtlCol="0"/>
          <a:lstStyle>
            <a:lvl1pPr algn="r">
              <a:defRPr sz="1200"/>
            </a:lvl1pPr>
          </a:lstStyle>
          <a:p>
            <a:fld id="{4999155F-1A5F-4BE5-9B6C-F112F6991A14}" type="datetimeFigureOut">
              <a:rPr lang="en-US" smtClean="0"/>
              <a:t>10/21/2015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50" tIns="46576" rIns="93150" bIns="46576"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0" tIns="46576" rIns="93150" bIns="46576" rtlCol="0" anchor="b"/>
          <a:lstStyle>
            <a:lvl1pPr algn="r">
              <a:defRPr sz="1200"/>
            </a:lvl1pPr>
          </a:lstStyle>
          <a:p>
            <a:fld id="{3D7E12A7-F668-413D-B1DB-91DF1E0023C6}" type="slidenum">
              <a:rPr lang="en-US" smtClean="0"/>
              <a:t>‹#›</a:t>
            </a:fld>
            <a:endParaRPr lang="en-US"/>
          </a:p>
        </p:txBody>
      </p:sp>
    </p:spTree>
    <p:extLst>
      <p:ext uri="{BB962C8B-B14F-4D97-AF65-F5344CB8AC3E}">
        <p14:creationId xmlns:p14="http://schemas.microsoft.com/office/powerpoint/2010/main" val="279034128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0" tIns="46576" rIns="93150" bIns="4657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50" tIns="46576" rIns="93150" bIns="46576" rtlCol="0"/>
          <a:lstStyle>
            <a:lvl1pPr algn="r">
              <a:defRPr sz="1200"/>
            </a:lvl1pPr>
          </a:lstStyle>
          <a:p>
            <a:fld id="{E361DC3A-0FB3-475E-AF3B-DABCB585B990}" type="datetimeFigureOut">
              <a:rPr lang="en-US" smtClean="0"/>
              <a:t>10/21/2015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50" tIns="46576" rIns="93150" bIns="4657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50" tIns="46576" rIns="93150" bIns="4657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50" tIns="46576" rIns="93150" bIns="4657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0" tIns="46576" rIns="93150" bIns="46576" rtlCol="0" anchor="b"/>
          <a:lstStyle>
            <a:lvl1pPr algn="r">
              <a:defRPr sz="1200"/>
            </a:lvl1pPr>
          </a:lstStyle>
          <a:p>
            <a:fld id="{76AF3AF9-418A-4423-A0AD-CBEA537A514D}" type="slidenum">
              <a:rPr lang="en-US" smtClean="0"/>
              <a:t>‹#›</a:t>
            </a:fld>
            <a:endParaRPr lang="en-US"/>
          </a:p>
        </p:txBody>
      </p:sp>
    </p:spTree>
    <p:extLst>
      <p:ext uri="{BB962C8B-B14F-4D97-AF65-F5344CB8AC3E}">
        <p14:creationId xmlns:p14="http://schemas.microsoft.com/office/powerpoint/2010/main" val="99394034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sz="1800" b="1" dirty="0" smtClean="0"/>
              <a:t>The formatting</a:t>
            </a:r>
            <a:r>
              <a:rPr lang="en-US" sz="1800" b="1" baseline="0" dirty="0" smtClean="0"/>
              <a:t> of this PowerPoint was taken from the State WIB Orientation.  Orange slides have been updated to reflect the Greater Nebraska Workforce Development Board information.  Green slides have yet to be updated.</a:t>
            </a:r>
            <a:endParaRPr lang="en-US" sz="1800" b="1" dirty="0"/>
          </a:p>
        </p:txBody>
      </p:sp>
      <p:sp>
        <p:nvSpPr>
          <p:cNvPr id="4" name="Slide Number Placeholder 3"/>
          <p:cNvSpPr>
            <a:spLocks noGrp="1"/>
          </p:cNvSpPr>
          <p:nvPr>
            <p:ph type="sldNum" sz="quarter" idx="10"/>
          </p:nvPr>
        </p:nvSpPr>
        <p:spPr/>
        <p:txBody>
          <a:bodyPr/>
          <a:lstStyle/>
          <a:p>
            <a:fld id="{76AF3AF9-418A-4423-A0AD-CBEA537A514D}" type="slidenum">
              <a:rPr lang="en-US" smtClean="0"/>
              <a:t>1</a:t>
            </a:fld>
            <a:endParaRPr lang="en-US"/>
          </a:p>
        </p:txBody>
      </p:sp>
      <p:sp>
        <p:nvSpPr>
          <p:cNvPr id="5" name="Date Placeholder 4"/>
          <p:cNvSpPr>
            <a:spLocks noGrp="1"/>
          </p:cNvSpPr>
          <p:nvPr>
            <p:ph type="dt" idx="11"/>
          </p:nvPr>
        </p:nvSpPr>
        <p:spPr/>
        <p:txBody>
          <a:bodyPr/>
          <a:lstStyle/>
          <a:p>
            <a:fld id="{D20D03FF-FBE5-46DD-8F9B-F6657C6CC06A}" type="datetime1">
              <a:rPr lang="en-US" smtClean="0"/>
              <a:t>10/21/2015</a:t>
            </a:fld>
            <a:endParaRPr lang="en-US"/>
          </a:p>
        </p:txBody>
      </p:sp>
    </p:spTree>
    <p:extLst>
      <p:ext uri="{BB962C8B-B14F-4D97-AF65-F5344CB8AC3E}">
        <p14:creationId xmlns:p14="http://schemas.microsoft.com/office/powerpoint/2010/main" val="1143684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10</a:t>
            </a:fld>
            <a:endParaRPr lang="en-US"/>
          </a:p>
        </p:txBody>
      </p:sp>
      <p:sp>
        <p:nvSpPr>
          <p:cNvPr id="5" name="Date Placeholder 4"/>
          <p:cNvSpPr>
            <a:spLocks noGrp="1"/>
          </p:cNvSpPr>
          <p:nvPr>
            <p:ph type="dt" idx="11"/>
          </p:nvPr>
        </p:nvSpPr>
        <p:spPr/>
        <p:txBody>
          <a:bodyPr/>
          <a:lstStyle/>
          <a:p>
            <a:fld id="{E7A48AD7-2550-4CEA-9D0E-A43B6F2CB6E6}"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b="1" dirty="0" smtClean="0"/>
              <a:t>This information is based off of the current GNWIB Bylaws and may change once the GNWDB bylaws are created and approved.</a:t>
            </a:r>
            <a:endParaRPr lang="en-US" b="1" dirty="0"/>
          </a:p>
        </p:txBody>
      </p:sp>
      <p:sp>
        <p:nvSpPr>
          <p:cNvPr id="4" name="Slide Number Placeholder 3"/>
          <p:cNvSpPr>
            <a:spLocks noGrp="1"/>
          </p:cNvSpPr>
          <p:nvPr>
            <p:ph type="sldNum" sz="quarter" idx="10"/>
          </p:nvPr>
        </p:nvSpPr>
        <p:spPr/>
        <p:txBody>
          <a:bodyPr/>
          <a:lstStyle/>
          <a:p>
            <a:fld id="{76AF3AF9-418A-4423-A0AD-CBEA537A514D}" type="slidenum">
              <a:rPr lang="en-US" smtClean="0"/>
              <a:t>11</a:t>
            </a:fld>
            <a:endParaRPr lang="en-US"/>
          </a:p>
        </p:txBody>
      </p:sp>
      <p:sp>
        <p:nvSpPr>
          <p:cNvPr id="5" name="Date Placeholder 4"/>
          <p:cNvSpPr>
            <a:spLocks noGrp="1"/>
          </p:cNvSpPr>
          <p:nvPr>
            <p:ph type="dt" idx="11"/>
          </p:nvPr>
        </p:nvSpPr>
        <p:spPr/>
        <p:txBody>
          <a:bodyPr/>
          <a:lstStyle/>
          <a:p>
            <a:fld id="{E766B6C6-BF56-4D5B-B673-31317693CB58}"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12</a:t>
            </a:fld>
            <a:endParaRPr lang="en-US"/>
          </a:p>
        </p:txBody>
      </p:sp>
      <p:sp>
        <p:nvSpPr>
          <p:cNvPr id="5" name="Date Placeholder 4"/>
          <p:cNvSpPr>
            <a:spLocks noGrp="1"/>
          </p:cNvSpPr>
          <p:nvPr>
            <p:ph type="dt" idx="11"/>
          </p:nvPr>
        </p:nvSpPr>
        <p:spPr/>
        <p:txBody>
          <a:bodyPr/>
          <a:lstStyle/>
          <a:p>
            <a:fld id="{D57FDB43-6F79-4AE9-A183-CD00FC01DBB4}" type="datetime1">
              <a:rPr lang="en-US" smtClean="0"/>
              <a:t>10/21/2015</a:t>
            </a:fld>
            <a:endParaRPr lang="en-US"/>
          </a:p>
        </p:txBody>
      </p:sp>
    </p:spTree>
    <p:extLst>
      <p:ext uri="{BB962C8B-B14F-4D97-AF65-F5344CB8AC3E}">
        <p14:creationId xmlns:p14="http://schemas.microsoft.com/office/powerpoint/2010/main" val="1951081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13</a:t>
            </a:fld>
            <a:endParaRPr lang="en-US"/>
          </a:p>
        </p:txBody>
      </p:sp>
      <p:sp>
        <p:nvSpPr>
          <p:cNvPr id="5" name="Date Placeholder 4"/>
          <p:cNvSpPr>
            <a:spLocks noGrp="1"/>
          </p:cNvSpPr>
          <p:nvPr>
            <p:ph type="dt" idx="11"/>
          </p:nvPr>
        </p:nvSpPr>
        <p:spPr/>
        <p:txBody>
          <a:bodyPr/>
          <a:lstStyle/>
          <a:p>
            <a:fld id="{D57FDB43-6F79-4AE9-A183-CD00FC01DBB4}" type="datetime1">
              <a:rPr lang="en-US" smtClean="0"/>
              <a:t>10/21/2015</a:t>
            </a:fld>
            <a:endParaRPr lang="en-US"/>
          </a:p>
        </p:txBody>
      </p:sp>
    </p:spTree>
    <p:extLst>
      <p:ext uri="{BB962C8B-B14F-4D97-AF65-F5344CB8AC3E}">
        <p14:creationId xmlns:p14="http://schemas.microsoft.com/office/powerpoint/2010/main" val="1951081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14</a:t>
            </a:fld>
            <a:endParaRPr lang="en-US"/>
          </a:p>
        </p:txBody>
      </p:sp>
      <p:sp>
        <p:nvSpPr>
          <p:cNvPr id="5" name="Date Placeholder 4"/>
          <p:cNvSpPr>
            <a:spLocks noGrp="1"/>
          </p:cNvSpPr>
          <p:nvPr>
            <p:ph type="dt" idx="11"/>
          </p:nvPr>
        </p:nvSpPr>
        <p:spPr/>
        <p:txBody>
          <a:bodyPr/>
          <a:lstStyle/>
          <a:p>
            <a:fld id="{D57FDB43-6F79-4AE9-A183-CD00FC01DBB4}" type="datetime1">
              <a:rPr lang="en-US" smtClean="0"/>
              <a:t>10/21/2015</a:t>
            </a:fld>
            <a:endParaRPr lang="en-US"/>
          </a:p>
        </p:txBody>
      </p:sp>
    </p:spTree>
    <p:extLst>
      <p:ext uri="{BB962C8B-B14F-4D97-AF65-F5344CB8AC3E}">
        <p14:creationId xmlns:p14="http://schemas.microsoft.com/office/powerpoint/2010/main" val="1951081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15</a:t>
            </a:fld>
            <a:endParaRPr lang="en-US"/>
          </a:p>
        </p:txBody>
      </p:sp>
      <p:sp>
        <p:nvSpPr>
          <p:cNvPr id="5" name="Date Placeholder 4"/>
          <p:cNvSpPr>
            <a:spLocks noGrp="1"/>
          </p:cNvSpPr>
          <p:nvPr>
            <p:ph type="dt" idx="11"/>
          </p:nvPr>
        </p:nvSpPr>
        <p:spPr/>
        <p:txBody>
          <a:bodyPr/>
          <a:lstStyle/>
          <a:p>
            <a:fld id="{AD4CAFD4-C66D-4A86-AA57-3C5284C3B1CA}"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16</a:t>
            </a:fld>
            <a:endParaRPr lang="en-US"/>
          </a:p>
        </p:txBody>
      </p:sp>
      <p:sp>
        <p:nvSpPr>
          <p:cNvPr id="5" name="Date Placeholder 4"/>
          <p:cNvSpPr>
            <a:spLocks noGrp="1"/>
          </p:cNvSpPr>
          <p:nvPr>
            <p:ph type="dt" idx="11"/>
          </p:nvPr>
        </p:nvSpPr>
        <p:spPr/>
        <p:txBody>
          <a:bodyPr/>
          <a:lstStyle/>
          <a:p>
            <a:fld id="{8A6DE945-62BC-4C57-A036-27FA2FF2FA6C}"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17</a:t>
            </a:fld>
            <a:endParaRPr lang="en-US"/>
          </a:p>
        </p:txBody>
      </p:sp>
      <p:sp>
        <p:nvSpPr>
          <p:cNvPr id="5" name="Date Placeholder 4"/>
          <p:cNvSpPr>
            <a:spLocks noGrp="1"/>
          </p:cNvSpPr>
          <p:nvPr>
            <p:ph type="dt" idx="11"/>
          </p:nvPr>
        </p:nvSpPr>
        <p:spPr/>
        <p:txBody>
          <a:bodyPr/>
          <a:lstStyle/>
          <a:p>
            <a:fld id="{3351E3B4-D2DE-4DD2-A8B2-370279CA8E4A}"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18</a:t>
            </a:fld>
            <a:endParaRPr lang="en-US"/>
          </a:p>
        </p:txBody>
      </p:sp>
      <p:sp>
        <p:nvSpPr>
          <p:cNvPr id="5" name="Date Placeholder 4"/>
          <p:cNvSpPr>
            <a:spLocks noGrp="1"/>
          </p:cNvSpPr>
          <p:nvPr>
            <p:ph type="dt" idx="11"/>
          </p:nvPr>
        </p:nvSpPr>
        <p:spPr/>
        <p:txBody>
          <a:bodyPr/>
          <a:lstStyle/>
          <a:p>
            <a:fld id="{7C8F59A9-3193-4E20-B983-2AA157DC17F3}"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smtClean="0"/>
              <a:t>Allocation</a:t>
            </a:r>
            <a:r>
              <a:rPr lang="en-US" baseline="0" dirty="0" smtClean="0"/>
              <a:t> amounts are based on WIA amounts.</a:t>
            </a:r>
            <a:endParaRPr lang="en-US" dirty="0"/>
          </a:p>
        </p:txBody>
      </p:sp>
      <p:sp>
        <p:nvSpPr>
          <p:cNvPr id="4" name="Slide Number Placeholder 3"/>
          <p:cNvSpPr>
            <a:spLocks noGrp="1"/>
          </p:cNvSpPr>
          <p:nvPr>
            <p:ph type="sldNum" sz="quarter" idx="10"/>
          </p:nvPr>
        </p:nvSpPr>
        <p:spPr/>
        <p:txBody>
          <a:bodyPr/>
          <a:lstStyle/>
          <a:p>
            <a:fld id="{76AF3AF9-418A-4423-A0AD-CBEA537A514D}" type="slidenum">
              <a:rPr lang="en-US" smtClean="0"/>
              <a:t>19</a:t>
            </a:fld>
            <a:endParaRPr lang="en-US"/>
          </a:p>
        </p:txBody>
      </p:sp>
      <p:sp>
        <p:nvSpPr>
          <p:cNvPr id="5" name="Date Placeholder 4"/>
          <p:cNvSpPr>
            <a:spLocks noGrp="1"/>
          </p:cNvSpPr>
          <p:nvPr>
            <p:ph type="dt" idx="11"/>
          </p:nvPr>
        </p:nvSpPr>
        <p:spPr/>
        <p:txBody>
          <a:bodyPr/>
          <a:lstStyle/>
          <a:p>
            <a:fld id="{F322960E-841B-49E9-B8DB-91CFA0F44C3D}"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a:t>
            </a:fld>
            <a:endParaRPr lang="en-US"/>
          </a:p>
        </p:txBody>
      </p:sp>
      <p:sp>
        <p:nvSpPr>
          <p:cNvPr id="5" name="Date Placeholder 4"/>
          <p:cNvSpPr>
            <a:spLocks noGrp="1"/>
          </p:cNvSpPr>
          <p:nvPr>
            <p:ph type="dt" idx="11"/>
          </p:nvPr>
        </p:nvSpPr>
        <p:spPr/>
        <p:txBody>
          <a:bodyPr/>
          <a:lstStyle/>
          <a:p>
            <a:fld id="{DE4674B7-71BF-4BB3-8609-70E58EAFEA2F}" type="datetime1">
              <a:rPr lang="en-US" smtClean="0"/>
              <a:t>10/21/2015</a:t>
            </a:fld>
            <a:endParaRPr lang="en-US"/>
          </a:p>
        </p:txBody>
      </p:sp>
    </p:spTree>
    <p:extLst>
      <p:ext uri="{BB962C8B-B14F-4D97-AF65-F5344CB8AC3E}">
        <p14:creationId xmlns:p14="http://schemas.microsoft.com/office/powerpoint/2010/main" val="19510815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20</a:t>
            </a:fld>
            <a:endParaRPr lang="en-US"/>
          </a:p>
        </p:txBody>
      </p:sp>
      <p:sp>
        <p:nvSpPr>
          <p:cNvPr id="5" name="Date Placeholder 4"/>
          <p:cNvSpPr>
            <a:spLocks noGrp="1"/>
          </p:cNvSpPr>
          <p:nvPr>
            <p:ph type="dt" idx="11"/>
          </p:nvPr>
        </p:nvSpPr>
        <p:spPr/>
        <p:txBody>
          <a:bodyPr/>
          <a:lstStyle/>
          <a:p>
            <a:fld id="{428651AA-23F3-4E4D-AFB0-368510A3E4E5}"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21</a:t>
            </a:fld>
            <a:endParaRPr lang="en-US"/>
          </a:p>
        </p:txBody>
      </p:sp>
      <p:sp>
        <p:nvSpPr>
          <p:cNvPr id="5" name="Date Placeholder 4"/>
          <p:cNvSpPr>
            <a:spLocks noGrp="1"/>
          </p:cNvSpPr>
          <p:nvPr>
            <p:ph type="dt" idx="11"/>
          </p:nvPr>
        </p:nvSpPr>
        <p:spPr/>
        <p:txBody>
          <a:bodyPr/>
          <a:lstStyle/>
          <a:p>
            <a:fld id="{BC03BBD9-F0B4-49AC-B401-8CBF70696060}"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22</a:t>
            </a:fld>
            <a:endParaRPr lang="en-US"/>
          </a:p>
        </p:txBody>
      </p:sp>
      <p:sp>
        <p:nvSpPr>
          <p:cNvPr id="5" name="Date Placeholder 4"/>
          <p:cNvSpPr>
            <a:spLocks noGrp="1"/>
          </p:cNvSpPr>
          <p:nvPr>
            <p:ph type="dt" idx="11"/>
          </p:nvPr>
        </p:nvSpPr>
        <p:spPr/>
        <p:txBody>
          <a:bodyPr/>
          <a:lstStyle/>
          <a:p>
            <a:fld id="{DE82D68E-92EF-44DA-9E7A-B08D1788BB74}"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23</a:t>
            </a:fld>
            <a:endParaRPr lang="en-US"/>
          </a:p>
        </p:txBody>
      </p:sp>
      <p:sp>
        <p:nvSpPr>
          <p:cNvPr id="5" name="Date Placeholder 4"/>
          <p:cNvSpPr>
            <a:spLocks noGrp="1"/>
          </p:cNvSpPr>
          <p:nvPr>
            <p:ph type="dt" idx="11"/>
          </p:nvPr>
        </p:nvSpPr>
        <p:spPr/>
        <p:txBody>
          <a:bodyPr/>
          <a:lstStyle/>
          <a:p>
            <a:fld id="{604F85A4-84E3-478B-9D10-F205E9FA4BBE}"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24</a:t>
            </a:fld>
            <a:endParaRPr lang="en-US"/>
          </a:p>
        </p:txBody>
      </p:sp>
      <p:sp>
        <p:nvSpPr>
          <p:cNvPr id="5" name="Date Placeholder 4"/>
          <p:cNvSpPr>
            <a:spLocks noGrp="1"/>
          </p:cNvSpPr>
          <p:nvPr>
            <p:ph type="dt" idx="11"/>
          </p:nvPr>
        </p:nvSpPr>
        <p:spPr/>
        <p:txBody>
          <a:bodyPr/>
          <a:lstStyle/>
          <a:p>
            <a:fld id="{C0C2B32A-1763-4C2C-BCEA-7C1FFA24954C}"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25</a:t>
            </a:fld>
            <a:endParaRPr lang="en-US"/>
          </a:p>
        </p:txBody>
      </p:sp>
      <p:sp>
        <p:nvSpPr>
          <p:cNvPr id="5" name="Date Placeholder 4"/>
          <p:cNvSpPr>
            <a:spLocks noGrp="1"/>
          </p:cNvSpPr>
          <p:nvPr>
            <p:ph type="dt" idx="11"/>
          </p:nvPr>
        </p:nvSpPr>
        <p:spPr/>
        <p:txBody>
          <a:bodyPr/>
          <a:lstStyle/>
          <a:p>
            <a:fld id="{BC38D0DA-8567-4F4F-8996-8589B4A45D97}"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26</a:t>
            </a:fld>
            <a:endParaRPr lang="en-US"/>
          </a:p>
        </p:txBody>
      </p:sp>
      <p:sp>
        <p:nvSpPr>
          <p:cNvPr id="5" name="Date Placeholder 4"/>
          <p:cNvSpPr>
            <a:spLocks noGrp="1"/>
          </p:cNvSpPr>
          <p:nvPr>
            <p:ph type="dt" idx="11"/>
          </p:nvPr>
        </p:nvSpPr>
        <p:spPr/>
        <p:txBody>
          <a:bodyPr/>
          <a:lstStyle/>
          <a:p>
            <a:fld id="{3E7E24CE-61BF-4B39-BAA9-1E7B4719D773}" type="datetime1">
              <a:rPr lang="en-US" smtClean="0"/>
              <a:t>10/21/2015</a:t>
            </a:fld>
            <a:endParaRPr lang="en-US"/>
          </a:p>
        </p:txBody>
      </p:sp>
    </p:spTree>
    <p:extLst>
      <p:ext uri="{BB962C8B-B14F-4D97-AF65-F5344CB8AC3E}">
        <p14:creationId xmlns:p14="http://schemas.microsoft.com/office/powerpoint/2010/main" val="19510815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27</a:t>
            </a:fld>
            <a:endParaRPr lang="en-US"/>
          </a:p>
        </p:txBody>
      </p:sp>
      <p:sp>
        <p:nvSpPr>
          <p:cNvPr id="5" name="Date Placeholder 4"/>
          <p:cNvSpPr>
            <a:spLocks noGrp="1"/>
          </p:cNvSpPr>
          <p:nvPr>
            <p:ph type="dt" idx="11"/>
          </p:nvPr>
        </p:nvSpPr>
        <p:spPr/>
        <p:txBody>
          <a:bodyPr/>
          <a:lstStyle/>
          <a:p>
            <a:fld id="{1415455B-6C1F-4A45-A420-C5BDB9A641FC}" type="datetime1">
              <a:rPr lang="en-US" smtClean="0"/>
              <a:t>10/21/2015</a:t>
            </a:fld>
            <a:endParaRPr lang="en-US"/>
          </a:p>
        </p:txBody>
      </p:sp>
    </p:spTree>
    <p:extLst>
      <p:ext uri="{BB962C8B-B14F-4D97-AF65-F5344CB8AC3E}">
        <p14:creationId xmlns:p14="http://schemas.microsoft.com/office/powerpoint/2010/main" val="2090372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3</a:t>
            </a:fld>
            <a:endParaRPr lang="en-US"/>
          </a:p>
        </p:txBody>
      </p:sp>
      <p:sp>
        <p:nvSpPr>
          <p:cNvPr id="5" name="Date Placeholder 4"/>
          <p:cNvSpPr>
            <a:spLocks noGrp="1"/>
          </p:cNvSpPr>
          <p:nvPr>
            <p:ph type="dt" idx="11"/>
          </p:nvPr>
        </p:nvSpPr>
        <p:spPr/>
        <p:txBody>
          <a:bodyPr/>
          <a:lstStyle/>
          <a:p>
            <a:fld id="{427A4B39-7F69-4775-9960-9EA1E3EF134F}" type="datetime1">
              <a:rPr lang="en-US" smtClean="0"/>
              <a:t>10/21/2015</a:t>
            </a:fld>
            <a:endParaRPr lang="en-US"/>
          </a:p>
        </p:txBody>
      </p:sp>
    </p:spTree>
    <p:extLst>
      <p:ext uri="{BB962C8B-B14F-4D97-AF65-F5344CB8AC3E}">
        <p14:creationId xmlns:p14="http://schemas.microsoft.com/office/powerpoint/2010/main" val="3117144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4</a:t>
            </a:fld>
            <a:endParaRPr lang="en-US"/>
          </a:p>
        </p:txBody>
      </p:sp>
      <p:sp>
        <p:nvSpPr>
          <p:cNvPr id="5" name="Date Placeholder 4"/>
          <p:cNvSpPr>
            <a:spLocks noGrp="1"/>
          </p:cNvSpPr>
          <p:nvPr>
            <p:ph type="dt" idx="11"/>
          </p:nvPr>
        </p:nvSpPr>
        <p:spPr/>
        <p:txBody>
          <a:bodyPr/>
          <a:lstStyle/>
          <a:p>
            <a:fld id="{8B773851-7E9F-4245-956B-966AD47E88E2}" type="datetime1">
              <a:rPr lang="en-US" smtClean="0"/>
              <a:t>10/21/2015</a:t>
            </a:fld>
            <a:endParaRPr lang="en-US"/>
          </a:p>
        </p:txBody>
      </p:sp>
    </p:spTree>
    <p:extLst>
      <p:ext uri="{BB962C8B-B14F-4D97-AF65-F5344CB8AC3E}">
        <p14:creationId xmlns:p14="http://schemas.microsoft.com/office/powerpoint/2010/main" val="31171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5</a:t>
            </a:fld>
            <a:endParaRPr lang="en-US"/>
          </a:p>
        </p:txBody>
      </p:sp>
      <p:sp>
        <p:nvSpPr>
          <p:cNvPr id="5" name="Date Placeholder 4"/>
          <p:cNvSpPr>
            <a:spLocks noGrp="1"/>
          </p:cNvSpPr>
          <p:nvPr>
            <p:ph type="dt" idx="11"/>
          </p:nvPr>
        </p:nvSpPr>
        <p:spPr/>
        <p:txBody>
          <a:bodyPr/>
          <a:lstStyle/>
          <a:p>
            <a:fld id="{43334A3C-3039-49DE-8E57-C3FF3B8B92AD}" type="datetime1">
              <a:rPr lang="en-US" smtClean="0"/>
              <a:t>10/21/2015</a:t>
            </a:fld>
            <a:endParaRPr lang="en-US"/>
          </a:p>
        </p:txBody>
      </p:sp>
    </p:spTree>
    <p:extLst>
      <p:ext uri="{BB962C8B-B14F-4D97-AF65-F5344CB8AC3E}">
        <p14:creationId xmlns:p14="http://schemas.microsoft.com/office/powerpoint/2010/main" val="3117144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6</a:t>
            </a:fld>
            <a:endParaRPr lang="en-US"/>
          </a:p>
        </p:txBody>
      </p:sp>
      <p:sp>
        <p:nvSpPr>
          <p:cNvPr id="5" name="Date Placeholder 4"/>
          <p:cNvSpPr>
            <a:spLocks noGrp="1"/>
          </p:cNvSpPr>
          <p:nvPr>
            <p:ph type="dt" idx="11"/>
          </p:nvPr>
        </p:nvSpPr>
        <p:spPr/>
        <p:txBody>
          <a:bodyPr/>
          <a:lstStyle/>
          <a:p>
            <a:fld id="{129488E9-3A64-46F5-A50F-E9AC3F1E6B36}" type="datetime1">
              <a:rPr lang="en-US" smtClean="0"/>
              <a:t>10/21/2015</a:t>
            </a:fld>
            <a:endParaRPr lang="en-US"/>
          </a:p>
        </p:txBody>
      </p:sp>
    </p:spTree>
    <p:extLst>
      <p:ext uri="{BB962C8B-B14F-4D97-AF65-F5344CB8AC3E}">
        <p14:creationId xmlns:p14="http://schemas.microsoft.com/office/powerpoint/2010/main" val="3694845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7</a:t>
            </a:fld>
            <a:endParaRPr lang="en-US"/>
          </a:p>
        </p:txBody>
      </p:sp>
      <p:sp>
        <p:nvSpPr>
          <p:cNvPr id="5" name="Date Placeholder 4"/>
          <p:cNvSpPr>
            <a:spLocks noGrp="1"/>
          </p:cNvSpPr>
          <p:nvPr>
            <p:ph type="dt" idx="11"/>
          </p:nvPr>
        </p:nvSpPr>
        <p:spPr/>
        <p:txBody>
          <a:bodyPr/>
          <a:lstStyle/>
          <a:p>
            <a:fld id="{8B93C572-8A47-4FFA-9162-315BD4D482C8}" type="datetime1">
              <a:rPr lang="en-US" smtClean="0"/>
              <a:t>10/21/2015</a:t>
            </a:fld>
            <a:endParaRPr lang="en-US"/>
          </a:p>
        </p:txBody>
      </p:sp>
    </p:spTree>
    <p:extLst>
      <p:ext uri="{BB962C8B-B14F-4D97-AF65-F5344CB8AC3E}">
        <p14:creationId xmlns:p14="http://schemas.microsoft.com/office/powerpoint/2010/main" val="3694845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8</a:t>
            </a:fld>
            <a:endParaRPr lang="en-US"/>
          </a:p>
        </p:txBody>
      </p:sp>
      <p:sp>
        <p:nvSpPr>
          <p:cNvPr id="5" name="Date Placeholder 4"/>
          <p:cNvSpPr>
            <a:spLocks noGrp="1"/>
          </p:cNvSpPr>
          <p:nvPr>
            <p:ph type="dt" idx="11"/>
          </p:nvPr>
        </p:nvSpPr>
        <p:spPr/>
        <p:txBody>
          <a:bodyPr/>
          <a:lstStyle/>
          <a:p>
            <a:fld id="{DD5313F4-80C9-4BF5-BBCA-0FA69D842E3B}" type="datetime1">
              <a:rPr lang="en-US" smtClean="0"/>
              <a:t>10/21/2015</a:t>
            </a:fld>
            <a:endParaRPr lang="en-US"/>
          </a:p>
        </p:txBody>
      </p:sp>
    </p:spTree>
    <p:extLst>
      <p:ext uri="{BB962C8B-B14F-4D97-AF65-F5344CB8AC3E}">
        <p14:creationId xmlns:p14="http://schemas.microsoft.com/office/powerpoint/2010/main" val="3694845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F3AF9-418A-4423-A0AD-CBEA537A514D}" type="slidenum">
              <a:rPr lang="en-US" smtClean="0"/>
              <a:t>9</a:t>
            </a:fld>
            <a:endParaRPr lang="en-US"/>
          </a:p>
        </p:txBody>
      </p:sp>
      <p:sp>
        <p:nvSpPr>
          <p:cNvPr id="5" name="Date Placeholder 4"/>
          <p:cNvSpPr>
            <a:spLocks noGrp="1"/>
          </p:cNvSpPr>
          <p:nvPr>
            <p:ph type="dt" idx="11"/>
          </p:nvPr>
        </p:nvSpPr>
        <p:spPr/>
        <p:txBody>
          <a:bodyPr/>
          <a:lstStyle/>
          <a:p>
            <a:fld id="{33E77909-07DB-4663-A32D-0BE849233943}" type="datetime1">
              <a:rPr lang="en-US" smtClean="0"/>
              <a:t>10/21/2015</a:t>
            </a:fld>
            <a:endParaRPr lang="en-US"/>
          </a:p>
        </p:txBody>
      </p:sp>
    </p:spTree>
    <p:extLst>
      <p:ext uri="{BB962C8B-B14F-4D97-AF65-F5344CB8AC3E}">
        <p14:creationId xmlns:p14="http://schemas.microsoft.com/office/powerpoint/2010/main" val="3694845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85213E-C72A-4A89-B5D4-92568D9B9B4F}"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1686820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68F0D5-D8A0-423A-B463-B3FCEF34502F}"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4169425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7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3403E-1863-48DD-AE23-C9480ABE2F0C}"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1474880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15A626-D87C-462C-BB18-91FFC5C1B4BB}"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871369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92CBDA-7792-4321-9F8C-416B76F1E298}"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174345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2E038A-609F-4E3A-8CC0-4E4BC402B096}"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44775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F82845-003E-43EA-BFEB-2D72FA771FBA}" type="datetime1">
              <a:rPr lang="en-US" smtClean="0"/>
              <a:t>10/21/2015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3268153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87DD61-4605-49FB-8B3C-3206AC6DE0C4}" type="datetime1">
              <a:rPr lang="en-US" smtClean="0"/>
              <a:t>10/21/2015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3580046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B76060-92B1-47F3-9FB1-1BAC9449B043}" type="datetime1">
              <a:rPr lang="en-US" smtClean="0"/>
              <a:t>10/21/2015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2639729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6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9EFC9B-5B62-4100-B822-FF8D9E5E09A9}"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241986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E3A179-F003-4C01-A14E-62F37FC5F8C6}"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85A6F-9E5B-49E5-8FD6-65EB1053B4A6}" type="slidenum">
              <a:rPr lang="en-US" smtClean="0"/>
              <a:t>‹#›</a:t>
            </a:fld>
            <a:endParaRPr lang="en-US"/>
          </a:p>
        </p:txBody>
      </p:sp>
    </p:spTree>
    <p:extLst>
      <p:ext uri="{BB962C8B-B14F-4D97-AF65-F5344CB8AC3E}">
        <p14:creationId xmlns:p14="http://schemas.microsoft.com/office/powerpoint/2010/main" val="74166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84581-76EA-4795-979E-F3511264DCBF}" type="datetime1">
              <a:rPr lang="en-US" smtClean="0"/>
              <a:t>10/21/2015</a:t>
            </a:fld>
            <a:endParaRPr lang="en-US"/>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185A6F-9E5B-49E5-8FD6-65EB1053B4A6}" type="slidenum">
              <a:rPr lang="en-US" smtClean="0"/>
              <a:t>‹#›</a:t>
            </a:fld>
            <a:endParaRPr lang="en-US"/>
          </a:p>
        </p:txBody>
      </p:sp>
    </p:spTree>
    <p:extLst>
      <p:ext uri="{BB962C8B-B14F-4D97-AF65-F5344CB8AC3E}">
        <p14:creationId xmlns:p14="http://schemas.microsoft.com/office/powerpoint/2010/main" val="246988263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yvette.montes@nebraska.gov"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hyperlink" Target="mailto:stan.odenthal@nebraska.gov" TargetMode="External"/><Relationship Id="rId4" Type="http://schemas.openxmlformats.org/officeDocument/2006/relationships/hyperlink" Target="mailto:Elizabeth.Schuster@nebrask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6" name="Rectangle 8"/>
          <p:cNvSpPr>
            <a:spLocks noGrp="1" noChangeArrowheads="1"/>
          </p:cNvSpPr>
          <p:nvPr>
            <p:ph type="ctrTitle"/>
          </p:nvPr>
        </p:nvSpPr>
        <p:spPr>
          <a:xfrm>
            <a:off x="251001" y="4463151"/>
            <a:ext cx="9304137" cy="678982"/>
          </a:xfrm>
        </p:spPr>
        <p:txBody>
          <a:bodyPr>
            <a:normAutofit fontScale="90000"/>
          </a:bodyPr>
          <a:lstStyle/>
          <a:p>
            <a:pPr algn="ctr"/>
            <a:r>
              <a:rPr lang="en-US" sz="3200" spc="250" dirty="0" smtClean="0">
                <a:solidFill>
                  <a:schemeClr val="tx1">
                    <a:lumMod val="50000"/>
                    <a:lumOff val="50000"/>
                  </a:schemeClr>
                </a:solidFill>
                <a:latin typeface="Century Gothic" panose="020B0502020202020204" pitchFamily="34" charset="0"/>
                <a:ea typeface="Adobe Heiti Std R" pitchFamily="34" charset="-128"/>
              </a:rPr>
              <a:t>GEATER N</a:t>
            </a:r>
            <a:r>
              <a:rPr lang="en-US" sz="2800" spc="250" dirty="0" smtClean="0">
                <a:solidFill>
                  <a:schemeClr val="tx1">
                    <a:lumMod val="50000"/>
                    <a:lumOff val="50000"/>
                  </a:schemeClr>
                </a:solidFill>
                <a:latin typeface="Century Gothic" panose="020B0502020202020204" pitchFamily="34" charset="0"/>
                <a:ea typeface="Adobe Heiti Std R" pitchFamily="34" charset="-128"/>
              </a:rPr>
              <a:t>EBRASKA </a:t>
            </a:r>
            <a:r>
              <a:rPr lang="en-US" sz="3200" spc="250" dirty="0" smtClean="0">
                <a:solidFill>
                  <a:schemeClr val="tx1">
                    <a:lumMod val="50000"/>
                    <a:lumOff val="50000"/>
                  </a:schemeClr>
                </a:solidFill>
                <a:latin typeface="Century Gothic" panose="020B0502020202020204" pitchFamily="34" charset="0"/>
                <a:ea typeface="Adobe Heiti Std R" pitchFamily="34" charset="-128"/>
              </a:rPr>
              <a:t>W</a:t>
            </a:r>
            <a:r>
              <a:rPr lang="en-US" sz="2800" spc="250" dirty="0" smtClean="0">
                <a:solidFill>
                  <a:schemeClr val="tx1">
                    <a:lumMod val="50000"/>
                    <a:lumOff val="50000"/>
                  </a:schemeClr>
                </a:solidFill>
                <a:latin typeface="Century Gothic" panose="020B0502020202020204" pitchFamily="34" charset="0"/>
                <a:ea typeface="Adobe Heiti Std R" pitchFamily="34" charset="-128"/>
              </a:rPr>
              <a:t>ORKFORCE </a:t>
            </a:r>
            <a:r>
              <a:rPr lang="en-US" sz="3200" spc="250" dirty="0" smtClean="0">
                <a:solidFill>
                  <a:schemeClr val="tx1">
                    <a:lumMod val="50000"/>
                    <a:lumOff val="50000"/>
                  </a:schemeClr>
                </a:solidFill>
                <a:latin typeface="Century Gothic" panose="020B0502020202020204" pitchFamily="34" charset="0"/>
                <a:ea typeface="Adobe Heiti Std R" pitchFamily="34" charset="-128"/>
              </a:rPr>
              <a:t>DEVELOPMENT B</a:t>
            </a:r>
            <a:r>
              <a:rPr lang="en-US" sz="2800" spc="250" dirty="0" smtClean="0">
                <a:solidFill>
                  <a:schemeClr val="tx1">
                    <a:lumMod val="50000"/>
                    <a:lumOff val="50000"/>
                  </a:schemeClr>
                </a:solidFill>
                <a:latin typeface="Century Gothic" panose="020B0502020202020204" pitchFamily="34" charset="0"/>
                <a:ea typeface="Adobe Heiti Std R" pitchFamily="34" charset="-128"/>
              </a:rPr>
              <a:t>OARD</a:t>
            </a:r>
            <a:endParaRPr lang="en-US" sz="2800" spc="250" dirty="0">
              <a:solidFill>
                <a:schemeClr val="tx1">
                  <a:lumMod val="50000"/>
                  <a:lumOff val="50000"/>
                </a:schemeClr>
              </a:solidFill>
              <a:latin typeface="Century Gothic" panose="020B0502020202020204" pitchFamily="34" charset="0"/>
              <a:ea typeface="Adobe Heiti Std R" pitchFamily="34" charset="-128"/>
            </a:endParaRPr>
          </a:p>
        </p:txBody>
      </p:sp>
      <p:sp>
        <p:nvSpPr>
          <p:cNvPr id="89097" name="Rectangle 9"/>
          <p:cNvSpPr>
            <a:spLocks noGrp="1" noChangeArrowheads="1"/>
          </p:cNvSpPr>
          <p:nvPr>
            <p:ph type="subTitle" idx="1"/>
          </p:nvPr>
        </p:nvSpPr>
        <p:spPr>
          <a:xfrm>
            <a:off x="362604" y="2924469"/>
            <a:ext cx="9080932" cy="883926"/>
          </a:xfrm>
          <a:effectLst>
            <a:outerShdw blurRad="50800" dist="38100" dir="2700000" algn="tl" rotWithShape="0">
              <a:prstClr val="black">
                <a:alpha val="40000"/>
              </a:prstClr>
            </a:outerShdw>
          </a:effectLst>
        </p:spPr>
        <p:txBody>
          <a:bodyPr>
            <a:normAutofit fontScale="85000" lnSpcReduction="20000"/>
          </a:bodyPr>
          <a:lstStyle/>
          <a:p>
            <a:pPr algn="ctr"/>
            <a:r>
              <a:rPr lang="en-US" sz="7200" spc="300" dirty="0" smtClean="0">
                <a:solidFill>
                  <a:schemeClr val="tx1">
                    <a:lumMod val="85000"/>
                    <a:lumOff val="15000"/>
                  </a:schemeClr>
                </a:solidFill>
                <a:latin typeface="Times New Roman" panose="02020603050405020304" pitchFamily="18" charset="0"/>
                <a:ea typeface="Adobe Myungjo Std M" pitchFamily="18" charset="-128"/>
                <a:cs typeface="Times New Roman" panose="02020603050405020304" pitchFamily="18" charset="0"/>
              </a:rPr>
              <a:t>O</a:t>
            </a:r>
            <a:r>
              <a:rPr lang="en-US" sz="5400" spc="300" dirty="0" smtClean="0">
                <a:solidFill>
                  <a:schemeClr val="tx1">
                    <a:lumMod val="85000"/>
                    <a:lumOff val="15000"/>
                  </a:schemeClr>
                </a:solidFill>
                <a:latin typeface="Times New Roman" panose="02020603050405020304" pitchFamily="18" charset="0"/>
                <a:ea typeface="Adobe Myungjo Std M" pitchFamily="18" charset="-128"/>
                <a:cs typeface="Times New Roman" panose="02020603050405020304" pitchFamily="18" charset="0"/>
              </a:rPr>
              <a:t>RIENTATION </a:t>
            </a:r>
            <a:r>
              <a:rPr lang="en-US" sz="6600" spc="300" dirty="0" smtClean="0">
                <a:solidFill>
                  <a:schemeClr val="tx1">
                    <a:lumMod val="85000"/>
                    <a:lumOff val="15000"/>
                  </a:schemeClr>
                </a:solidFill>
                <a:latin typeface="Times New Roman" panose="02020603050405020304" pitchFamily="18" charset="0"/>
                <a:ea typeface="Adobe Myungjo Std M" pitchFamily="18" charset="-128"/>
                <a:cs typeface="Times New Roman" panose="02020603050405020304" pitchFamily="18" charset="0"/>
              </a:rPr>
              <a:t>M</a:t>
            </a:r>
            <a:r>
              <a:rPr lang="en-US" sz="5400" spc="300" dirty="0" smtClean="0">
                <a:solidFill>
                  <a:schemeClr val="tx1">
                    <a:lumMod val="85000"/>
                    <a:lumOff val="15000"/>
                  </a:schemeClr>
                </a:solidFill>
                <a:latin typeface="Times New Roman" panose="02020603050405020304" pitchFamily="18" charset="0"/>
                <a:ea typeface="Adobe Myungjo Std M" pitchFamily="18" charset="-128"/>
                <a:cs typeface="Times New Roman" panose="02020603050405020304" pitchFamily="18" charset="0"/>
              </a:rPr>
              <a:t>ANUAL </a:t>
            </a:r>
          </a:p>
        </p:txBody>
      </p:sp>
      <p:sp>
        <p:nvSpPr>
          <p:cNvPr id="3" name="Rectangle 2"/>
          <p:cNvSpPr/>
          <p:nvPr/>
        </p:nvSpPr>
        <p:spPr>
          <a:xfrm flipH="1" flipV="1">
            <a:off x="602203" y="3892091"/>
            <a:ext cx="8686800" cy="27432"/>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478331" y="365125"/>
            <a:ext cx="5237550" cy="1281832"/>
          </a:xfrm>
          <a:prstGeom prst="rect">
            <a:avLst/>
          </a:prstGeom>
        </p:spPr>
      </p:pic>
      <p:sp>
        <p:nvSpPr>
          <p:cNvPr id="6" name="TextBox 5"/>
          <p:cNvSpPr txBox="1"/>
          <p:nvPr/>
        </p:nvSpPr>
        <p:spPr>
          <a:xfrm>
            <a:off x="11190437"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387950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Diagram 3"/>
          <p:cNvGraphicFramePr/>
          <p:nvPr>
            <p:extLst>
              <p:ext uri="{D42A27DB-BD31-4B8C-83A1-F6EECF244321}">
                <p14:modId xmlns:p14="http://schemas.microsoft.com/office/powerpoint/2010/main" val="3771452477"/>
              </p:ext>
            </p:extLst>
          </p:nvPr>
        </p:nvGraphicFramePr>
        <p:xfrm>
          <a:off x="220717" y="289712"/>
          <a:ext cx="9756201" cy="6174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1"/>
          <p:cNvSpPr txBox="1">
            <a:spLocks/>
          </p:cNvSpPr>
          <p:nvPr/>
        </p:nvSpPr>
        <p:spPr>
          <a:xfrm>
            <a:off x="188783" y="420414"/>
            <a:ext cx="8598907" cy="793531"/>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300" spc="600" dirty="0" smtClean="0">
                <a:solidFill>
                  <a:schemeClr val="bg2">
                    <a:lumMod val="25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BOARD STRUCTURE</a:t>
            </a:r>
            <a:endParaRPr lang="en-US" sz="4300" spc="600" dirty="0">
              <a:solidFill>
                <a:schemeClr val="bg2">
                  <a:lumMod val="25000"/>
                </a:schemeClr>
              </a:solidFill>
              <a:effectLst>
                <a:outerShdw blurRad="50800" dist="38100" dir="2700000" algn="tl" rotWithShape="0">
                  <a:prstClr val="black">
                    <a:alpha val="40000"/>
                  </a:prstClr>
                </a:outerShdw>
              </a:effectLst>
              <a:latin typeface="Book Antiqua" pitchFamily="18" charset="0"/>
            </a:endParaRPr>
          </a:p>
        </p:txBody>
      </p:sp>
      <p:sp>
        <p:nvSpPr>
          <p:cNvPr id="18" name="Right Brace 17"/>
          <p:cNvSpPr/>
          <p:nvPr/>
        </p:nvSpPr>
        <p:spPr>
          <a:xfrm>
            <a:off x="6500388" y="1692999"/>
            <a:ext cx="669957" cy="3911097"/>
          </a:xfrm>
          <a:prstGeom prst="rightBrace">
            <a:avLst/>
          </a:prstGeom>
          <a:ln>
            <a:prstDash val="sysDash"/>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351730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188783" y="420414"/>
            <a:ext cx="8598907" cy="793531"/>
          </a:xfrm>
          <a:prstGeom prst="rect">
            <a:avLst/>
          </a:prstGeom>
        </p:spPr>
        <p:txBody>
          <a:bodyPr>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500" spc="600" dirty="0" smtClean="0">
                <a:solidFill>
                  <a:schemeClr val="bg2">
                    <a:lumMod val="25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Standing Committees (TBD)</a:t>
            </a:r>
            <a:endParaRPr lang="en-US" sz="4300" spc="300" dirty="0">
              <a:solidFill>
                <a:schemeClr val="bg2">
                  <a:lumMod val="25000"/>
                </a:schemeClr>
              </a:solidFill>
              <a:effectLst>
                <a:outerShdw blurRad="50800" dist="38100" dir="2700000" algn="tl" rotWithShape="0">
                  <a:prstClr val="black">
                    <a:alpha val="40000"/>
                  </a:prstClr>
                </a:outerShdw>
              </a:effectLst>
              <a:latin typeface="Book Antiqua" pitchFamily="18" charset="0"/>
            </a:endParaRPr>
          </a:p>
        </p:txBody>
      </p:sp>
      <p:sp>
        <p:nvSpPr>
          <p:cNvPr id="5" name="TextBox 4"/>
          <p:cNvSpPr txBox="1"/>
          <p:nvPr/>
        </p:nvSpPr>
        <p:spPr>
          <a:xfrm>
            <a:off x="777921" y="1408443"/>
            <a:ext cx="8604618" cy="5078313"/>
          </a:xfrm>
          <a:prstGeom prst="rect">
            <a:avLst/>
          </a:prstGeom>
          <a:noFill/>
        </p:spPr>
        <p:txBody>
          <a:bodyPr wrap="square" rtlCol="0">
            <a:spAutoFit/>
          </a:bodyPr>
          <a:lstStyle/>
          <a:p>
            <a:pPr marL="285750"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WIOA requires local boards to take on several program oversight functions.  Since a local board may or may not have the time and capacity to handle all issues themselves, there is a need to create specialized committees made up of board members to handle some of these oversight responsibilities.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285750" indent="-285750">
              <a:buClr>
                <a:schemeClr val="accent2">
                  <a:lumMod val="75000"/>
                </a:schemeClr>
              </a:buClr>
              <a:buFont typeface="Wingdings 3" pitchFamily="18" charset="2"/>
              <a:buChar char="}"/>
            </a:pPr>
            <a:endParaRPr lang="en-US" dirty="0">
              <a:latin typeface="Times New Roman" panose="02020603050405020304" pitchFamily="18" charset="0"/>
              <a:ea typeface="Adobe Fan Heiti Std B" pitchFamily="34" charset="-128"/>
              <a:cs typeface="Times New Roman" panose="02020603050405020304" pitchFamily="18" charset="0"/>
            </a:endParaRPr>
          </a:p>
          <a:p>
            <a:pPr marL="285750" indent="-285750">
              <a:buClr>
                <a:schemeClr val="accent2">
                  <a:lumMod val="75000"/>
                </a:schemeClr>
              </a:buClr>
              <a:buFont typeface="Wingdings 3" pitchFamily="18" charset="2"/>
              <a:buChar char="}"/>
            </a:pPr>
            <a:r>
              <a:rPr lang="en-US" dirty="0" smtClean="0">
                <a:latin typeface="Times New Roman" panose="02020603050405020304" pitchFamily="18" charset="0"/>
                <a:ea typeface="Adobe Fan Heiti Std B" pitchFamily="34" charset="-128"/>
                <a:cs typeface="Times New Roman" panose="02020603050405020304" pitchFamily="18" charset="0"/>
              </a:rPr>
              <a:t>Board Responsibilities include:</a:t>
            </a:r>
          </a:p>
          <a:p>
            <a:pPr marL="742950" lvl="1" indent="-285750">
              <a:buClr>
                <a:schemeClr val="accent2">
                  <a:lumMod val="75000"/>
                </a:schemeClr>
              </a:buClr>
              <a:buFont typeface="Wingdings 3" pitchFamily="18" charset="2"/>
              <a:buChar char="}"/>
            </a:pPr>
            <a:r>
              <a:rPr lang="en-US" dirty="0" smtClean="0">
                <a:latin typeface="Times New Roman" panose="02020603050405020304" pitchFamily="18" charset="0"/>
                <a:ea typeface="Adobe Fan Heiti Std B" pitchFamily="34" charset="-128"/>
                <a:cs typeface="Times New Roman" panose="02020603050405020304" pitchFamily="18" charset="0"/>
              </a:rPr>
              <a:t>Local Plan Development</a:t>
            </a:r>
          </a:p>
          <a:p>
            <a:pPr marL="742950" lvl="1" indent="-285750">
              <a:buClr>
                <a:schemeClr val="accent2">
                  <a:lumMod val="75000"/>
                </a:schemeClr>
              </a:buClr>
              <a:buFont typeface="Wingdings 3" pitchFamily="18" charset="2"/>
              <a:buChar char="}"/>
            </a:pPr>
            <a:r>
              <a:rPr lang="en-US" dirty="0" smtClean="0">
                <a:latin typeface="Times New Roman" panose="02020603050405020304" pitchFamily="18" charset="0"/>
                <a:ea typeface="Adobe Fan Heiti Std B" pitchFamily="34" charset="-128"/>
                <a:cs typeface="Times New Roman" panose="02020603050405020304" pitchFamily="18" charset="0"/>
              </a:rPr>
              <a:t>Workforce Research and Regional Labor Market Analysis</a:t>
            </a: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Convening, Brokering, Leveraging-  with local workforce development system stakeholders </a:t>
            </a:r>
            <a:endParaRPr lang="en-US" dirty="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smtClean="0">
                <a:latin typeface="Times New Roman" panose="02020603050405020304" pitchFamily="18" charset="0"/>
                <a:ea typeface="Adobe Fan Heiti Std B" pitchFamily="34" charset="-128"/>
                <a:cs typeface="Times New Roman" panose="02020603050405020304" pitchFamily="18" charset="0"/>
              </a:rPr>
              <a:t>Employer Engagement</a:t>
            </a: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Career Pathways Development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Proven and Promising Practices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Technology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Program Oversight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Negotiation of Local Performance Accountability Measures </a:t>
            </a:r>
            <a:endParaRPr lang="en-US" dirty="0" smtClean="0">
              <a:latin typeface="Times New Roman" panose="02020603050405020304" pitchFamily="18" charset="0"/>
              <a:ea typeface="Adobe Fan Heiti Std B" pitchFamily="34" charset="-128"/>
              <a:cs typeface="Times New Roman" panose="02020603050405020304" pitchFamily="18" charset="0"/>
            </a:endParaRP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Designation and/or Certification of One-Stop Operators</a:t>
            </a:r>
          </a:p>
          <a:p>
            <a:pPr marL="742950" lvl="1" indent="-285750">
              <a:buClr>
                <a:schemeClr val="accent2">
                  <a:lumMod val="75000"/>
                </a:schemeClr>
              </a:buClr>
              <a:buFont typeface="Wingdings 3" pitchFamily="18" charset="2"/>
              <a:buChar char="}"/>
            </a:pPr>
            <a:r>
              <a:rPr lang="en-US" dirty="0">
                <a:latin typeface="Times New Roman" panose="02020603050405020304" pitchFamily="18" charset="0"/>
                <a:ea typeface="Adobe Fan Heiti Std B" pitchFamily="34" charset="-128"/>
                <a:cs typeface="Times New Roman" panose="02020603050405020304" pitchFamily="18" charset="0"/>
              </a:rPr>
              <a:t>Coordination With Educational Providers </a:t>
            </a:r>
            <a:endParaRPr lang="en-US" dirty="0" smtClean="0">
              <a:latin typeface="Times New Roman" panose="02020603050405020304" pitchFamily="18" charset="0"/>
              <a:ea typeface="Adobe Fan Heiti Std B" pitchFamily="34" charset="-128"/>
              <a:cs typeface="Times New Roman" panose="02020603050405020304"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122273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3193576" y="2468185"/>
            <a:ext cx="6177430" cy="976561"/>
          </a:xfrm>
        </p:spPr>
        <p:txBody>
          <a:bodyPr/>
          <a:lstStyle/>
          <a:p>
            <a:pPr>
              <a:spcBef>
                <a:spcPts val="0"/>
              </a:spcBef>
            </a:pPr>
            <a:r>
              <a:rPr lang="en-US" sz="4000" i="1" dirty="0" smtClean="0">
                <a:solidFill>
                  <a:schemeClr val="tx1">
                    <a:lumMod val="50000"/>
                    <a:lumOff val="50000"/>
                  </a:schemeClr>
                </a:solidFill>
                <a:latin typeface="Times New Roman" panose="02020603050405020304" pitchFamily="18" charset="0"/>
                <a:ea typeface="Adobe Heiti Std R" pitchFamily="34" charset="-128"/>
                <a:cs typeface="Times New Roman" panose="02020603050405020304" pitchFamily="18" charset="0"/>
              </a:rPr>
              <a:t>P.L 113-128, July 2014</a:t>
            </a:r>
            <a:endParaRPr lang="en-US" sz="4000" i="1" dirty="0">
              <a:solidFill>
                <a:schemeClr val="tx1">
                  <a:lumMod val="50000"/>
                  <a:lumOff val="50000"/>
                </a:schemeClr>
              </a:solidFill>
              <a:latin typeface="Times New Roman" panose="02020603050405020304" pitchFamily="18" charset="0"/>
              <a:ea typeface="Adobe Heiti Std R" pitchFamily="34" charset="-128"/>
              <a:cs typeface="Times New Roman" panose="02020603050405020304" pitchFamily="18" charset="0"/>
            </a:endParaRPr>
          </a:p>
        </p:txBody>
      </p:sp>
      <p:sp>
        <p:nvSpPr>
          <p:cNvPr id="8" name="Rectangle 2"/>
          <p:cNvSpPr txBox="1">
            <a:spLocks noChangeArrowheads="1"/>
          </p:cNvSpPr>
          <p:nvPr/>
        </p:nvSpPr>
        <p:spPr>
          <a:xfrm>
            <a:off x="772503" y="3629600"/>
            <a:ext cx="8598503" cy="1503715"/>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0"/>
              </a:spcBef>
            </a:pPr>
            <a:r>
              <a:rPr lang="en-US" sz="4800" dirty="0" smtClean="0">
                <a:solidFill>
                  <a:schemeClr val="accent5">
                    <a:lumMod val="75000"/>
                  </a:schemeClr>
                </a:solidFill>
                <a:latin typeface="Century Gothic" panose="020B0502020202020204" pitchFamily="34" charset="0"/>
                <a:ea typeface="Adobe Heiti Std R" pitchFamily="34" charset="-128"/>
              </a:rPr>
              <a:t>W</a:t>
            </a:r>
            <a:r>
              <a:rPr lang="en-US" sz="4400" dirty="0" smtClean="0">
                <a:solidFill>
                  <a:schemeClr val="accent5">
                    <a:lumMod val="75000"/>
                  </a:schemeClr>
                </a:solidFill>
                <a:latin typeface="Century Gothic" panose="020B0502020202020204" pitchFamily="34" charset="0"/>
                <a:ea typeface="Adobe Heiti Std R" pitchFamily="34" charset="-128"/>
              </a:rPr>
              <a:t>ORKFORCE </a:t>
            </a:r>
            <a:r>
              <a:rPr lang="en-US" sz="4800" dirty="0" smtClean="0">
                <a:solidFill>
                  <a:schemeClr val="accent5">
                    <a:lumMod val="75000"/>
                  </a:schemeClr>
                </a:solidFill>
                <a:latin typeface="Century Gothic" panose="020B0502020202020204" pitchFamily="34" charset="0"/>
                <a:ea typeface="Adobe Heiti Std R" pitchFamily="34" charset="-128"/>
              </a:rPr>
              <a:t>INNOVATION AND OPPORTUNITY A</a:t>
            </a:r>
            <a:r>
              <a:rPr lang="en-US" sz="4400" dirty="0" smtClean="0">
                <a:solidFill>
                  <a:schemeClr val="accent5">
                    <a:lumMod val="75000"/>
                  </a:schemeClr>
                </a:solidFill>
                <a:latin typeface="Century Gothic" panose="020B0502020202020204" pitchFamily="34" charset="0"/>
                <a:ea typeface="Adobe Heiti Std R" pitchFamily="34" charset="-128"/>
              </a:rPr>
              <a:t>CT</a:t>
            </a:r>
            <a:endParaRPr lang="en-US" dirty="0">
              <a:solidFill>
                <a:schemeClr val="accent5">
                  <a:lumMod val="75000"/>
                </a:schemeClr>
              </a:solidFill>
              <a:latin typeface="Century Gothic" panose="020B0502020202020204" pitchFamily="34" charset="0"/>
              <a:ea typeface="Adobe Heiti Std R" pitchFamily="34" charset="-128"/>
            </a:endParaRPr>
          </a:p>
        </p:txBody>
      </p:sp>
      <p:pic>
        <p:nvPicPr>
          <p:cNvPr id="4" name="Picture 3"/>
          <p:cNvPicPr>
            <a:picLocks noChangeAspect="1"/>
          </p:cNvPicPr>
          <p:nvPr/>
        </p:nvPicPr>
        <p:blipFill>
          <a:blip r:embed="rId3"/>
          <a:stretch>
            <a:fillRect/>
          </a:stretch>
        </p:blipFill>
        <p:spPr>
          <a:xfrm>
            <a:off x="581627" y="597202"/>
            <a:ext cx="5237550" cy="1281832"/>
          </a:xfrm>
          <a:prstGeom prst="rect">
            <a:avLst/>
          </a:prstGeom>
        </p:spPr>
      </p:pic>
      <p:sp>
        <p:nvSpPr>
          <p:cNvPr id="5" name="TextBox 4"/>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051296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9274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
        <p:nvSpPr>
          <p:cNvPr id="2" name="Rectangle 1"/>
          <p:cNvSpPr/>
          <p:nvPr/>
        </p:nvSpPr>
        <p:spPr>
          <a:xfrm>
            <a:off x="292066" y="391187"/>
            <a:ext cx="10726454" cy="6186309"/>
          </a:xfrm>
          <a:prstGeom prst="rect">
            <a:avLst/>
          </a:prstGeom>
        </p:spPr>
        <p:txBody>
          <a:bodyPr wrap="square">
            <a:spAutoFit/>
          </a:bodyPr>
          <a:lstStyle/>
          <a:p>
            <a:r>
              <a:rPr lang="en-US" sz="2800" dirty="0"/>
              <a:t>WIOA Legislative </a:t>
            </a:r>
            <a:r>
              <a:rPr lang="en-US" sz="2800" dirty="0" smtClean="0"/>
              <a:t>Reforms</a:t>
            </a:r>
          </a:p>
          <a:p>
            <a:endParaRPr lang="en-US" sz="2800" dirty="0"/>
          </a:p>
          <a:p>
            <a:pPr marL="514338" indent="-514338">
              <a:buFont typeface="+mj-lt"/>
              <a:buAutoNum type="arabicPeriod"/>
            </a:pPr>
            <a:r>
              <a:rPr lang="en-US" sz="2800" b="1" dirty="0"/>
              <a:t>Streamline and Strengthen the Strategic Roles of Workforce Development Boards</a:t>
            </a:r>
            <a:r>
              <a:rPr lang="en-US" sz="2800" dirty="0"/>
              <a:t>:  </a:t>
            </a:r>
            <a:r>
              <a:rPr lang="en-US" dirty="0"/>
              <a:t>WIOA makes state and local boards more agile and well-positioned to meet local and regional employers’ workforce needs.</a:t>
            </a:r>
          </a:p>
          <a:p>
            <a:pPr marL="514338" indent="-514338">
              <a:buFont typeface="+mj-lt"/>
              <a:buAutoNum type="arabicPeriod"/>
            </a:pPr>
            <a:r>
              <a:rPr lang="en-US" sz="2800" b="1" dirty="0"/>
              <a:t>Improve Services to Employers and Promotes Work-based Training</a:t>
            </a:r>
            <a:r>
              <a:rPr lang="en-US" sz="2800" dirty="0"/>
              <a:t>:  </a:t>
            </a:r>
            <a:r>
              <a:rPr lang="en-US" dirty="0"/>
              <a:t>WIOA contributes to economic growth and business expansion by ensuring the workforce system is job-driven, matching employers with skilled individuals.</a:t>
            </a:r>
          </a:p>
          <a:p>
            <a:pPr marL="514338" indent="-514338">
              <a:buFont typeface="+mj-lt"/>
              <a:buAutoNum type="arabicPeriod"/>
            </a:pPr>
            <a:r>
              <a:rPr lang="en-US" sz="2800" b="1" dirty="0"/>
              <a:t>Provide Access to High-quality Training</a:t>
            </a:r>
            <a:r>
              <a:rPr lang="en-US" sz="2800" dirty="0"/>
              <a:t>:  </a:t>
            </a:r>
            <a:r>
              <a:rPr lang="en-US" dirty="0"/>
              <a:t>WIOA helps jobseekers acquire industry-recognized credentials for in-demand jobs.</a:t>
            </a:r>
            <a:endParaRPr lang="en-US" sz="2000" dirty="0"/>
          </a:p>
          <a:p>
            <a:pPr marL="514338" indent="-514338">
              <a:buFont typeface="+mj-lt"/>
              <a:buAutoNum type="arabicPeriod"/>
            </a:pPr>
            <a:r>
              <a:rPr lang="en-US" sz="2800" b="1" dirty="0"/>
              <a:t>Require States to Strategically Align Workforce Development Programs</a:t>
            </a:r>
            <a:r>
              <a:rPr lang="en-US" sz="2800" dirty="0"/>
              <a:t>:  </a:t>
            </a:r>
            <a:r>
              <a:rPr lang="en-US" dirty="0"/>
              <a:t>WIOA ensures that employment and training services provided by the core programs are coordinated and complementary so that jobseekers acquires skills and credentials that meet employers’ needs.</a:t>
            </a:r>
          </a:p>
          <a:p>
            <a:pPr marL="514338" indent="-514338">
              <a:buFont typeface="+mj-lt"/>
              <a:buAutoNum type="arabicPeriod"/>
            </a:pPr>
            <a:r>
              <a:rPr lang="en-US" sz="2800" b="1" dirty="0"/>
              <a:t>Foster Regional Collaboration</a:t>
            </a:r>
            <a:r>
              <a:rPr lang="en-US" sz="2800" dirty="0"/>
              <a:t>:  </a:t>
            </a:r>
            <a:r>
              <a:rPr lang="en-US" dirty="0"/>
              <a:t>WIOA promotes alignment of workforce development programs with regional economic development strategies to meet the needs of local and regional employers.</a:t>
            </a:r>
            <a:endParaRPr lang="en-US" dirty="0"/>
          </a:p>
        </p:txBody>
      </p:sp>
    </p:spTree>
    <p:extLst>
      <p:ext uri="{BB962C8B-B14F-4D97-AF65-F5344CB8AC3E}">
        <p14:creationId xmlns:p14="http://schemas.microsoft.com/office/powerpoint/2010/main" val="1079327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9274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
        <p:nvSpPr>
          <p:cNvPr id="2" name="Rectangle 1"/>
          <p:cNvSpPr/>
          <p:nvPr/>
        </p:nvSpPr>
        <p:spPr>
          <a:xfrm>
            <a:off x="292066" y="391187"/>
            <a:ext cx="10726454" cy="5654881"/>
          </a:xfrm>
          <a:prstGeom prst="rect">
            <a:avLst/>
          </a:prstGeom>
        </p:spPr>
        <p:txBody>
          <a:bodyPr wrap="square">
            <a:spAutoFit/>
          </a:bodyPr>
          <a:lstStyle/>
          <a:p>
            <a:r>
              <a:rPr lang="en-US" sz="2800" dirty="0"/>
              <a:t>WIOA Legislative </a:t>
            </a:r>
            <a:r>
              <a:rPr lang="en-US" sz="2800" dirty="0" smtClean="0"/>
              <a:t>Reforms (continued)</a:t>
            </a:r>
          </a:p>
          <a:p>
            <a:endParaRPr lang="en-US" sz="2800" dirty="0"/>
          </a:p>
          <a:p>
            <a:pPr marL="514338" lvl="0" indent="-514338" defTabSz="914377">
              <a:lnSpc>
                <a:spcPct val="90000"/>
              </a:lnSpc>
              <a:spcBef>
                <a:spcPts val="1000"/>
              </a:spcBef>
              <a:spcAft>
                <a:spcPts val="300"/>
              </a:spcAft>
              <a:buFont typeface="+mj-lt"/>
              <a:buAutoNum type="arabicPeriod" startAt="6"/>
            </a:pPr>
            <a:r>
              <a:rPr lang="en-US" sz="2400" b="1" dirty="0">
                <a:solidFill>
                  <a:prstClr val="black">
                    <a:lumMod val="65000"/>
                    <a:lumOff val="35000"/>
                  </a:prstClr>
                </a:solidFill>
                <a:latin typeface="Century Gothic" panose="020B0502020202020204" pitchFamily="34" charset="0"/>
              </a:rPr>
              <a:t>Promote Accountability and Transparency</a:t>
            </a:r>
            <a:r>
              <a:rPr lang="en-US" sz="2400" dirty="0">
                <a:solidFill>
                  <a:prstClr val="black">
                    <a:lumMod val="65000"/>
                    <a:lumOff val="35000"/>
                  </a:prstClr>
                </a:solidFill>
                <a:latin typeface="Century Gothic" panose="020B0502020202020204" pitchFamily="34" charset="0"/>
              </a:rPr>
              <a:t>: </a:t>
            </a:r>
            <a:r>
              <a:rPr lang="en-US" dirty="0">
                <a:solidFill>
                  <a:prstClr val="black">
                    <a:lumMod val="65000"/>
                    <a:lumOff val="35000"/>
                  </a:prstClr>
                </a:solidFill>
                <a:latin typeface="Century Gothic" panose="020B0502020202020204" pitchFamily="34" charset="0"/>
              </a:rPr>
              <a:t> </a:t>
            </a:r>
            <a:r>
              <a:rPr lang="en-US" sz="1600" dirty="0">
                <a:solidFill>
                  <a:prstClr val="black">
                    <a:lumMod val="65000"/>
                    <a:lumOff val="35000"/>
                  </a:prstClr>
                </a:solidFill>
                <a:latin typeface="Century Gothic" panose="020B0502020202020204" pitchFamily="34" charset="0"/>
              </a:rPr>
              <a:t>WIOA ensures that Federal investments in employment and training programs are evidence-based and data-driven and accountable to participants and taxpayers. </a:t>
            </a:r>
            <a:r>
              <a:rPr lang="en-US" dirty="0">
                <a:solidFill>
                  <a:prstClr val="black">
                    <a:lumMod val="65000"/>
                    <a:lumOff val="35000"/>
                  </a:prstClr>
                </a:solidFill>
                <a:latin typeface="Century Gothic" panose="020B0502020202020204" pitchFamily="34" charset="0"/>
              </a:rPr>
              <a:t> </a:t>
            </a:r>
          </a:p>
          <a:p>
            <a:pPr marL="514338" lvl="0" indent="-514338" defTabSz="914377">
              <a:lnSpc>
                <a:spcPct val="90000"/>
              </a:lnSpc>
              <a:spcBef>
                <a:spcPts val="1000"/>
              </a:spcBef>
              <a:spcAft>
                <a:spcPts val="300"/>
              </a:spcAft>
              <a:buFont typeface="+mj-lt"/>
              <a:buAutoNum type="arabicPeriod" startAt="6"/>
            </a:pPr>
            <a:r>
              <a:rPr lang="en-US" sz="2400" b="1" dirty="0">
                <a:solidFill>
                  <a:prstClr val="black">
                    <a:lumMod val="65000"/>
                    <a:lumOff val="35000"/>
                  </a:prstClr>
                </a:solidFill>
                <a:latin typeface="Century Gothic" panose="020B0502020202020204" pitchFamily="34" charset="0"/>
              </a:rPr>
              <a:t>Improve the American Job Center (AJC) System</a:t>
            </a:r>
            <a:r>
              <a:rPr lang="en-US" sz="2000" dirty="0">
                <a:solidFill>
                  <a:prstClr val="black">
                    <a:lumMod val="65000"/>
                    <a:lumOff val="35000"/>
                  </a:prstClr>
                </a:solidFill>
                <a:latin typeface="Century Gothic" panose="020B0502020202020204" pitchFamily="34" charset="0"/>
              </a:rPr>
              <a:t>:  </a:t>
            </a:r>
            <a:r>
              <a:rPr lang="en-US" sz="1600" dirty="0">
                <a:solidFill>
                  <a:prstClr val="black">
                    <a:lumMod val="65000"/>
                    <a:lumOff val="35000"/>
                  </a:prstClr>
                </a:solidFill>
                <a:latin typeface="Century Gothic" panose="020B0502020202020204" pitchFamily="34" charset="0"/>
              </a:rPr>
              <a:t>WIOA increases the quality and accessibility of services that jobseekers and employers receive at their local AJCs.</a:t>
            </a:r>
          </a:p>
          <a:p>
            <a:pPr marL="514338" lvl="0" indent="-514338" defTabSz="914377">
              <a:lnSpc>
                <a:spcPct val="90000"/>
              </a:lnSpc>
              <a:spcBef>
                <a:spcPts val="1000"/>
              </a:spcBef>
              <a:spcAft>
                <a:spcPts val="300"/>
              </a:spcAft>
              <a:buFont typeface="+mj-lt"/>
              <a:buAutoNum type="arabicPeriod" startAt="6"/>
            </a:pPr>
            <a:r>
              <a:rPr lang="en-US" sz="2400" b="1" dirty="0">
                <a:solidFill>
                  <a:prstClr val="black">
                    <a:lumMod val="65000"/>
                    <a:lumOff val="35000"/>
                  </a:prstClr>
                </a:solidFill>
                <a:latin typeface="Century Gothic" panose="020B0502020202020204" pitchFamily="34" charset="0"/>
              </a:rPr>
              <a:t>Make Key Investments in Serving Disconnected Youth and Other Vulnerable Populations</a:t>
            </a:r>
            <a:r>
              <a:rPr lang="en-US" sz="2000" dirty="0">
                <a:solidFill>
                  <a:prstClr val="black">
                    <a:lumMod val="65000"/>
                    <a:lumOff val="35000"/>
                  </a:prstClr>
                </a:solidFill>
                <a:latin typeface="Century Gothic" panose="020B0502020202020204" pitchFamily="34" charset="0"/>
              </a:rPr>
              <a:t>:  </a:t>
            </a:r>
            <a:r>
              <a:rPr lang="en-US" sz="1600" dirty="0">
                <a:solidFill>
                  <a:prstClr val="black">
                    <a:lumMod val="65000"/>
                    <a:lumOff val="35000"/>
                  </a:prstClr>
                </a:solidFill>
                <a:latin typeface="Century Gothic" panose="020B0502020202020204" pitchFamily="34" charset="0"/>
              </a:rPr>
              <a:t>WIOA prepares vulnerable youth and other job seekers for successful employment through increasing the use of proven service models.</a:t>
            </a:r>
          </a:p>
          <a:p>
            <a:pPr marL="514338" lvl="0" indent="-514338" defTabSz="914377">
              <a:lnSpc>
                <a:spcPct val="90000"/>
              </a:lnSpc>
              <a:spcBef>
                <a:spcPts val="1000"/>
              </a:spcBef>
              <a:spcAft>
                <a:spcPts val="300"/>
              </a:spcAft>
              <a:buFont typeface="+mj-lt"/>
              <a:buAutoNum type="arabicPeriod" startAt="6"/>
            </a:pPr>
            <a:r>
              <a:rPr lang="en-US" sz="2400" b="1" dirty="0">
                <a:solidFill>
                  <a:prstClr val="black">
                    <a:lumMod val="65000"/>
                    <a:lumOff val="35000"/>
                  </a:prstClr>
                </a:solidFill>
                <a:latin typeface="Century Gothic" panose="020B0502020202020204" pitchFamily="34" charset="0"/>
              </a:rPr>
              <a:t>Improve Services to Individuals with Disabilities</a:t>
            </a:r>
            <a:r>
              <a:rPr lang="en-US" sz="2000" dirty="0">
                <a:solidFill>
                  <a:prstClr val="black">
                    <a:lumMod val="65000"/>
                    <a:lumOff val="35000"/>
                  </a:prstClr>
                </a:solidFill>
                <a:latin typeface="Century Gothic" panose="020B0502020202020204" pitchFamily="34" charset="0"/>
              </a:rPr>
              <a:t>:  </a:t>
            </a:r>
            <a:r>
              <a:rPr lang="en-US" sz="1600" dirty="0">
                <a:solidFill>
                  <a:prstClr val="black">
                    <a:lumMod val="65000"/>
                    <a:lumOff val="35000"/>
                  </a:prstClr>
                </a:solidFill>
                <a:latin typeface="Century Gothic" panose="020B0502020202020204" pitchFamily="34" charset="0"/>
              </a:rPr>
              <a:t>WIOA increases access for individuals with disabilities’ to high quality workforce services and prepares them for competitive integrated employment.</a:t>
            </a:r>
          </a:p>
          <a:p>
            <a:pPr marL="514338" lvl="0" indent="-514338" defTabSz="914377">
              <a:lnSpc>
                <a:spcPct val="90000"/>
              </a:lnSpc>
              <a:spcBef>
                <a:spcPts val="1000"/>
              </a:spcBef>
              <a:spcAft>
                <a:spcPts val="300"/>
              </a:spcAft>
              <a:buFont typeface="+mj-lt"/>
              <a:buAutoNum type="arabicPeriod" startAt="6"/>
            </a:pPr>
            <a:r>
              <a:rPr lang="en-US" sz="2400" b="1" dirty="0">
                <a:solidFill>
                  <a:prstClr val="black">
                    <a:lumMod val="65000"/>
                    <a:lumOff val="35000"/>
                  </a:prstClr>
                </a:solidFill>
                <a:latin typeface="Century Gothic" panose="020B0502020202020204" pitchFamily="34" charset="0"/>
              </a:rPr>
              <a:t>Enhance Workforce Services for the Unemployed and other Job Seekers</a:t>
            </a:r>
            <a:r>
              <a:rPr lang="en-US" sz="2000" dirty="0">
                <a:solidFill>
                  <a:prstClr val="black">
                    <a:lumMod val="65000"/>
                    <a:lumOff val="35000"/>
                  </a:prstClr>
                </a:solidFill>
                <a:latin typeface="Century Gothic" panose="020B0502020202020204" pitchFamily="34" charset="0"/>
              </a:rPr>
              <a:t>:  </a:t>
            </a:r>
            <a:r>
              <a:rPr lang="en-US" sz="1600" dirty="0">
                <a:solidFill>
                  <a:prstClr val="black">
                    <a:lumMod val="65000"/>
                    <a:lumOff val="35000"/>
                  </a:prstClr>
                </a:solidFill>
                <a:latin typeface="Century Gothic" panose="020B0502020202020204" pitchFamily="34" charset="0"/>
              </a:rPr>
              <a:t>WIOA ensures that unemployed and other jobseekers have access to high-quality workforce services.</a:t>
            </a:r>
            <a:endParaRPr lang="en-US" sz="1600" dirty="0">
              <a:solidFill>
                <a:prstClr val="black">
                  <a:lumMod val="65000"/>
                  <a:lumOff val="35000"/>
                </a:prstClr>
              </a:solidFill>
              <a:latin typeface="Century Gothic" panose="020B0502020202020204" pitchFamily="34" charset="0"/>
            </a:endParaRPr>
          </a:p>
        </p:txBody>
      </p:sp>
    </p:spTree>
    <p:extLst>
      <p:ext uri="{BB962C8B-B14F-4D97-AF65-F5344CB8AC3E}">
        <p14:creationId xmlns:p14="http://schemas.microsoft.com/office/powerpoint/2010/main" val="1468640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35601" y="630621"/>
            <a:ext cx="8912896" cy="4708981"/>
          </a:xfrm>
          <a:prstGeom prst="rect">
            <a:avLst/>
          </a:prstGeom>
          <a:noFill/>
        </p:spPr>
        <p:txBody>
          <a:bodyPr wrap="square" rtlCol="0">
            <a:spAutoFit/>
          </a:bodyPr>
          <a:lstStyle/>
          <a:p>
            <a:pPr marL="285750" indent="-285750">
              <a:buClr>
                <a:schemeClr val="accent2">
                  <a:lumMod val="75000"/>
                </a:schemeClr>
              </a:buClr>
              <a:buFont typeface="Wingdings 3" pitchFamily="18" charset="2"/>
              <a:buChar char="}"/>
            </a:pPr>
            <a:r>
              <a:rPr lang="en-US" sz="2000" b="1" dirty="0" smtClean="0">
                <a:latin typeface="Adobe Fan Heiti Std B" pitchFamily="34" charset="-128"/>
                <a:ea typeface="Adobe Fan Heiti Std B" pitchFamily="34" charset="-128"/>
                <a:cs typeface="Bangla MN"/>
              </a:rPr>
              <a:t>The </a:t>
            </a:r>
            <a:r>
              <a:rPr lang="en-US" sz="2000" b="1" dirty="0">
                <a:latin typeface="Adobe Fan Heiti Std B" pitchFamily="34" charset="-128"/>
                <a:ea typeface="Adobe Fan Heiti Std B" pitchFamily="34" charset="-128"/>
                <a:cs typeface="Bangla MN"/>
              </a:rPr>
              <a:t>One-Stop Delivery System</a:t>
            </a:r>
            <a:r>
              <a:rPr lang="en-US" sz="2000" b="1" dirty="0" smtClean="0">
                <a:latin typeface="Adobe Fan Heiti Std B" pitchFamily="34" charset="-128"/>
                <a:ea typeface="Adobe Fan Heiti Std B" pitchFamily="34" charset="-128"/>
                <a:cs typeface="Bangla MN"/>
              </a:rPr>
              <a:t>...</a:t>
            </a:r>
          </a:p>
          <a:p>
            <a:pPr marL="914400" lvl="1" indent="-457200">
              <a:buFont typeface="+mj-lt"/>
              <a:buAutoNum type="alphaLcParenR"/>
            </a:pPr>
            <a:r>
              <a:rPr lang="en-US" sz="2000" dirty="0">
                <a:latin typeface="Adobe Garamond Pro" pitchFamily="18" charset="0"/>
                <a:cs typeface="Bangla MN"/>
              </a:rPr>
              <a:t>In general, the One-Stop delivery system is a system under which entities responsible for administering separate workforce investment, educational, and other human resource programs and funding streams (referred to as One-Stop partners) collaborate to create a seamless system of services and improve long-term employment outcomes for individuals receiving assistance. </a:t>
            </a:r>
            <a:br>
              <a:rPr lang="en-US" sz="2000" dirty="0">
                <a:latin typeface="Adobe Garamond Pro" pitchFamily="18" charset="0"/>
                <a:cs typeface="Bangla MN"/>
              </a:rPr>
            </a:br>
            <a:endParaRPr lang="en-US" sz="2000" dirty="0">
              <a:latin typeface="Adobe Garamond Pro" pitchFamily="18" charset="0"/>
              <a:cs typeface="Bangla MN"/>
            </a:endParaRPr>
          </a:p>
          <a:p>
            <a:pPr marL="800100" lvl="1" indent="-342900">
              <a:buFont typeface="+mj-lt"/>
              <a:buAutoNum type="alphaLcParenR"/>
            </a:pPr>
            <a:r>
              <a:rPr lang="en-US" sz="2000" dirty="0">
                <a:latin typeface="Adobe Garamond Pro" pitchFamily="18" charset="0"/>
                <a:cs typeface="Bangla MN"/>
              </a:rPr>
              <a:t>Title I of WIA assigns responsibilities at the local, State and Federal level to ensure the creation and maintenance of a One-Stop delivery system that enhances the range and quality of workforce development services that are accessible to individuals seeking assistance. </a:t>
            </a:r>
            <a:br>
              <a:rPr lang="en-US" sz="2000" dirty="0">
                <a:latin typeface="Adobe Garamond Pro" pitchFamily="18" charset="0"/>
                <a:cs typeface="Bangla MN"/>
              </a:rPr>
            </a:br>
            <a:endParaRPr lang="en-US" sz="2000" dirty="0">
              <a:latin typeface="Adobe Garamond Pro" pitchFamily="18" charset="0"/>
              <a:cs typeface="Bangla MN"/>
            </a:endParaRPr>
          </a:p>
          <a:p>
            <a:pPr marL="800100" lvl="1" indent="-342900">
              <a:buFont typeface="+mj-lt"/>
              <a:buAutoNum type="alphaLcParenR"/>
            </a:pPr>
            <a:r>
              <a:rPr lang="en-US" sz="2000" dirty="0">
                <a:latin typeface="Adobe Garamond Pro" pitchFamily="18" charset="0"/>
                <a:cs typeface="Bangla MN"/>
              </a:rPr>
              <a:t>The system must include at least one comprehensive physical center in each local </a:t>
            </a:r>
            <a:r>
              <a:rPr lang="en-US" sz="2000" dirty="0" smtClean="0">
                <a:latin typeface="Adobe Garamond Pro" pitchFamily="18" charset="0"/>
                <a:cs typeface="Bangla MN"/>
              </a:rPr>
              <a:t>area, which includes all required one-stop partners.</a:t>
            </a:r>
            <a:endParaRPr lang="en-US" sz="2400" b="1" dirty="0">
              <a:latin typeface="Adobe Garamond Pro" pitchFamily="18" charset="0"/>
              <a:ea typeface="Adobe Fan Heiti Std B" pitchFamily="34" charset="-128"/>
              <a:cs typeface="Bangla MN"/>
            </a:endParaRPr>
          </a:p>
          <a:p>
            <a:pPr marL="285750" indent="-285750">
              <a:buClr>
                <a:schemeClr val="accent2">
                  <a:lumMod val="75000"/>
                </a:schemeClr>
              </a:buClr>
              <a:buFont typeface="Wingdings 3" pitchFamily="18" charset="2"/>
              <a:buChar char="}"/>
            </a:pPr>
            <a:endParaRPr lang="en-US" sz="2000" dirty="0">
              <a:latin typeface="Adobe Garamond Pro" pitchFamily="18" charset="0"/>
            </a:endParaRPr>
          </a:p>
        </p:txBody>
      </p:sp>
      <p:sp>
        <p:nvSpPr>
          <p:cNvPr id="4" name="TextBox 3"/>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968169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35601" y="517049"/>
            <a:ext cx="8912896" cy="6309420"/>
          </a:xfrm>
          <a:prstGeom prst="rect">
            <a:avLst/>
          </a:prstGeom>
          <a:noFill/>
        </p:spPr>
        <p:txBody>
          <a:bodyPr wrap="square" rtlCol="0">
            <a:spAutoFit/>
          </a:bodyPr>
          <a:lstStyle/>
          <a:p>
            <a:pPr marL="285750" indent="-285750">
              <a:buClr>
                <a:schemeClr val="accent2">
                  <a:lumMod val="75000"/>
                </a:schemeClr>
              </a:buClr>
              <a:buFont typeface="Wingdings 3" pitchFamily="18" charset="2"/>
              <a:buChar char="}"/>
            </a:pPr>
            <a:r>
              <a:rPr lang="en-US" sz="2000" b="1" dirty="0" smtClean="0">
                <a:latin typeface="Adobe Fan Heiti Std B" pitchFamily="34" charset="-128"/>
                <a:ea typeface="Adobe Fan Heiti Std B" pitchFamily="34" charset="-128"/>
                <a:cs typeface="Bangla MN"/>
              </a:rPr>
              <a:t>The </a:t>
            </a:r>
            <a:r>
              <a:rPr lang="en-US" sz="2000" b="1" dirty="0">
                <a:latin typeface="Adobe Fan Heiti Std B" pitchFamily="34" charset="-128"/>
                <a:ea typeface="Adobe Fan Heiti Std B" pitchFamily="34" charset="-128"/>
                <a:cs typeface="Bangla MN"/>
              </a:rPr>
              <a:t>One-Stop Delivery System</a:t>
            </a:r>
            <a:r>
              <a:rPr lang="en-US" sz="2000" b="1" dirty="0" smtClean="0">
                <a:latin typeface="Adobe Fan Heiti Std B" pitchFamily="34" charset="-128"/>
                <a:ea typeface="Adobe Fan Heiti Std B" pitchFamily="34" charset="-128"/>
                <a:cs typeface="Bangla MN"/>
              </a:rPr>
              <a:t>...</a:t>
            </a:r>
            <a:endParaRPr lang="en-US" sz="2000" dirty="0" smtClean="0">
              <a:latin typeface="Adobe Garamond Pro" pitchFamily="18" charset="0"/>
              <a:cs typeface="Bangla MN"/>
            </a:endParaRPr>
          </a:p>
          <a:p>
            <a:pPr marL="914400" lvl="1" indent="-457200">
              <a:buFont typeface="+mj-lt"/>
              <a:buAutoNum type="alphaLcParenR" startAt="4"/>
            </a:pPr>
            <a:r>
              <a:rPr lang="en-US" sz="2000" dirty="0" smtClean="0">
                <a:latin typeface="Adobe Garamond Pro" pitchFamily="18" charset="0"/>
                <a:cs typeface="Bangla MN"/>
              </a:rPr>
              <a:t>While </a:t>
            </a:r>
            <a:r>
              <a:rPr lang="en-US" sz="2000" dirty="0">
                <a:latin typeface="Adobe Garamond Pro" pitchFamily="18" charset="0"/>
                <a:cs typeface="Bangla MN"/>
              </a:rPr>
              <a:t>each local area must have at least one comprehensive center (and may have additional comprehensive centers), WIA section 134(c)</a:t>
            </a:r>
            <a:r>
              <a:rPr lang="en-US" sz="2000" dirty="0">
                <a:latin typeface="Adobe Garamond Pro" pitchFamily="18" charset="0"/>
              </a:rPr>
              <a:t> allows for arrangements may include: </a:t>
            </a:r>
          </a:p>
          <a:p>
            <a:pPr marL="1714500" lvl="3" indent="-342900">
              <a:buFont typeface="+mj-lt"/>
              <a:buAutoNum type="arabicPeriod"/>
            </a:pPr>
            <a:r>
              <a:rPr lang="en-US" sz="2000" dirty="0">
                <a:latin typeface="Adobe Garamond Pro" pitchFamily="18" charset="0"/>
              </a:rPr>
              <a:t>A network of affiliated sites that can provide one or more partners’ programs, services and activities at each site.</a:t>
            </a:r>
          </a:p>
          <a:p>
            <a:pPr marL="1714500" lvl="3" indent="-342900">
              <a:buFont typeface="+mj-lt"/>
              <a:buAutoNum type="arabicPeriod"/>
            </a:pPr>
            <a:r>
              <a:rPr lang="en-US" sz="2000" dirty="0">
                <a:latin typeface="Adobe Garamond Pro" pitchFamily="18" charset="0"/>
              </a:rPr>
              <a:t>A network of One-Stop partners through which each partner provides services that are linked, physically or technologically, to an affiliated site that assures individuals are provided information on the availability of core services in the local area; and </a:t>
            </a:r>
          </a:p>
          <a:p>
            <a:pPr marL="1714500" lvl="3" indent="-342900">
              <a:buFont typeface="+mj-lt"/>
              <a:buAutoNum type="arabicPeriod"/>
            </a:pPr>
            <a:r>
              <a:rPr lang="en-US" sz="2000" dirty="0">
                <a:latin typeface="Adobe Garamond Pro" pitchFamily="18" charset="0"/>
              </a:rPr>
              <a:t>Specialized centers that address specific needs, such as those of dislocated </a:t>
            </a:r>
            <a:r>
              <a:rPr lang="en-US" sz="2000" dirty="0" smtClean="0">
                <a:latin typeface="Adobe Garamond Pro" pitchFamily="18" charset="0"/>
              </a:rPr>
              <a:t>workers.</a:t>
            </a:r>
          </a:p>
          <a:p>
            <a:pPr lvl="3"/>
            <a:endParaRPr lang="en-US" sz="2000" dirty="0" smtClean="0">
              <a:latin typeface="Adobe Garamond Pro" pitchFamily="18" charset="0"/>
            </a:endParaRPr>
          </a:p>
          <a:p>
            <a:pPr marL="800100" lvl="1" indent="-342900">
              <a:buFont typeface="+mj-lt"/>
              <a:buAutoNum type="alphaLcParenR" startAt="4"/>
            </a:pPr>
            <a:r>
              <a:rPr lang="en-US" sz="2000" dirty="0" smtClean="0">
                <a:latin typeface="Adobe Garamond Pro" pitchFamily="18" charset="0"/>
              </a:rPr>
              <a:t>The design of the local area’s One-Stop delivery system, including the number of comprehensive centers and the supplementary arrangements, must be described in the local plan and be consistent with the Memorandum of  </a:t>
            </a:r>
          </a:p>
          <a:p>
            <a:pPr lvl="1"/>
            <a:r>
              <a:rPr lang="en-US" sz="2000" dirty="0">
                <a:latin typeface="Adobe Garamond Pro" pitchFamily="18" charset="0"/>
              </a:rPr>
              <a:t> </a:t>
            </a:r>
            <a:r>
              <a:rPr lang="en-US" sz="2000" dirty="0" smtClean="0">
                <a:latin typeface="Adobe Garamond Pro" pitchFamily="18" charset="0"/>
              </a:rPr>
              <a:t>    Understanding executed with the One-Stop Partners.</a:t>
            </a:r>
          </a:p>
          <a:p>
            <a:pPr lvl="1"/>
            <a:r>
              <a:rPr lang="en-US" sz="2000" dirty="0" smtClean="0">
                <a:latin typeface="Adobe Garamond Pro" pitchFamily="18" charset="0"/>
                <a:cs typeface="Bangla MN"/>
              </a:rPr>
              <a:t> </a:t>
            </a:r>
            <a:endParaRPr lang="en-US" sz="2000" dirty="0">
              <a:latin typeface="Adobe Garamond Pro" pitchFamily="18" charset="0"/>
              <a:cs typeface="Bangla MN"/>
            </a:endParaRPr>
          </a:p>
          <a:p>
            <a:pPr marL="914400" lvl="1" indent="-457200">
              <a:buClr>
                <a:schemeClr val="tx1">
                  <a:lumMod val="65000"/>
                  <a:lumOff val="35000"/>
                </a:schemeClr>
              </a:buClr>
              <a:buFont typeface="+mj-lt"/>
              <a:buAutoNum type="alphaLcParenR"/>
            </a:pPr>
            <a:endParaRPr lang="en-US" sz="2400" b="1" dirty="0">
              <a:latin typeface="Adobe Garamond Pro" pitchFamily="18" charset="0"/>
              <a:ea typeface="Adobe Fan Heiti Std B" pitchFamily="34" charset="-128"/>
              <a:cs typeface="Bangla MN"/>
            </a:endParaRPr>
          </a:p>
          <a:p>
            <a:pPr marL="285750" indent="-285750">
              <a:buClr>
                <a:schemeClr val="accent2">
                  <a:lumMod val="75000"/>
                </a:schemeClr>
              </a:buClr>
              <a:buFont typeface="Wingdings 3" pitchFamily="18" charset="2"/>
              <a:buChar char="}"/>
            </a:pPr>
            <a:endParaRPr lang="en-US" sz="2000" dirty="0">
              <a:latin typeface="Adobe Garamond Pro" pitchFamily="18" charset="0"/>
            </a:endParaRPr>
          </a:p>
        </p:txBody>
      </p:sp>
      <p:sp>
        <p:nvSpPr>
          <p:cNvPr id="4" name="TextBox 3"/>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41946396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188783" y="420414"/>
            <a:ext cx="9270527" cy="793531"/>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N</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EBRASKA</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WIOA S</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YSTEM</a:t>
            </a:r>
            <a:endParaRPr lang="en-US" sz="45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5" name="TextBox 4"/>
          <p:cNvSpPr txBox="1"/>
          <p:nvPr/>
        </p:nvSpPr>
        <p:spPr>
          <a:xfrm>
            <a:off x="11233748"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graphicFrame>
        <p:nvGraphicFramePr>
          <p:cNvPr id="9" name="Content Placeholder 3"/>
          <p:cNvGraphicFramePr>
            <a:graphicFrameLocks/>
          </p:cNvGraphicFramePr>
          <p:nvPr>
            <p:extLst>
              <p:ext uri="{D42A27DB-BD31-4B8C-83A1-F6EECF244321}">
                <p14:modId xmlns:p14="http://schemas.microsoft.com/office/powerpoint/2010/main" val="4106877021"/>
              </p:ext>
            </p:extLst>
          </p:nvPr>
        </p:nvGraphicFramePr>
        <p:xfrm>
          <a:off x="188782" y="1213945"/>
          <a:ext cx="10799257" cy="5384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4070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b="9597"/>
          <a:stretch/>
        </p:blipFill>
        <p:spPr>
          <a:xfrm>
            <a:off x="388162" y="100483"/>
            <a:ext cx="8871768" cy="6199833"/>
          </a:xfrm>
          <a:prstGeom prst="rect">
            <a:avLst/>
          </a:prstGeom>
        </p:spPr>
      </p:pic>
      <p:sp>
        <p:nvSpPr>
          <p:cNvPr id="8" name="Title 1"/>
          <p:cNvSpPr txBox="1">
            <a:spLocks/>
          </p:cNvSpPr>
          <p:nvPr/>
        </p:nvSpPr>
        <p:spPr>
          <a:xfrm>
            <a:off x="188783" y="420414"/>
            <a:ext cx="9270527" cy="793531"/>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N</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EBRASKA</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WIOA S</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YSTEM</a:t>
            </a:r>
            <a:endParaRPr lang="en-US" sz="45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10" name="Rectangle 9"/>
          <p:cNvSpPr/>
          <p:nvPr/>
        </p:nvSpPr>
        <p:spPr>
          <a:xfrm rot="988328" flipH="1">
            <a:off x="9300036" y="4643161"/>
            <a:ext cx="301530" cy="151897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rot="3483075" flipH="1">
            <a:off x="8184306" y="4874043"/>
            <a:ext cx="305511" cy="26338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743882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188783" y="420414"/>
            <a:ext cx="10847079" cy="768950"/>
          </a:xfrm>
          <a:prstGeom prst="rect">
            <a:avLst/>
          </a:prstGeom>
        </p:spPr>
        <p:txBody>
          <a:bodyPr>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WIOA </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F</a:t>
            </a:r>
            <a:r>
              <a:rPr lang="en-US" sz="3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UNDING</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D</a:t>
            </a:r>
            <a:r>
              <a:rPr lang="en-US" sz="3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ISTRIBUTION PY15</a:t>
            </a:r>
            <a:endParaRPr lang="en-US" sz="37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grpSp>
        <p:nvGrpSpPr>
          <p:cNvPr id="9" name="Group 8"/>
          <p:cNvGrpSpPr/>
          <p:nvPr/>
        </p:nvGrpSpPr>
        <p:grpSpPr>
          <a:xfrm>
            <a:off x="1158819" y="1297624"/>
            <a:ext cx="8045812" cy="646445"/>
            <a:chOff x="2088458" y="1088759"/>
            <a:chExt cx="8045812" cy="646445"/>
          </a:xfrm>
        </p:grpSpPr>
        <p:sp>
          <p:nvSpPr>
            <p:cNvPr id="10" name="Rectangle 9"/>
            <p:cNvSpPr/>
            <p:nvPr/>
          </p:nvSpPr>
          <p:spPr>
            <a:xfrm>
              <a:off x="2088458" y="1088759"/>
              <a:ext cx="8045812" cy="316245"/>
            </a:xfrm>
            <a:prstGeom prst="rect">
              <a:avLst/>
            </a:prstGeom>
            <a:solidFill>
              <a:srgbClr val="00B0F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1" b="1" dirty="0">
                  <a:effectLst>
                    <a:outerShdw blurRad="38100" dist="38100" dir="2700000" algn="tl">
                      <a:srgbClr val="000000">
                        <a:alpha val="43137"/>
                      </a:srgbClr>
                    </a:outerShdw>
                  </a:effectLst>
                </a:rPr>
                <a:t>WIOA Title I Adult, Youth, and Dislocated Worker Funding = $6,373,045</a:t>
              </a:r>
            </a:p>
          </p:txBody>
        </p:sp>
        <p:sp>
          <p:nvSpPr>
            <p:cNvPr id="11" name="Rectangle 10"/>
            <p:cNvSpPr/>
            <p:nvPr/>
          </p:nvSpPr>
          <p:spPr>
            <a:xfrm>
              <a:off x="2088458" y="1418959"/>
              <a:ext cx="2675345" cy="316245"/>
            </a:xfrm>
            <a:prstGeom prst="rect">
              <a:avLst/>
            </a:prstGeom>
            <a:solidFill>
              <a:schemeClr val="accent3">
                <a:lumMod val="7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1" b="1" dirty="0">
                  <a:effectLst>
                    <a:outerShdw blurRad="38100" dist="38100" dir="2700000" algn="tl">
                      <a:srgbClr val="000000">
                        <a:alpha val="43137"/>
                      </a:srgbClr>
                    </a:outerShdw>
                  </a:effectLst>
                </a:rPr>
                <a:t>Youth = $2,425,096</a:t>
              </a:r>
            </a:p>
          </p:txBody>
        </p:sp>
        <p:sp>
          <p:nvSpPr>
            <p:cNvPr id="12" name="Rectangle 11"/>
            <p:cNvSpPr/>
            <p:nvPr/>
          </p:nvSpPr>
          <p:spPr>
            <a:xfrm>
              <a:off x="4771333" y="1418959"/>
              <a:ext cx="2675345" cy="316245"/>
            </a:xfrm>
            <a:prstGeom prst="rect">
              <a:avLst/>
            </a:prstGeom>
            <a:solidFill>
              <a:schemeClr val="bg1">
                <a:lumMod val="6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1" b="1" dirty="0">
                  <a:effectLst>
                    <a:outerShdw blurRad="38100" dist="38100" dir="2700000" algn="tl">
                      <a:srgbClr val="000000">
                        <a:alpha val="43137"/>
                      </a:srgbClr>
                    </a:outerShdw>
                  </a:effectLst>
                </a:rPr>
                <a:t>Adult = $1,931,641</a:t>
              </a:r>
            </a:p>
          </p:txBody>
        </p:sp>
        <p:sp>
          <p:nvSpPr>
            <p:cNvPr id="13" name="Rectangle 12"/>
            <p:cNvSpPr/>
            <p:nvPr/>
          </p:nvSpPr>
          <p:spPr>
            <a:xfrm>
              <a:off x="7458925" y="1418959"/>
              <a:ext cx="2675345" cy="316245"/>
            </a:xfrm>
            <a:prstGeom prst="rect">
              <a:avLst/>
            </a:prstGeom>
            <a:solidFill>
              <a:schemeClr val="accent3">
                <a:lumMod val="50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1" b="1" dirty="0">
                  <a:effectLst>
                    <a:outerShdw blurRad="38100" dist="38100" dir="2700000" algn="tl">
                      <a:srgbClr val="000000">
                        <a:alpha val="43137"/>
                      </a:srgbClr>
                    </a:outerShdw>
                  </a:effectLst>
                </a:rPr>
                <a:t>Dislocated Worker = $2,016,308</a:t>
              </a:r>
            </a:p>
          </p:txBody>
        </p:sp>
      </p:grpSp>
      <p:graphicFrame>
        <p:nvGraphicFramePr>
          <p:cNvPr id="14" name="Chart 13"/>
          <p:cNvGraphicFramePr>
            <a:graphicFrameLocks/>
          </p:cNvGraphicFramePr>
          <p:nvPr>
            <p:extLst>
              <p:ext uri="{D42A27DB-BD31-4B8C-83A1-F6EECF244321}">
                <p14:modId xmlns:p14="http://schemas.microsoft.com/office/powerpoint/2010/main" val="3211474199"/>
              </p:ext>
            </p:extLst>
          </p:nvPr>
        </p:nvGraphicFramePr>
        <p:xfrm>
          <a:off x="1463949" y="2226849"/>
          <a:ext cx="7573371" cy="40367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02687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772502" y="2427700"/>
            <a:ext cx="8598503" cy="976561"/>
          </a:xfrm>
        </p:spPr>
        <p:txBody>
          <a:bodyPr>
            <a:normAutofit fontScale="90000"/>
          </a:bodyPr>
          <a:lstStyle/>
          <a:p>
            <a:pPr>
              <a:spcBef>
                <a:spcPts val="0"/>
              </a:spcBef>
            </a:pPr>
            <a:r>
              <a:rPr lang="en-US" sz="6000" i="1" dirty="0" smtClean="0">
                <a:solidFill>
                  <a:schemeClr val="tx1">
                    <a:lumMod val="50000"/>
                    <a:lumOff val="50000"/>
                  </a:schemeClr>
                </a:solidFill>
                <a:latin typeface="Times New Roman" panose="02020603050405020304" pitchFamily="18" charset="0"/>
                <a:ea typeface="Adobe Ming Std L" pitchFamily="18" charset="-128"/>
                <a:cs typeface="Times New Roman" panose="02020603050405020304" pitchFamily="18" charset="0"/>
              </a:rPr>
              <a:t>background on the </a:t>
            </a:r>
            <a:endParaRPr lang="en-US" sz="4800" dirty="0">
              <a:solidFill>
                <a:schemeClr val="tx1">
                  <a:lumMod val="50000"/>
                  <a:lumOff val="50000"/>
                </a:schemeClr>
              </a:solidFill>
              <a:latin typeface="Times New Roman" panose="02020603050405020304" pitchFamily="18" charset="0"/>
              <a:ea typeface="Adobe Heiti Std R" pitchFamily="34" charset="-128"/>
              <a:cs typeface="Times New Roman" panose="02020603050405020304" pitchFamily="18" charset="0"/>
            </a:endParaRPr>
          </a:p>
        </p:txBody>
      </p:sp>
      <p:sp>
        <p:nvSpPr>
          <p:cNvPr id="8" name="Rectangle 2"/>
          <p:cNvSpPr txBox="1">
            <a:spLocks noChangeArrowheads="1"/>
          </p:cNvSpPr>
          <p:nvPr/>
        </p:nvSpPr>
        <p:spPr>
          <a:xfrm>
            <a:off x="772502" y="3552308"/>
            <a:ext cx="8598503" cy="214309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0"/>
              </a:spcBef>
            </a:pPr>
            <a:r>
              <a:rPr lang="en-US" sz="4800" dirty="0" smtClean="0">
                <a:solidFill>
                  <a:schemeClr val="accent1">
                    <a:lumMod val="50000"/>
                  </a:schemeClr>
                </a:solidFill>
                <a:latin typeface="Century Gothic" panose="020B0502020202020204" pitchFamily="34" charset="0"/>
                <a:ea typeface="Adobe Heiti Std R" pitchFamily="34" charset="-128"/>
              </a:rPr>
              <a:t>W</a:t>
            </a:r>
            <a:r>
              <a:rPr lang="en-US" sz="4400" dirty="0" smtClean="0">
                <a:solidFill>
                  <a:schemeClr val="accent1">
                    <a:lumMod val="50000"/>
                  </a:schemeClr>
                </a:solidFill>
                <a:latin typeface="Century Gothic" panose="020B0502020202020204" pitchFamily="34" charset="0"/>
                <a:ea typeface="Adobe Heiti Std R" pitchFamily="34" charset="-128"/>
              </a:rPr>
              <a:t>ORKFORCE </a:t>
            </a:r>
            <a:r>
              <a:rPr lang="en-US" sz="4800" dirty="0" smtClean="0">
                <a:solidFill>
                  <a:schemeClr val="accent1">
                    <a:lumMod val="50000"/>
                  </a:schemeClr>
                </a:solidFill>
                <a:latin typeface="Century Gothic" panose="020B0502020202020204" pitchFamily="34" charset="0"/>
                <a:ea typeface="Adobe Heiti Std R" pitchFamily="34" charset="-128"/>
              </a:rPr>
              <a:t>INNOVATION AND OPPORTUNITYA</a:t>
            </a:r>
            <a:r>
              <a:rPr lang="en-US" sz="4400" dirty="0" smtClean="0">
                <a:solidFill>
                  <a:schemeClr val="accent1">
                    <a:lumMod val="50000"/>
                  </a:schemeClr>
                </a:solidFill>
                <a:latin typeface="Century Gothic" panose="020B0502020202020204" pitchFamily="34" charset="0"/>
                <a:ea typeface="Adobe Heiti Std R" pitchFamily="34" charset="-128"/>
              </a:rPr>
              <a:t>CT (WIOA)</a:t>
            </a:r>
            <a:endParaRPr lang="en-US" dirty="0">
              <a:solidFill>
                <a:schemeClr val="accent1">
                  <a:lumMod val="50000"/>
                </a:schemeClr>
              </a:solidFill>
              <a:latin typeface="Century Gothic" panose="020B0502020202020204" pitchFamily="34" charset="0"/>
              <a:ea typeface="Adobe Heiti Std R" pitchFamily="34" charset="-128"/>
            </a:endParaRPr>
          </a:p>
        </p:txBody>
      </p:sp>
      <p:pic>
        <p:nvPicPr>
          <p:cNvPr id="5" name="Picture 4"/>
          <p:cNvPicPr>
            <a:picLocks noChangeAspect="1"/>
          </p:cNvPicPr>
          <p:nvPr/>
        </p:nvPicPr>
        <p:blipFill>
          <a:blip r:embed="rId3"/>
          <a:stretch>
            <a:fillRect/>
          </a:stretch>
        </p:blipFill>
        <p:spPr>
          <a:xfrm>
            <a:off x="447851" y="303530"/>
            <a:ext cx="5237550" cy="1281832"/>
          </a:xfrm>
          <a:prstGeom prst="rect">
            <a:avLst/>
          </a:prstGeom>
        </p:spPr>
      </p:pic>
      <p:sp>
        <p:nvSpPr>
          <p:cNvPr id="6" name="TextBox 5"/>
          <p:cNvSpPr txBox="1"/>
          <p:nvPr/>
        </p:nvSpPr>
        <p:spPr>
          <a:xfrm>
            <a:off x="11046503" y="4373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807692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9429" y="1271285"/>
            <a:ext cx="8781867" cy="1569660"/>
          </a:xfrm>
          <a:prstGeom prst="rect">
            <a:avLst/>
          </a:prstGeom>
        </p:spPr>
        <p:txBody>
          <a:bodyPr wrap="square">
            <a:spAutoFit/>
          </a:bodyPr>
          <a:lstStyle/>
          <a:p>
            <a:pPr marL="342900" indent="-342900">
              <a:buClr>
                <a:schemeClr val="accent2">
                  <a:lumMod val="75000"/>
                </a:schemeClr>
              </a:buClr>
              <a:buFont typeface="Wingdings 3" pitchFamily="18" charset="2"/>
              <a:buChar char="}"/>
            </a:pPr>
            <a:r>
              <a:rPr lang="en-US" sz="2000" b="1" dirty="0" smtClean="0">
                <a:latin typeface="Adobe Fan Heiti Std B" pitchFamily="34" charset="-128"/>
                <a:ea typeface="Adobe Fan Heiti Std B" pitchFamily="34" charset="-128"/>
                <a:cs typeface="Times New Roman"/>
              </a:rPr>
              <a:t>Change from 9 measures under WIA to 15 plus additional employer measures under WIOA.</a:t>
            </a:r>
          </a:p>
          <a:p>
            <a:pPr marL="342900" indent="-342900">
              <a:buClr>
                <a:schemeClr val="accent2">
                  <a:lumMod val="75000"/>
                </a:schemeClr>
              </a:buClr>
              <a:buFont typeface="Wingdings 3" pitchFamily="18" charset="2"/>
              <a:buChar char="}"/>
            </a:pPr>
            <a:r>
              <a:rPr lang="en-US" sz="2000" b="1" dirty="0" smtClean="0">
                <a:latin typeface="Adobe Fan Heiti Std B" pitchFamily="34" charset="-128"/>
                <a:ea typeface="Adobe Fan Heiti Std B" pitchFamily="34" charset="-128"/>
                <a:cs typeface="Times New Roman"/>
              </a:rPr>
              <a:t>Will take effect beginning July 1, 2016</a:t>
            </a:r>
          </a:p>
          <a:p>
            <a:pPr marL="342900" indent="-342900">
              <a:buClr>
                <a:schemeClr val="accent2">
                  <a:lumMod val="75000"/>
                </a:schemeClr>
              </a:buClr>
              <a:buFont typeface="Wingdings 3" pitchFamily="18" charset="2"/>
              <a:buChar char="}"/>
            </a:pPr>
            <a:endParaRPr lang="en-US" sz="2000" b="1" dirty="0" smtClean="0">
              <a:latin typeface="Adobe Fan Heiti Std B" pitchFamily="34" charset="-128"/>
              <a:ea typeface="Adobe Fan Heiti Std B" pitchFamily="34" charset="-128"/>
              <a:cs typeface="Times New Roman"/>
            </a:endParaRPr>
          </a:p>
          <a:p>
            <a:pPr>
              <a:buClr>
                <a:schemeClr val="accent2">
                  <a:lumMod val="75000"/>
                </a:schemeClr>
              </a:buClr>
            </a:pPr>
            <a:endParaRPr lang="en-US" sz="800" dirty="0" smtClean="0">
              <a:ea typeface="Calibri"/>
              <a:cs typeface="Times New Roman"/>
            </a:endParaRPr>
          </a:p>
          <a:p>
            <a:pPr lvl="1">
              <a:buClr>
                <a:schemeClr val="tx1">
                  <a:lumMod val="65000"/>
                  <a:lumOff val="35000"/>
                </a:schemeClr>
              </a:buClr>
            </a:pPr>
            <a:endParaRPr lang="en-US" sz="800" dirty="0" smtClean="0">
              <a:latin typeface="Adobe Garamond Pro" pitchFamily="18" charset="0"/>
            </a:endParaRPr>
          </a:p>
        </p:txBody>
      </p:sp>
      <p:sp>
        <p:nvSpPr>
          <p:cNvPr id="6" name="Title 1"/>
          <p:cNvSpPr txBox="1">
            <a:spLocks/>
          </p:cNvSpPr>
          <p:nvPr/>
        </p:nvSpPr>
        <p:spPr>
          <a:xfrm>
            <a:off x="188784" y="420414"/>
            <a:ext cx="9507009" cy="793531"/>
          </a:xfrm>
          <a:prstGeom prst="rect">
            <a:avLst/>
          </a:prstGeom>
        </p:spPr>
        <p:txBody>
          <a:bodyP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Performance</a:t>
            </a:r>
            <a:endParaRPr lang="en-US" sz="24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8" name="TextBox 7"/>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327042429"/>
              </p:ext>
            </p:extLst>
          </p:nvPr>
        </p:nvGraphicFramePr>
        <p:xfrm>
          <a:off x="1063297" y="2574592"/>
          <a:ext cx="8127999" cy="3840480"/>
        </p:xfrm>
        <a:graphic>
          <a:graphicData uri="http://schemas.openxmlformats.org/drawingml/2006/table">
            <a:tbl>
              <a:tblPr firstRow="1" bandRow="1">
                <a:tableStyleId>{5C22544A-7EE6-4342-B048-85BDC9FD1C3A}</a:tableStyleId>
              </a:tblPr>
              <a:tblGrid>
                <a:gridCol w="1603703"/>
                <a:gridCol w="3814963"/>
                <a:gridCol w="2709333"/>
              </a:tblGrid>
              <a:tr h="0">
                <a:tc>
                  <a:txBody>
                    <a:bodyPr/>
                    <a:lstStyle/>
                    <a:p>
                      <a:endParaRPr lang="en-US" dirty="0"/>
                    </a:p>
                  </a:txBody>
                  <a:tcPr/>
                </a:tc>
                <a:tc>
                  <a:txBody>
                    <a:bodyPr/>
                    <a:lstStyle/>
                    <a:p>
                      <a:r>
                        <a:rPr lang="en-US" dirty="0" smtClean="0"/>
                        <a:t>WIA</a:t>
                      </a:r>
                      <a:endParaRPr lang="en-US" dirty="0"/>
                    </a:p>
                  </a:txBody>
                  <a:tcPr/>
                </a:tc>
                <a:tc>
                  <a:txBody>
                    <a:bodyPr/>
                    <a:lstStyle/>
                    <a:p>
                      <a:r>
                        <a:rPr lang="en-US" dirty="0" smtClean="0"/>
                        <a:t>WIOA</a:t>
                      </a:r>
                      <a:endParaRPr lang="en-US" dirty="0"/>
                    </a:p>
                  </a:txBody>
                  <a:tcPr/>
                </a:tc>
              </a:tr>
              <a:tr h="370840">
                <a:tc>
                  <a:txBody>
                    <a:bodyPr/>
                    <a:lstStyle/>
                    <a:p>
                      <a:r>
                        <a:rPr lang="en-US" dirty="0" smtClean="0"/>
                        <a:t>Adult</a:t>
                      </a:r>
                      <a:endParaRPr lang="en-US" dirty="0"/>
                    </a:p>
                  </a:txBody>
                  <a:tcPr/>
                </a:tc>
                <a:tc>
                  <a:txBody>
                    <a:bodyPr/>
                    <a:lstStyle/>
                    <a:p>
                      <a:r>
                        <a:rPr lang="en-US" sz="1800" b="1" i="0" u="none" strike="noStrike" kern="1200" baseline="0" dirty="0" smtClean="0">
                          <a:solidFill>
                            <a:schemeClr val="dk1"/>
                          </a:solidFill>
                          <a:latin typeface="+mn-lt"/>
                          <a:ea typeface="+mn-ea"/>
                          <a:cs typeface="+mn-cs"/>
                        </a:rPr>
                        <a:t>Entered Employment Rate</a:t>
                      </a:r>
                      <a:endParaRPr lang="en-US" dirty="0"/>
                    </a:p>
                  </a:txBody>
                  <a:tcPr/>
                </a:tc>
                <a:tc>
                  <a:txBody>
                    <a:bodyPr/>
                    <a:lstStyle/>
                    <a:p>
                      <a:r>
                        <a:rPr lang="en-US" sz="1800" b="1" i="0" u="none" strike="noStrike" kern="1200" baseline="0" dirty="0" smtClean="0">
                          <a:solidFill>
                            <a:schemeClr val="dk1"/>
                          </a:solidFill>
                          <a:latin typeface="+mn-lt"/>
                          <a:ea typeface="+mn-ea"/>
                          <a:cs typeface="+mn-cs"/>
                        </a:rPr>
                        <a:t>Employment Rate </a:t>
                      </a:r>
                      <a:r>
                        <a:rPr lang="en-US" sz="1800" b="0" i="0" u="none" strike="noStrike" kern="1200" baseline="0" dirty="0" smtClean="0">
                          <a:solidFill>
                            <a:schemeClr val="dk1"/>
                          </a:solidFill>
                          <a:latin typeface="+mn-lt"/>
                          <a:ea typeface="+mn-ea"/>
                          <a:cs typeface="+mn-cs"/>
                        </a:rPr>
                        <a:t>(2nd quarter after exit)</a:t>
                      </a:r>
                      <a:endParaRPr lang="en-US" dirty="0"/>
                    </a:p>
                  </a:txBody>
                  <a:tcPr/>
                </a:tc>
              </a:tr>
              <a:tr h="370840">
                <a:tc>
                  <a:txBody>
                    <a:bodyPr/>
                    <a:lstStyle/>
                    <a:p>
                      <a:endParaRPr lang="en-US"/>
                    </a:p>
                  </a:txBody>
                  <a:tcPr/>
                </a:tc>
                <a:tc>
                  <a:txBody>
                    <a:bodyPr/>
                    <a:lstStyle/>
                    <a:p>
                      <a:r>
                        <a:rPr lang="en-US" sz="1800" b="1" i="0" u="none" strike="noStrike" kern="1200" baseline="0" dirty="0" smtClean="0">
                          <a:solidFill>
                            <a:schemeClr val="dk1"/>
                          </a:solidFill>
                          <a:latin typeface="+mn-lt"/>
                          <a:ea typeface="+mn-ea"/>
                          <a:cs typeface="+mn-cs"/>
                        </a:rPr>
                        <a:t>Employment Retention Rate</a:t>
                      </a:r>
                      <a:endParaRPr lang="en-US" dirty="0"/>
                    </a:p>
                  </a:txBody>
                  <a:tcPr/>
                </a:tc>
                <a:tc>
                  <a:txBody>
                    <a:bodyPr/>
                    <a:lstStyle/>
                    <a:p>
                      <a:r>
                        <a:rPr lang="en-US" sz="1800" b="1" i="0" u="none" strike="noStrike" kern="1200" baseline="0" dirty="0" smtClean="0">
                          <a:solidFill>
                            <a:schemeClr val="dk1"/>
                          </a:solidFill>
                          <a:latin typeface="+mn-lt"/>
                          <a:ea typeface="+mn-ea"/>
                          <a:cs typeface="+mn-cs"/>
                        </a:rPr>
                        <a:t>Employment Retention Rate Employment Rate </a:t>
                      </a:r>
                      <a:r>
                        <a:rPr lang="en-US" sz="1800" b="0" i="0" u="none" strike="noStrike" kern="1200" baseline="0" dirty="0" smtClean="0">
                          <a:solidFill>
                            <a:schemeClr val="dk1"/>
                          </a:solidFill>
                          <a:latin typeface="+mn-lt"/>
                          <a:ea typeface="+mn-ea"/>
                          <a:cs typeface="+mn-cs"/>
                        </a:rPr>
                        <a:t>(4th quarter after exit)</a:t>
                      </a:r>
                      <a:endParaRPr lang="en-US" dirty="0"/>
                    </a:p>
                  </a:txBody>
                  <a:tcPr/>
                </a:tc>
              </a:tr>
              <a:tr h="370840">
                <a:tc>
                  <a:txBody>
                    <a:bodyPr/>
                    <a:lstStyle/>
                    <a:p>
                      <a:endParaRPr lang="en-US"/>
                    </a:p>
                  </a:txBody>
                  <a:tcPr/>
                </a:tc>
                <a:tc>
                  <a:txBody>
                    <a:bodyPr/>
                    <a:lstStyle/>
                    <a:p>
                      <a:r>
                        <a:rPr lang="en-US" dirty="0" smtClean="0"/>
                        <a:t>Average Earnings</a:t>
                      </a:r>
                      <a:endParaRPr lang="en-US" dirty="0"/>
                    </a:p>
                  </a:txBody>
                  <a:tcPr/>
                </a:tc>
                <a:tc>
                  <a:txBody>
                    <a:bodyPr/>
                    <a:lstStyle/>
                    <a:p>
                      <a:r>
                        <a:rPr lang="en-US" sz="1800" b="1" i="0" u="none" strike="noStrike" kern="1200" baseline="0" dirty="0" smtClean="0">
                          <a:solidFill>
                            <a:schemeClr val="dk1"/>
                          </a:solidFill>
                          <a:latin typeface="+mn-lt"/>
                          <a:ea typeface="+mn-ea"/>
                          <a:cs typeface="+mn-cs"/>
                        </a:rPr>
                        <a:t>Median Earnings </a:t>
                      </a:r>
                      <a:r>
                        <a:rPr lang="en-US" sz="1800" b="0" i="0" u="none" strike="noStrike" kern="1200" baseline="0" dirty="0" smtClean="0">
                          <a:solidFill>
                            <a:schemeClr val="dk1"/>
                          </a:solidFill>
                          <a:latin typeface="+mn-lt"/>
                          <a:ea typeface="+mn-ea"/>
                          <a:cs typeface="+mn-cs"/>
                        </a:rPr>
                        <a:t>(2nd quarter after exit)</a:t>
                      </a:r>
                      <a:endParaRPr lang="en-US" dirty="0"/>
                    </a:p>
                  </a:txBody>
                  <a:tcPr/>
                </a:tc>
              </a:tr>
              <a:tr h="370840">
                <a:tc>
                  <a:txBody>
                    <a:bodyPr/>
                    <a:lstStyle/>
                    <a:p>
                      <a:endParaRPr lang="en-US" dirty="0"/>
                    </a:p>
                  </a:txBody>
                  <a:tcPr/>
                </a:tc>
                <a:tc>
                  <a:txBody>
                    <a:bodyPr/>
                    <a:lstStyle/>
                    <a:p>
                      <a:endParaRPr lang="en-US" dirty="0"/>
                    </a:p>
                  </a:txBody>
                  <a:tcPr/>
                </a:tc>
                <a:tc>
                  <a:txBody>
                    <a:bodyPr/>
                    <a:lstStyle/>
                    <a:p>
                      <a:r>
                        <a:rPr lang="en-US" sz="1800" b="1" i="0" u="none" strike="noStrike" kern="1200" baseline="0" dirty="0" smtClean="0">
                          <a:solidFill>
                            <a:schemeClr val="dk1"/>
                          </a:solidFill>
                          <a:latin typeface="+mn-lt"/>
                          <a:ea typeface="+mn-ea"/>
                          <a:cs typeface="+mn-cs"/>
                        </a:rPr>
                        <a:t>Credential Rate </a:t>
                      </a:r>
                      <a:r>
                        <a:rPr lang="en-US" sz="1800" b="0" i="0" u="none" strike="noStrike" kern="1200" baseline="0" dirty="0" smtClean="0">
                          <a:solidFill>
                            <a:schemeClr val="dk1"/>
                          </a:solidFill>
                          <a:latin typeface="+mn-lt"/>
                          <a:ea typeface="+mn-ea"/>
                          <a:cs typeface="+mn-cs"/>
                        </a:rPr>
                        <a:t>(within 1 year after exit)</a:t>
                      </a:r>
                      <a:endParaRPr lang="en-US" dirty="0"/>
                    </a:p>
                  </a:txBody>
                  <a:tcPr/>
                </a:tc>
              </a:tr>
              <a:tr h="370840">
                <a:tc>
                  <a:txBody>
                    <a:bodyPr/>
                    <a:lstStyle/>
                    <a:p>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smtClean="0">
                          <a:solidFill>
                            <a:schemeClr val="dk1"/>
                          </a:solidFill>
                          <a:latin typeface="+mn-lt"/>
                          <a:ea typeface="+mn-ea"/>
                          <a:cs typeface="+mn-cs"/>
                        </a:rPr>
                        <a:t>Measurable Skills Gain </a:t>
                      </a:r>
                      <a:r>
                        <a:rPr lang="en-US" sz="1800" b="0" i="0" u="none" strike="noStrike" kern="1200" baseline="0" dirty="0" smtClean="0">
                          <a:solidFill>
                            <a:schemeClr val="dk1"/>
                          </a:solidFill>
                          <a:latin typeface="+mn-lt"/>
                          <a:ea typeface="+mn-ea"/>
                          <a:cs typeface="+mn-cs"/>
                        </a:rPr>
                        <a:t>(real time measure)</a:t>
                      </a:r>
                      <a:endParaRPr lang="en-US" dirty="0" smtClean="0"/>
                    </a:p>
                  </a:txBody>
                  <a:tcPr/>
                </a:tc>
              </a:tr>
            </a:tbl>
          </a:graphicData>
        </a:graphic>
      </p:graphicFrame>
    </p:spTree>
    <p:extLst>
      <p:ext uri="{BB962C8B-B14F-4D97-AF65-F5344CB8AC3E}">
        <p14:creationId xmlns:p14="http://schemas.microsoft.com/office/powerpoint/2010/main" val="1277544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188783" y="420414"/>
            <a:ext cx="9270527" cy="793531"/>
          </a:xfrm>
          <a:prstGeom prst="rect">
            <a:avLst/>
          </a:prstGeom>
        </p:spPr>
        <p:txBody>
          <a:bodyPr>
            <a:normAutofit fontScale="6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A</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VAILABLE</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MPLOYER </a:t>
            </a:r>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S</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ERVICES</a:t>
            </a:r>
            <a:endParaRPr lang="en-US" sz="41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5" name="Rectangle 4"/>
          <p:cNvSpPr/>
          <p:nvPr/>
        </p:nvSpPr>
        <p:spPr>
          <a:xfrm>
            <a:off x="409429" y="1271285"/>
            <a:ext cx="9365192" cy="4801314"/>
          </a:xfrm>
          <a:prstGeom prst="rect">
            <a:avLst/>
          </a:prstGeom>
        </p:spPr>
        <p:txBody>
          <a:bodyPr wrap="square">
            <a:spAutoFit/>
          </a:bodyPr>
          <a:lstStyle/>
          <a:p>
            <a:pPr marL="342900" indent="-342900">
              <a:buClr>
                <a:schemeClr val="accent2">
                  <a:lumMod val="75000"/>
                </a:schemeClr>
              </a:buClr>
              <a:buFont typeface="Wingdings 3" pitchFamily="18" charset="2"/>
              <a:buChar char="}"/>
            </a:pPr>
            <a:r>
              <a:rPr lang="en-US" dirty="0" smtClean="0">
                <a:solidFill>
                  <a:schemeClr val="tx1">
                    <a:lumMod val="85000"/>
                    <a:lumOff val="15000"/>
                  </a:schemeClr>
                </a:solidFill>
              </a:rPr>
              <a:t>Nebraska </a:t>
            </a:r>
            <a:r>
              <a:rPr lang="en-US" dirty="0">
                <a:solidFill>
                  <a:schemeClr val="tx1">
                    <a:lumMod val="85000"/>
                    <a:lumOff val="15000"/>
                  </a:schemeClr>
                </a:solidFill>
              </a:rPr>
              <a:t>Employers will find convenient services and a rich source of information in the Employer Services portion of the Nebraska Department of Labor site.  Whether you are searching for good employees (and who isn’t!), looking for a convenient, hassle free way to meet your Unemployment Insurance obligations, or seeking information about Nebraska’s economy and labor market, you will find it here.</a:t>
            </a:r>
          </a:p>
          <a:p>
            <a:pPr marL="342900" indent="-342900">
              <a:buClr>
                <a:schemeClr val="accent2">
                  <a:lumMod val="75000"/>
                </a:schemeClr>
              </a:buClr>
              <a:buFont typeface="Wingdings 3" pitchFamily="18" charset="2"/>
              <a:buChar char="}"/>
            </a:pPr>
            <a:endParaRPr lang="en-US" sz="800" dirty="0" smtClean="0">
              <a:ea typeface="Calibri"/>
              <a:cs typeface="Times New Roman"/>
            </a:endParaRPr>
          </a:p>
          <a:p>
            <a:pPr marL="800100" lvl="1" indent="-342900">
              <a:buClr>
                <a:schemeClr val="tx1">
                  <a:lumMod val="65000"/>
                  <a:lumOff val="35000"/>
                </a:schemeClr>
              </a:buClr>
              <a:buFont typeface="Wingdings" pitchFamily="2" charset="2"/>
              <a:buChar char="§"/>
            </a:pPr>
            <a:r>
              <a:rPr lang="en-US" sz="2000" b="1" dirty="0" smtClean="0">
                <a:solidFill>
                  <a:schemeClr val="accent2">
                    <a:lumMod val="50000"/>
                  </a:schemeClr>
                </a:solidFill>
                <a:latin typeface="Adobe Garamond Pro" pitchFamily="18" charset="0"/>
                <a:ea typeface="Calibri"/>
                <a:cs typeface="Times New Roman"/>
              </a:rPr>
              <a:t>NEworks.nebraska.gov:  </a:t>
            </a:r>
            <a:r>
              <a:rPr lang="en-US" sz="2000" dirty="0" smtClean="0">
                <a:latin typeface="Adobe Garamond Pro" pitchFamily="18" charset="0"/>
                <a:ea typeface="Calibri"/>
                <a:cs typeface="Times New Roman"/>
              </a:rPr>
              <a:t>Nebraska’s largest on-line labor exchange. You </a:t>
            </a:r>
            <a:r>
              <a:rPr lang="en-US" sz="2000" dirty="0">
                <a:latin typeface="Adobe Garamond Pro" pitchFamily="18" charset="0"/>
                <a:ea typeface="Calibri"/>
                <a:cs typeface="Times New Roman"/>
              </a:rPr>
              <a:t>can post job openings, search resumes, track applicants, access hundreds of employer resources, and </a:t>
            </a:r>
            <a:r>
              <a:rPr lang="en-US" sz="2000" dirty="0" smtClean="0">
                <a:latin typeface="Adobe Garamond Pro" pitchFamily="18" charset="0"/>
                <a:ea typeface="Calibri"/>
                <a:cs typeface="Times New Roman"/>
              </a:rPr>
              <a:t>at no </a:t>
            </a:r>
            <a:r>
              <a:rPr lang="en-US" sz="2000" dirty="0" smtClean="0">
                <a:latin typeface="Times New Roman" panose="02020603050405020304" pitchFamily="18" charset="0"/>
                <a:ea typeface="Calibri"/>
                <a:cs typeface="Times New Roman" panose="02020603050405020304" pitchFamily="18" charset="0"/>
              </a:rPr>
              <a:t>cost to the employer</a:t>
            </a:r>
            <a:r>
              <a:rPr lang="en-US" sz="2000" dirty="0" smtClean="0">
                <a:latin typeface="Adobe Garamond Pro" pitchFamily="18" charset="0"/>
                <a:ea typeface="Calibri"/>
                <a:cs typeface="Times New Roman"/>
              </a:rPr>
              <a:t>!</a:t>
            </a:r>
          </a:p>
          <a:p>
            <a:pPr lvl="1">
              <a:buClr>
                <a:schemeClr val="tx1">
                  <a:lumMod val="65000"/>
                  <a:lumOff val="35000"/>
                </a:schemeClr>
              </a:buCl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r>
              <a:rPr lang="en-US" sz="2000" b="1" dirty="0">
                <a:solidFill>
                  <a:schemeClr val="accent2">
                    <a:lumMod val="50000"/>
                  </a:schemeClr>
                </a:solidFill>
                <a:latin typeface="Adobe Garamond Pro" pitchFamily="18" charset="0"/>
                <a:ea typeface="Calibri"/>
                <a:cs typeface="Times New Roman"/>
              </a:rPr>
              <a:t>Worker </a:t>
            </a:r>
            <a:r>
              <a:rPr lang="en-US" sz="2000" b="1" dirty="0" smtClean="0">
                <a:solidFill>
                  <a:schemeClr val="accent2">
                    <a:lumMod val="50000"/>
                  </a:schemeClr>
                </a:solidFill>
                <a:latin typeface="Adobe Garamond Pro" pitchFamily="18" charset="0"/>
                <a:ea typeface="Calibri"/>
                <a:cs typeface="Times New Roman"/>
              </a:rPr>
              <a:t>Training:  </a:t>
            </a:r>
            <a:r>
              <a:rPr lang="en-US" sz="2000" dirty="0" smtClean="0">
                <a:latin typeface="Adobe Garamond Pro" pitchFamily="18" charset="0"/>
                <a:ea typeface="Calibri"/>
                <a:cs typeface="Times New Roman"/>
              </a:rPr>
              <a:t>Nebraska’s </a:t>
            </a:r>
            <a:r>
              <a:rPr lang="en-US" sz="2000" dirty="0">
                <a:latin typeface="Adobe Garamond Pro" pitchFamily="18" charset="0"/>
                <a:ea typeface="Calibri"/>
                <a:cs typeface="Times New Roman"/>
              </a:rPr>
              <a:t>worker training program makes funds available to you to train or retrain your current workforce</a:t>
            </a:r>
            <a:r>
              <a:rPr lang="en-US" sz="2000" dirty="0" smtClean="0">
                <a:latin typeface="Adobe Garamond Pro" pitchFamily="18" charset="0"/>
                <a:ea typeface="Calibri"/>
                <a:cs typeface="Times New Roman"/>
              </a:rPr>
              <a:t>.</a:t>
            </a:r>
          </a:p>
          <a:p>
            <a:pPr>
              <a:buClr>
                <a:schemeClr val="tx1">
                  <a:lumMod val="65000"/>
                  <a:lumOff val="35000"/>
                </a:schemeClr>
              </a:buClr>
            </a:pPr>
            <a:r>
              <a:rPr lang="en-US" sz="2000" dirty="0" smtClean="0">
                <a:latin typeface="Adobe Garamond Pro" pitchFamily="18" charset="0"/>
                <a:ea typeface="Calibri"/>
                <a:cs typeface="Times New Roman"/>
              </a:rPr>
              <a:t> </a:t>
            </a:r>
          </a:p>
          <a:p>
            <a:pPr marL="800100" lvl="1" indent="-342900">
              <a:buClr>
                <a:schemeClr val="tx1">
                  <a:lumMod val="65000"/>
                  <a:lumOff val="35000"/>
                </a:schemeClr>
              </a:buClr>
              <a:buFont typeface="Wingdings" pitchFamily="2" charset="2"/>
              <a:buChar char="§"/>
            </a:pPr>
            <a:r>
              <a:rPr lang="en-US" sz="2000" b="1" dirty="0" smtClean="0">
                <a:solidFill>
                  <a:schemeClr val="accent2">
                    <a:lumMod val="50000"/>
                  </a:schemeClr>
                </a:solidFill>
                <a:latin typeface="Adobe Garamond Pro" pitchFamily="18" charset="0"/>
                <a:ea typeface="Calibri"/>
                <a:cs typeface="Times New Roman"/>
              </a:rPr>
              <a:t>Safety/Labor Laws:  </a:t>
            </a:r>
            <a:r>
              <a:rPr lang="en-US" sz="2000" dirty="0" smtClean="0">
                <a:latin typeface="Adobe Garamond Pro" pitchFamily="18" charset="0"/>
                <a:ea typeface="Calibri"/>
                <a:cs typeface="Times New Roman"/>
              </a:rPr>
              <a:t>Nebraska’s </a:t>
            </a:r>
            <a:r>
              <a:rPr lang="en-US" sz="2000" dirty="0">
                <a:latin typeface="Adobe Garamond Pro" pitchFamily="18" charset="0"/>
                <a:ea typeface="Calibri"/>
                <a:cs typeface="Times New Roman"/>
              </a:rPr>
              <a:t>Safety and Labor Laws provide rights and protection to workers and create certain obligations for employers.</a:t>
            </a:r>
          </a:p>
          <a:p>
            <a:pPr marL="800100" lvl="1" indent="-342900">
              <a:buClr>
                <a:schemeClr val="tx1">
                  <a:lumMod val="65000"/>
                  <a:lumOff val="35000"/>
                </a:schemeClr>
              </a:buClr>
              <a:buFont typeface="Wingdings" pitchFamily="2" charset="2"/>
              <a:buChar cha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800" dirty="0" smtClean="0">
              <a:latin typeface="Adobe Garamond Pro"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449178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9429" y="523552"/>
            <a:ext cx="9254833" cy="6401753"/>
          </a:xfrm>
          <a:prstGeom prst="rect">
            <a:avLst/>
          </a:prstGeom>
        </p:spPr>
        <p:txBody>
          <a:bodyPr wrap="square">
            <a:spAutoFit/>
          </a:bodyPr>
          <a:lstStyle/>
          <a:p>
            <a:pPr marL="800100" lvl="1" indent="-342900">
              <a:buClr>
                <a:schemeClr val="tx1">
                  <a:lumMod val="65000"/>
                  <a:lumOff val="35000"/>
                </a:schemeClr>
              </a:buClr>
              <a:buFont typeface="Wingdings" pitchFamily="2" charset="2"/>
              <a:buChar char="§"/>
            </a:pPr>
            <a:r>
              <a:rPr lang="en-US" b="1" dirty="0" smtClean="0">
                <a:solidFill>
                  <a:schemeClr val="accent2">
                    <a:lumMod val="50000"/>
                  </a:schemeClr>
                </a:solidFill>
                <a:latin typeface="Times New Roman" panose="02020603050405020304" pitchFamily="18" charset="0"/>
                <a:ea typeface="Calibri"/>
                <a:cs typeface="Times New Roman" panose="02020603050405020304" pitchFamily="18" charset="0"/>
              </a:rPr>
              <a:t>Labor </a:t>
            </a:r>
            <a:r>
              <a:rPr lang="en-US" b="1" dirty="0">
                <a:solidFill>
                  <a:schemeClr val="accent2">
                    <a:lumMod val="50000"/>
                  </a:schemeClr>
                </a:solidFill>
                <a:latin typeface="Times New Roman" panose="02020603050405020304" pitchFamily="18" charset="0"/>
                <a:ea typeface="Calibri"/>
                <a:cs typeface="Times New Roman" panose="02020603050405020304" pitchFamily="18" charset="0"/>
              </a:rPr>
              <a:t>Market Information: </a:t>
            </a:r>
            <a:r>
              <a:rPr lang="en-US" dirty="0">
                <a:latin typeface="Times New Roman" panose="02020603050405020304" pitchFamily="18" charset="0"/>
                <a:ea typeface="Calibri"/>
                <a:cs typeface="Times New Roman" panose="02020603050405020304" pitchFamily="18" charset="0"/>
              </a:rPr>
              <a:t>Learn about the local economy and what’s new in your labor market.  Find out what the market rate is for the jobs you are trying to fill.  Labor Market Information can provide a competitive edge; access it at NEworks.nebraska.gov</a:t>
            </a:r>
          </a:p>
          <a:p>
            <a:pPr marL="800100" lvl="1" indent="-342900">
              <a:buClr>
                <a:schemeClr val="tx1">
                  <a:lumMod val="65000"/>
                  <a:lumOff val="35000"/>
                </a:schemeClr>
              </a:buClr>
              <a:buFont typeface="Wingdings" pitchFamily="2" charset="2"/>
              <a:buChar char="§"/>
            </a:pPr>
            <a:endParaRPr lang="en-US" dirty="0" smtClean="0">
              <a:latin typeface="Times New Roman" panose="02020603050405020304" pitchFamily="18" charset="0"/>
              <a:ea typeface="Calibri"/>
              <a:cs typeface="Times New Roman" panose="02020603050405020304" pitchFamily="18" charset="0"/>
            </a:endParaRPr>
          </a:p>
          <a:p>
            <a:pPr marL="742950" lvl="1" indent="-285750">
              <a:buClr>
                <a:schemeClr val="tx2"/>
              </a:buClr>
              <a:buFont typeface="Wingdings" pitchFamily="2" charset="2"/>
              <a:buChar char="§"/>
            </a:pPr>
            <a:r>
              <a:rPr lang="en-US" b="1" dirty="0">
                <a:solidFill>
                  <a:schemeClr val="accent2">
                    <a:lumMod val="50000"/>
                  </a:schemeClr>
                </a:solidFill>
                <a:latin typeface="Times New Roman" panose="02020603050405020304" pitchFamily="18" charset="0"/>
                <a:ea typeface="Calibri"/>
                <a:cs typeface="Times New Roman" panose="02020603050405020304" pitchFamily="18" charset="0"/>
              </a:rPr>
              <a:t>Unemployment </a:t>
            </a:r>
            <a:r>
              <a:rPr lang="en-US" b="1" dirty="0" smtClean="0">
                <a:solidFill>
                  <a:schemeClr val="accent2">
                    <a:lumMod val="50000"/>
                  </a:schemeClr>
                </a:solidFill>
                <a:latin typeface="Times New Roman" panose="02020603050405020304" pitchFamily="18" charset="0"/>
                <a:ea typeface="Calibri"/>
                <a:cs typeface="Times New Roman" panose="02020603050405020304" pitchFamily="18" charset="0"/>
              </a:rPr>
              <a:t>Insurance:  </a:t>
            </a:r>
            <a:r>
              <a:rPr lang="en-US" dirty="0" smtClean="0">
                <a:latin typeface="Times New Roman" panose="02020603050405020304" pitchFamily="18" charset="0"/>
                <a:cs typeface="Times New Roman" panose="02020603050405020304" pitchFamily="18" charset="0"/>
              </a:rPr>
              <a:t>Everything </a:t>
            </a:r>
            <a:r>
              <a:rPr lang="en-US" dirty="0">
                <a:latin typeface="Times New Roman" panose="02020603050405020304" pitchFamily="18" charset="0"/>
                <a:cs typeface="Times New Roman" panose="02020603050405020304" pitchFamily="18" charset="0"/>
              </a:rPr>
              <a:t>you need to know about your rights and obligations regarding Unemployment Insurance taxes.  Check out “</a:t>
            </a:r>
            <a:r>
              <a:rPr lang="en-US" dirty="0" err="1">
                <a:latin typeface="Times New Roman" panose="02020603050405020304" pitchFamily="18" charset="0"/>
                <a:cs typeface="Times New Roman" panose="02020603050405020304" pitchFamily="18" charset="0"/>
              </a:rPr>
              <a:t>UIConnect</a:t>
            </a:r>
            <a:r>
              <a:rPr lang="en-US" dirty="0">
                <a:latin typeface="Times New Roman" panose="02020603050405020304" pitchFamily="18" charset="0"/>
                <a:cs typeface="Times New Roman" panose="02020603050405020304" pitchFamily="18" charset="0"/>
              </a:rPr>
              <a:t>”, Nebraska’s nationally recognized, secure internet site for filling </a:t>
            </a:r>
            <a:r>
              <a:rPr lang="en-US" dirty="0" smtClean="0">
                <a:latin typeface="Times New Roman" panose="02020603050405020304" pitchFamily="18" charset="0"/>
                <a:cs typeface="Times New Roman" panose="02020603050405020304" pitchFamily="18" charset="0"/>
              </a:rPr>
              <a:t>your Unemployment </a:t>
            </a:r>
            <a:r>
              <a:rPr lang="en-US" dirty="0">
                <a:latin typeface="Times New Roman" panose="02020603050405020304" pitchFamily="18" charset="0"/>
                <a:cs typeface="Times New Roman" panose="02020603050405020304" pitchFamily="18" charset="0"/>
              </a:rPr>
              <a:t>Insurance </a:t>
            </a:r>
            <a:r>
              <a:rPr lang="en-US" dirty="0" smtClean="0">
                <a:latin typeface="Times New Roman" panose="02020603050405020304" pitchFamily="18" charset="0"/>
                <a:cs typeface="Times New Roman" panose="02020603050405020304" pitchFamily="18" charset="0"/>
              </a:rPr>
              <a:t>taxes.</a:t>
            </a:r>
          </a:p>
          <a:p>
            <a:pPr marL="742950" lvl="1" indent="-285750">
              <a:buClr>
                <a:schemeClr val="tx2"/>
              </a:buClr>
              <a:buFont typeface="Wingdings" pitchFamily="2" charset="2"/>
              <a:buChar char="§"/>
            </a:pPr>
            <a:endParaRPr lang="en-US" b="1" dirty="0">
              <a:solidFill>
                <a:schemeClr val="accent2">
                  <a:lumMod val="50000"/>
                </a:schemeClr>
              </a:solidFill>
              <a:latin typeface="Times New Roman" panose="02020603050405020304" pitchFamily="18" charset="0"/>
              <a:ea typeface="Calibri"/>
              <a:cs typeface="Times New Roman" panose="02020603050405020304" pitchFamily="18" charset="0"/>
            </a:endParaRPr>
          </a:p>
          <a:p>
            <a:pPr marL="742950" lvl="1" indent="-285750">
              <a:buClr>
                <a:schemeClr val="tx2"/>
              </a:buClr>
              <a:buFont typeface="Wingdings" pitchFamily="2" charset="2"/>
              <a:buChar char="§"/>
            </a:pPr>
            <a:r>
              <a:rPr lang="en-US" b="1" dirty="0" smtClean="0">
                <a:solidFill>
                  <a:schemeClr val="accent2">
                    <a:lumMod val="50000"/>
                  </a:schemeClr>
                </a:solidFill>
                <a:latin typeface="Times New Roman" panose="02020603050405020304" pitchFamily="18" charset="0"/>
                <a:ea typeface="Calibri"/>
                <a:cs typeface="Times New Roman" panose="02020603050405020304" pitchFamily="18" charset="0"/>
              </a:rPr>
              <a:t>Foreign </a:t>
            </a:r>
            <a:r>
              <a:rPr lang="en-US" b="1" dirty="0">
                <a:solidFill>
                  <a:schemeClr val="accent2">
                    <a:lumMod val="50000"/>
                  </a:schemeClr>
                </a:solidFill>
                <a:latin typeface="Times New Roman" panose="02020603050405020304" pitchFamily="18" charset="0"/>
                <a:ea typeface="Calibri"/>
                <a:cs typeface="Times New Roman" panose="02020603050405020304" pitchFamily="18" charset="0"/>
              </a:rPr>
              <a:t>Labor </a:t>
            </a:r>
            <a:r>
              <a:rPr lang="en-US" b="1" dirty="0" smtClean="0">
                <a:solidFill>
                  <a:schemeClr val="accent2">
                    <a:lumMod val="50000"/>
                  </a:schemeClr>
                </a:solidFill>
                <a:latin typeface="Times New Roman" panose="02020603050405020304" pitchFamily="18" charset="0"/>
                <a:ea typeface="Calibri"/>
                <a:cs typeface="Times New Roman" panose="02020603050405020304" pitchFamily="18" charset="0"/>
              </a:rPr>
              <a:t>Certification:  </a:t>
            </a:r>
            <a:r>
              <a:rPr lang="en-US" dirty="0">
                <a:latin typeface="Times New Roman" panose="02020603050405020304" pitchFamily="18" charset="0"/>
                <a:cs typeface="Times New Roman" panose="02020603050405020304" pitchFamily="18" charset="0"/>
              </a:rPr>
              <a:t>Prior to bring foreign workers into the U.S, employers must file a labor certification application.  This area provides required forms and complete </a:t>
            </a:r>
            <a:r>
              <a:rPr lang="en-US" dirty="0" smtClean="0">
                <a:latin typeface="Times New Roman" panose="02020603050405020304" pitchFamily="18" charset="0"/>
                <a:cs typeface="Times New Roman" panose="02020603050405020304" pitchFamily="18" charset="0"/>
              </a:rPr>
              <a:t>information.</a:t>
            </a:r>
          </a:p>
          <a:p>
            <a:pPr marL="742950" lvl="1" indent="-285750">
              <a:buClr>
                <a:schemeClr val="tx2"/>
              </a:buClr>
              <a:buFont typeface="Wingdings" pitchFamily="2" charset="2"/>
              <a:buChar char="§"/>
            </a:pPr>
            <a:endParaRPr lang="en-US" b="1" dirty="0">
              <a:solidFill>
                <a:schemeClr val="accent2">
                  <a:lumMod val="50000"/>
                </a:schemeClr>
              </a:solidFill>
              <a:latin typeface="Times New Roman" panose="02020603050405020304" pitchFamily="18" charset="0"/>
              <a:cs typeface="Times New Roman" panose="02020603050405020304" pitchFamily="18" charset="0"/>
            </a:endParaRPr>
          </a:p>
          <a:p>
            <a:pPr marL="742950" lvl="1" indent="-285750">
              <a:buClr>
                <a:schemeClr val="tx2"/>
              </a:buClr>
              <a:buFont typeface="Wingdings" pitchFamily="2" charset="2"/>
              <a:buChar char="§"/>
            </a:pPr>
            <a:r>
              <a:rPr lang="en-US" b="1" dirty="0" smtClean="0">
                <a:solidFill>
                  <a:schemeClr val="accent2">
                    <a:lumMod val="50000"/>
                  </a:schemeClr>
                </a:solidFill>
                <a:latin typeface="Times New Roman" panose="02020603050405020304" pitchFamily="18" charset="0"/>
                <a:cs typeface="Times New Roman" panose="02020603050405020304" pitchFamily="18" charset="0"/>
              </a:rPr>
              <a:t>Dislocated </a:t>
            </a:r>
            <a:r>
              <a:rPr lang="en-US" b="1" dirty="0">
                <a:solidFill>
                  <a:schemeClr val="accent2">
                    <a:lumMod val="50000"/>
                  </a:schemeClr>
                </a:solidFill>
                <a:latin typeface="Times New Roman" panose="02020603050405020304" pitchFamily="18" charset="0"/>
                <a:cs typeface="Times New Roman" panose="02020603050405020304" pitchFamily="18" charset="0"/>
              </a:rPr>
              <a:t>Workers:  </a:t>
            </a:r>
            <a:r>
              <a:rPr lang="en-US" dirty="0">
                <a:latin typeface="Times New Roman" panose="02020603050405020304" pitchFamily="18" charset="0"/>
                <a:cs typeface="Times New Roman" panose="02020603050405020304" pitchFamily="18" charset="0"/>
              </a:rPr>
              <a:t>If your company is forced to undergo a worker dislocation, you may have certain obligations under Federal Law</a:t>
            </a:r>
            <a:r>
              <a:rPr lang="en-US" dirty="0" smtClean="0">
                <a:latin typeface="Times New Roman" panose="02020603050405020304" pitchFamily="18" charset="0"/>
                <a:cs typeface="Times New Roman" panose="02020603050405020304" pitchFamily="18" charset="0"/>
              </a:rPr>
              <a:t>.</a:t>
            </a:r>
          </a:p>
          <a:p>
            <a:pPr lvl="1">
              <a:buClr>
                <a:schemeClr val="tx2"/>
              </a:buClr>
            </a:pPr>
            <a:endParaRPr lang="en-US" dirty="0" smtClean="0">
              <a:latin typeface="Times New Roman" panose="02020603050405020304" pitchFamily="18" charset="0"/>
              <a:cs typeface="Times New Roman" panose="02020603050405020304" pitchFamily="18" charset="0"/>
            </a:endParaRPr>
          </a:p>
          <a:p>
            <a:pPr marL="742950" lvl="1" indent="-285750">
              <a:buClr>
                <a:schemeClr val="tx2"/>
              </a:buClr>
              <a:buFont typeface="Wingdings" pitchFamily="2" charset="2"/>
              <a:buChar char="§"/>
            </a:pPr>
            <a:r>
              <a:rPr lang="en-US" b="1" dirty="0" smtClean="0">
                <a:solidFill>
                  <a:schemeClr val="accent2">
                    <a:lumMod val="50000"/>
                  </a:schemeClr>
                </a:solidFill>
                <a:latin typeface="Times New Roman" panose="02020603050405020304" pitchFamily="18" charset="0"/>
                <a:cs typeface="Times New Roman" panose="02020603050405020304" pitchFamily="18" charset="0"/>
              </a:rPr>
              <a:t>Rapid Response:  </a:t>
            </a:r>
            <a:r>
              <a:rPr lang="en-US" dirty="0" smtClean="0">
                <a:latin typeface="Times New Roman" panose="02020603050405020304" pitchFamily="18" charset="0"/>
                <a:cs typeface="Times New Roman" panose="02020603050405020304" pitchFamily="18" charset="0"/>
              </a:rPr>
              <a:t>If your company is laying off employees, Rapid Response informs those employees about the Unemployment Insurance, training programs, and re-employment services available to those workers.  </a:t>
            </a:r>
            <a:endParaRPr lang="en-US" b="1" dirty="0" smtClean="0">
              <a:solidFill>
                <a:schemeClr val="accent2">
                  <a:lumMod val="50000"/>
                </a:schemeClr>
              </a:solidFill>
              <a:latin typeface="Times New Roman" panose="02020603050405020304" pitchFamily="18" charset="0"/>
              <a:cs typeface="Times New Roman" panose="02020603050405020304" pitchFamily="18" charset="0"/>
            </a:endParaRPr>
          </a:p>
          <a:p>
            <a:pPr lvl="1">
              <a:buClr>
                <a:schemeClr val="tx1">
                  <a:lumMod val="65000"/>
                  <a:lumOff val="35000"/>
                </a:schemeClr>
              </a:buClr>
            </a:pPr>
            <a:endParaRPr lang="en-US" sz="2000" dirty="0">
              <a:latin typeface="Adobe Garamond Pro" pitchFamily="18" charset="0"/>
            </a:endParaRPr>
          </a:p>
          <a:p>
            <a:pPr marL="1257300" lvl="2" indent="-342900">
              <a:buClr>
                <a:schemeClr val="tx1">
                  <a:lumMod val="65000"/>
                  <a:lumOff val="35000"/>
                </a:schemeClr>
              </a:buClr>
              <a:buFont typeface="Wingdings" pitchFamily="2" charset="2"/>
              <a:buChar char="§"/>
            </a:pPr>
            <a:endParaRPr lang="en-US" sz="2000" dirty="0">
              <a:latin typeface="Adobe Garamond Pro" pitchFamily="18" charset="0"/>
            </a:endParaRPr>
          </a:p>
          <a:p>
            <a:pPr marL="1257300" lvl="2" indent="-342900">
              <a:buClr>
                <a:schemeClr val="tx1">
                  <a:lumMod val="65000"/>
                  <a:lumOff val="35000"/>
                </a:schemeClr>
              </a:buClr>
              <a:buFont typeface="Wingdings" pitchFamily="2" charset="2"/>
              <a:buChar cha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800" dirty="0" smtClean="0">
              <a:latin typeface="Adobe Garamond Pro" pitchFamily="18" charset="0"/>
            </a:endParaRPr>
          </a:p>
        </p:txBody>
      </p:sp>
      <p:sp>
        <p:nvSpPr>
          <p:cNvPr id="4" name="TextBox 3"/>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589343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9429" y="561837"/>
            <a:ext cx="9223302" cy="5439951"/>
          </a:xfrm>
          <a:prstGeom prst="rect">
            <a:avLst/>
          </a:prstGeom>
        </p:spPr>
        <p:txBody>
          <a:bodyPr wrap="square">
            <a:spAutoFit/>
          </a:bodyPr>
          <a:lstStyle/>
          <a:p>
            <a:pPr marL="342900" indent="-342900">
              <a:buClr>
                <a:schemeClr val="accent2">
                  <a:lumMod val="75000"/>
                </a:schemeClr>
              </a:buClr>
              <a:buFont typeface="Wingdings 3" pitchFamily="18" charset="2"/>
              <a:buChar char="}"/>
            </a:pPr>
            <a:endParaRPr lang="en-US" sz="800" dirty="0" smtClean="0">
              <a:ea typeface="Calibri"/>
              <a:cs typeface="Times New Roman"/>
            </a:endParaRPr>
          </a:p>
          <a:p>
            <a:pPr marL="800100" lvl="1" indent="-342900">
              <a:buClr>
                <a:schemeClr val="tx1">
                  <a:lumMod val="65000"/>
                  <a:lumOff val="35000"/>
                </a:schemeClr>
              </a:buClr>
              <a:buFont typeface="Wingdings" pitchFamily="2" charset="2"/>
              <a:buChar char="§"/>
            </a:pPr>
            <a:r>
              <a:rPr lang="en-US" sz="2000" b="1" dirty="0" smtClean="0">
                <a:solidFill>
                  <a:schemeClr val="accent2">
                    <a:lumMod val="50000"/>
                  </a:schemeClr>
                </a:solidFill>
                <a:latin typeface="Adobe Garamond Pro" pitchFamily="18" charset="0"/>
                <a:ea typeface="Calibri"/>
                <a:cs typeface="Times New Roman"/>
              </a:rPr>
              <a:t>Work Opportunity Tax Credit:  </a:t>
            </a:r>
            <a:r>
              <a:rPr lang="en-US" sz="2000" dirty="0">
                <a:latin typeface="Adobe Garamond Pro" pitchFamily="18" charset="0"/>
                <a:ea typeface="Calibri"/>
                <a:cs typeface="Times New Roman"/>
              </a:rPr>
              <a:t>Businesses can earn federal income tax credit by hiring workers from eight target groups.  These tax credits are also designed to help job seekers who are structurally unemployed, gain on-the-job experience and skills, become self-sufficient and to increase economic growth and productivity.  It therefore makes good economic and business sense to use these tax credits.  This section will walk you through the process of how to apply for tax credits.</a:t>
            </a:r>
          </a:p>
          <a:p>
            <a:pPr marL="800100" lvl="1" indent="-342900">
              <a:buClr>
                <a:schemeClr val="tx1">
                  <a:lumMod val="65000"/>
                  <a:lumOff val="35000"/>
                </a:schemeClr>
              </a:buClr>
              <a:buFont typeface="Wingdings" pitchFamily="2" charset="2"/>
              <a:buChar char="§"/>
            </a:pPr>
            <a:endParaRPr lang="en-US" sz="1050" dirty="0" smtClean="0">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2">
                    <a:lumMod val="50000"/>
                  </a:schemeClr>
                </a:solidFill>
                <a:latin typeface="Adobe Garamond Pro" pitchFamily="18" charset="0"/>
                <a:ea typeface="Calibri"/>
                <a:cs typeface="Times New Roman"/>
              </a:rPr>
              <a:t>US Jobs:   </a:t>
            </a:r>
            <a:r>
              <a:rPr lang="en-US" sz="2000" dirty="0">
                <a:latin typeface="Adobe Garamond Pro" pitchFamily="18" charset="0"/>
              </a:rPr>
              <a:t>Let the nation know about your job opportunities.  You can upload your job orders directly from NEworks.nebraska.gov to US Jobs.</a:t>
            </a:r>
          </a:p>
          <a:p>
            <a:pPr marL="742950" lvl="1" indent="-285750">
              <a:buClr>
                <a:schemeClr val="tx2"/>
              </a:buClr>
              <a:buFont typeface="Wingdings" pitchFamily="2" charset="2"/>
              <a:buChar char="§"/>
            </a:pPr>
            <a:endParaRPr lang="en-US" sz="1050" b="1" dirty="0">
              <a:solidFill>
                <a:schemeClr val="accent2">
                  <a:lumMod val="50000"/>
                </a:schemeClr>
              </a:solidFill>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2">
                    <a:lumMod val="50000"/>
                  </a:schemeClr>
                </a:solidFill>
                <a:latin typeface="Adobe Garamond Pro" pitchFamily="18" charset="0"/>
                <a:ea typeface="Calibri"/>
                <a:cs typeface="Times New Roman"/>
              </a:rPr>
              <a:t>Bonding Program (Federal):  </a:t>
            </a:r>
            <a:r>
              <a:rPr lang="en-US" sz="2000" dirty="0">
                <a:latin typeface="Adobe Garamond Pro" pitchFamily="18" charset="0"/>
              </a:rPr>
              <a:t>Provides protection to employers who hire “at right” workers.</a:t>
            </a:r>
          </a:p>
          <a:p>
            <a:pPr marL="742950" lvl="1" indent="-285750">
              <a:buClr>
                <a:schemeClr val="tx2"/>
              </a:buClr>
              <a:buFont typeface="Wingdings" pitchFamily="2" charset="2"/>
              <a:buChar char="§"/>
            </a:pPr>
            <a:endParaRPr lang="en-US" sz="1050" b="1" dirty="0">
              <a:solidFill>
                <a:schemeClr val="accent2">
                  <a:lumMod val="50000"/>
                </a:schemeClr>
              </a:solidFill>
              <a:latin typeface="Adobe Garamond Pro" pitchFamily="18" charset="0"/>
            </a:endParaRPr>
          </a:p>
          <a:p>
            <a:pPr marL="742950" lvl="1" indent="-285750">
              <a:buClr>
                <a:schemeClr val="tx2"/>
              </a:buClr>
              <a:buFont typeface="Wingdings" pitchFamily="2" charset="2"/>
              <a:buChar char="§"/>
            </a:pPr>
            <a:r>
              <a:rPr lang="en-US" sz="2000" b="1" dirty="0" smtClean="0">
                <a:solidFill>
                  <a:schemeClr val="accent2">
                    <a:lumMod val="50000"/>
                  </a:schemeClr>
                </a:solidFill>
                <a:latin typeface="Adobe Garamond Pro" pitchFamily="18" charset="0"/>
              </a:rPr>
              <a:t>Job &amp; Career Fairs:  </a:t>
            </a:r>
            <a:r>
              <a:rPr lang="en-US" sz="2000" dirty="0">
                <a:latin typeface="Adobe Garamond Pro" pitchFamily="18" charset="0"/>
              </a:rPr>
              <a:t>Search for job fairs in your area or across the state and/or post an upcoming event.  You may also view job fairs on NEworks.nebraska.gov homepage in News and Announcements!</a:t>
            </a:r>
          </a:p>
          <a:p>
            <a:pPr lvl="2">
              <a:buClr>
                <a:schemeClr val="tx1">
                  <a:lumMod val="65000"/>
                  <a:lumOff val="35000"/>
                </a:schemeClr>
              </a:buClr>
            </a:pPr>
            <a:endParaRPr lang="en-US" sz="2000" dirty="0">
              <a:latin typeface="Adobe Garamond Pro" pitchFamily="18" charset="0"/>
            </a:endParaRPr>
          </a:p>
          <a:p>
            <a:pPr marL="1257300" lvl="2" indent="-342900">
              <a:buClr>
                <a:schemeClr val="tx1">
                  <a:lumMod val="65000"/>
                  <a:lumOff val="35000"/>
                </a:schemeClr>
              </a:buClr>
              <a:buFont typeface="Wingdings" pitchFamily="2" charset="2"/>
              <a:buChar cha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800" dirty="0" smtClean="0">
              <a:latin typeface="Adobe Garamond Pro" pitchFamily="18" charset="0"/>
            </a:endParaRPr>
          </a:p>
        </p:txBody>
      </p:sp>
      <p:sp>
        <p:nvSpPr>
          <p:cNvPr id="4" name="TextBox 3"/>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210945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9429" y="1271285"/>
            <a:ext cx="9365192" cy="5316840"/>
          </a:xfrm>
          <a:prstGeom prst="rect">
            <a:avLst/>
          </a:prstGeom>
        </p:spPr>
        <p:txBody>
          <a:bodyPr wrap="square">
            <a:spAutoFit/>
          </a:bodyPr>
          <a:lstStyle/>
          <a:p>
            <a:pPr marL="800100" lvl="1" indent="-342900">
              <a:buClr>
                <a:schemeClr val="tx1">
                  <a:lumMod val="65000"/>
                  <a:lumOff val="35000"/>
                </a:schemeClr>
              </a:buClr>
              <a:buFont typeface="Wingdings" pitchFamily="2" charset="2"/>
              <a:buChar char="§"/>
            </a:pPr>
            <a:r>
              <a:rPr lang="en-US" sz="2000" b="1" dirty="0" smtClean="0">
                <a:solidFill>
                  <a:schemeClr val="accent1">
                    <a:lumMod val="50000"/>
                  </a:schemeClr>
                </a:solidFill>
                <a:latin typeface="Adobe Garamond Pro" pitchFamily="18" charset="0"/>
                <a:ea typeface="Calibri"/>
                <a:cs typeface="Times New Roman"/>
              </a:rPr>
              <a:t>NEworks.nebraska.gov:  </a:t>
            </a:r>
            <a:r>
              <a:rPr lang="en-US" sz="2000" dirty="0" smtClean="0">
                <a:latin typeface="Adobe Garamond Pro" pitchFamily="18" charset="0"/>
                <a:ea typeface="Calibri"/>
                <a:cs typeface="Times New Roman"/>
              </a:rPr>
              <a:t>Find out about Nebraska’s job opportunities</a:t>
            </a:r>
            <a:r>
              <a:rPr lang="en-US" sz="2000" dirty="0">
                <a:latin typeface="Adobe Garamond Pro" pitchFamily="18" charset="0"/>
                <a:ea typeface="Calibri"/>
                <a:cs typeface="Times New Roman"/>
              </a:rPr>
              <a:t>!  </a:t>
            </a:r>
            <a:r>
              <a:rPr lang="en-US" sz="2000" dirty="0" smtClean="0">
                <a:latin typeface="Adobe Garamond Pro" pitchFamily="18" charset="0"/>
                <a:ea typeface="Calibri"/>
                <a:cs typeface="Times New Roman"/>
              </a:rPr>
              <a:t>NEworks is a powerful online tool designed to assist job seekers in searching for the right job.  Job seekers are able to find further information on new careers, educational services, health care, and federal benefit programs.  NEworks also provides information on how to write effective resumes and cover letters.  </a:t>
            </a: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1050" dirty="0" smtClean="0">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1">
                    <a:lumMod val="50000"/>
                  </a:schemeClr>
                </a:solidFill>
                <a:latin typeface="Adobe Garamond Pro" pitchFamily="18" charset="0"/>
                <a:cs typeface="Times New Roman"/>
              </a:rPr>
              <a:t>Unemployment Benefits:  </a:t>
            </a:r>
            <a:r>
              <a:rPr lang="en-US" sz="2000" dirty="0">
                <a:latin typeface="Adobe Garamond Pro" pitchFamily="18" charset="0"/>
              </a:rPr>
              <a:t>Learn more about your rights and benefits under the Unemployment Insurance program in Nebraska.</a:t>
            </a:r>
          </a:p>
          <a:p>
            <a:pPr marL="742950" lvl="1" indent="-285750">
              <a:buClr>
                <a:schemeClr val="tx2"/>
              </a:buClr>
              <a:buFont typeface="Wingdings" pitchFamily="2" charset="2"/>
              <a:buChar char="§"/>
            </a:pPr>
            <a:endParaRPr lang="en-US" sz="1050" b="1" dirty="0">
              <a:solidFill>
                <a:schemeClr val="accent1">
                  <a:lumMod val="50000"/>
                </a:schemeClr>
              </a:solidFill>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1">
                    <a:lumMod val="50000"/>
                  </a:schemeClr>
                </a:solidFill>
                <a:latin typeface="Adobe Garamond Pro" pitchFamily="18" charset="0"/>
                <a:ea typeface="Calibri"/>
                <a:cs typeface="Times New Roman"/>
              </a:rPr>
              <a:t>Labor Market Information:  </a:t>
            </a:r>
            <a:r>
              <a:rPr lang="en-US" sz="2000" dirty="0">
                <a:latin typeface="Adobe Garamond Pro" pitchFamily="18" charset="0"/>
              </a:rPr>
              <a:t>Want to make a career change?  Want to know what a job pays or skills required for an occupation?  Find all of this and more at NEworks.nebraska.gov</a:t>
            </a:r>
          </a:p>
          <a:p>
            <a:pPr marL="742950" lvl="1" indent="-285750">
              <a:buClr>
                <a:schemeClr val="tx2"/>
              </a:buClr>
              <a:buFont typeface="Wingdings" pitchFamily="2" charset="2"/>
              <a:buChar char="§"/>
            </a:pPr>
            <a:endParaRPr lang="en-US" sz="1050" b="1" dirty="0">
              <a:solidFill>
                <a:schemeClr val="accent1">
                  <a:lumMod val="50000"/>
                </a:schemeClr>
              </a:solidFill>
              <a:latin typeface="Adobe Garamond Pro" pitchFamily="18" charset="0"/>
            </a:endParaRPr>
          </a:p>
          <a:p>
            <a:pPr marL="742950" lvl="1" indent="-285750">
              <a:buClr>
                <a:schemeClr val="tx2"/>
              </a:buClr>
              <a:buFont typeface="Wingdings" pitchFamily="2" charset="2"/>
              <a:buChar char="§"/>
            </a:pPr>
            <a:r>
              <a:rPr lang="en-US" sz="2000" b="1" dirty="0" smtClean="0">
                <a:solidFill>
                  <a:schemeClr val="accent1">
                    <a:lumMod val="50000"/>
                  </a:schemeClr>
                </a:solidFill>
                <a:latin typeface="Adobe Garamond Pro" pitchFamily="18" charset="0"/>
              </a:rPr>
              <a:t>Safety / Labor Laws:  </a:t>
            </a:r>
            <a:r>
              <a:rPr lang="en-US" sz="2000" dirty="0">
                <a:latin typeface="Adobe Garamond Pro" pitchFamily="18" charset="0"/>
              </a:rPr>
              <a:t>Nebraska’s Safety and Labor Laws provide workers’ rights and protection in the workplace</a:t>
            </a:r>
            <a:r>
              <a:rPr lang="en-US" sz="2000" dirty="0" smtClean="0">
                <a:latin typeface="Adobe Garamond Pro" pitchFamily="18" charset="0"/>
              </a:rPr>
              <a:t>.</a:t>
            </a:r>
          </a:p>
          <a:p>
            <a:pPr lvl="1">
              <a:buClr>
                <a:schemeClr val="tx2"/>
              </a:buClr>
            </a:pPr>
            <a:endParaRPr lang="en-US" sz="2000" dirty="0" smtClean="0">
              <a:latin typeface="Adobe Garamond Pro" pitchFamily="18" charset="0"/>
            </a:endParaRPr>
          </a:p>
          <a:p>
            <a:pPr lvl="2">
              <a:buClr>
                <a:schemeClr val="tx1">
                  <a:lumMod val="65000"/>
                  <a:lumOff val="35000"/>
                </a:schemeClr>
              </a:buClr>
            </a:pPr>
            <a:endParaRPr lang="en-US" sz="2000" dirty="0">
              <a:latin typeface="Adobe Garamond Pro" pitchFamily="18" charset="0"/>
            </a:endParaRPr>
          </a:p>
          <a:p>
            <a:pPr marL="1257300" lvl="2" indent="-342900">
              <a:buClr>
                <a:schemeClr val="tx1">
                  <a:lumMod val="65000"/>
                  <a:lumOff val="35000"/>
                </a:schemeClr>
              </a:buClr>
              <a:buFont typeface="Wingdings" pitchFamily="2" charset="2"/>
              <a:buChar cha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800" dirty="0" smtClean="0">
              <a:latin typeface="Adobe Garamond Pro" pitchFamily="18" charset="0"/>
            </a:endParaRPr>
          </a:p>
        </p:txBody>
      </p:sp>
      <p:sp>
        <p:nvSpPr>
          <p:cNvPr id="6" name="Title 1"/>
          <p:cNvSpPr txBox="1">
            <a:spLocks/>
          </p:cNvSpPr>
          <p:nvPr/>
        </p:nvSpPr>
        <p:spPr>
          <a:xfrm>
            <a:off x="188783" y="420414"/>
            <a:ext cx="9270527" cy="793531"/>
          </a:xfrm>
          <a:prstGeom prst="rect">
            <a:avLst/>
          </a:prstGeom>
        </p:spPr>
        <p:txBody>
          <a:bodyPr>
            <a:normAutofit fontScale="6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A</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VAILABLE</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J</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OB</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S</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EEKER</a:t>
            </a:r>
            <a:r>
              <a:rPr lang="en-US" sz="47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59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S</a:t>
            </a:r>
            <a:r>
              <a:rPr lang="en-US" sz="45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E</a:t>
            </a:r>
            <a:r>
              <a:rPr lang="en-US" sz="4400" spc="600" dirty="0" smtClean="0">
                <a:solidFill>
                  <a:schemeClr val="accent2"/>
                </a:solidFill>
                <a:effectLst>
                  <a:outerShdw blurRad="50800" dist="38100" dir="2700000" algn="tl" rotWithShape="0">
                    <a:prstClr val="black">
                      <a:alpha val="40000"/>
                    </a:prstClr>
                  </a:outerShdw>
                </a:effectLst>
                <a:latin typeface="Book Antiqua" pitchFamily="18" charset="0"/>
                <a:ea typeface="Adobe Myungjo Std M" pitchFamily="18" charset="-128"/>
              </a:rPr>
              <a:t>RVICES</a:t>
            </a:r>
            <a:endParaRPr lang="en-US" sz="4400" spc="300" dirty="0">
              <a:solidFill>
                <a:schemeClr val="accent2"/>
              </a:solidFill>
              <a:effectLst>
                <a:outerShdw blurRad="50800" dist="38100" dir="2700000" algn="tl" rotWithShape="0">
                  <a:prstClr val="black">
                    <a:alpha val="40000"/>
                  </a:prstClr>
                </a:outerShdw>
              </a:effectLst>
              <a:latin typeface="Book Antiqua" pitchFamily="18" charset="0"/>
            </a:endParaRPr>
          </a:p>
        </p:txBody>
      </p:sp>
      <p:sp>
        <p:nvSpPr>
          <p:cNvPr id="8" name="TextBox 7"/>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4210186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3436883"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9429" y="1066334"/>
            <a:ext cx="9365192" cy="3431709"/>
          </a:xfrm>
          <a:prstGeom prst="rect">
            <a:avLst/>
          </a:prstGeom>
        </p:spPr>
        <p:txBody>
          <a:bodyPr wrap="square">
            <a:spAutoFit/>
          </a:bodyPr>
          <a:lstStyle/>
          <a:p>
            <a:pPr marL="342900" indent="-342900">
              <a:buClr>
                <a:schemeClr val="accent2">
                  <a:lumMod val="75000"/>
                </a:schemeClr>
              </a:buClr>
              <a:buFont typeface="Wingdings 3" pitchFamily="18" charset="2"/>
              <a:buChar char="}"/>
            </a:pPr>
            <a:endParaRPr lang="en-US" sz="800" dirty="0" smtClean="0">
              <a:ea typeface="Calibri"/>
              <a:cs typeface="Times New Roman"/>
            </a:endParaRPr>
          </a:p>
          <a:p>
            <a:pPr marL="800100" lvl="1" indent="-342900">
              <a:buClr>
                <a:schemeClr val="tx1">
                  <a:lumMod val="65000"/>
                  <a:lumOff val="35000"/>
                </a:schemeClr>
              </a:buClr>
              <a:buFont typeface="Wingdings" pitchFamily="2" charset="2"/>
              <a:buChar char="§"/>
            </a:pPr>
            <a:r>
              <a:rPr lang="en-US" sz="2000" b="1" dirty="0" smtClean="0">
                <a:solidFill>
                  <a:schemeClr val="accent1">
                    <a:lumMod val="50000"/>
                  </a:schemeClr>
                </a:solidFill>
                <a:latin typeface="Adobe Garamond Pro" pitchFamily="18" charset="0"/>
                <a:ea typeface="Calibri"/>
                <a:cs typeface="Times New Roman"/>
              </a:rPr>
              <a:t>Dislocated Workers:  </a:t>
            </a:r>
            <a:r>
              <a:rPr lang="en-US" sz="2000" dirty="0">
                <a:latin typeface="Adobe Garamond Pro" pitchFamily="18" charset="0"/>
                <a:ea typeface="Calibri"/>
                <a:cs typeface="Times New Roman"/>
              </a:rPr>
              <a:t>Special programs intended to assist workers dislocated from their jobs are described here, including information on the WARN Act.</a:t>
            </a:r>
          </a:p>
          <a:p>
            <a:pPr marL="800100" lvl="1" indent="-342900">
              <a:buClr>
                <a:schemeClr val="tx1">
                  <a:lumMod val="65000"/>
                  <a:lumOff val="35000"/>
                </a:schemeClr>
              </a:buClr>
              <a:buFont typeface="Wingdings" pitchFamily="2" charset="2"/>
              <a:buChar char="§"/>
            </a:pPr>
            <a:endParaRPr lang="en-US" sz="1050" dirty="0" smtClean="0">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1">
                    <a:lumMod val="50000"/>
                  </a:schemeClr>
                </a:solidFill>
                <a:latin typeface="Adobe Garamond Pro" pitchFamily="18" charset="0"/>
                <a:cs typeface="Times New Roman"/>
              </a:rPr>
              <a:t>Migrant &amp; Seasonal Farmworker Program:  </a:t>
            </a:r>
            <a:r>
              <a:rPr lang="en-US" sz="2000" dirty="0">
                <a:latin typeface="Adobe Garamond Pro" pitchFamily="18" charset="0"/>
              </a:rPr>
              <a:t>To provide employment services to migrant and seasonal farmworkers population in Nebraska.</a:t>
            </a:r>
          </a:p>
          <a:p>
            <a:pPr marL="742950" lvl="1" indent="-285750">
              <a:buClr>
                <a:schemeClr val="tx2"/>
              </a:buClr>
              <a:buFont typeface="Wingdings" pitchFamily="2" charset="2"/>
              <a:buChar char="§"/>
            </a:pPr>
            <a:endParaRPr lang="en-US" sz="1050" b="1" dirty="0">
              <a:solidFill>
                <a:schemeClr val="accent1">
                  <a:lumMod val="50000"/>
                </a:schemeClr>
              </a:solidFill>
              <a:latin typeface="Adobe Garamond Pro" pitchFamily="18" charset="0"/>
              <a:ea typeface="Calibri"/>
              <a:cs typeface="Times New Roman"/>
            </a:endParaRPr>
          </a:p>
          <a:p>
            <a:pPr marL="742950" lvl="1" indent="-285750">
              <a:buClr>
                <a:schemeClr val="tx2"/>
              </a:buClr>
              <a:buFont typeface="Wingdings" pitchFamily="2" charset="2"/>
              <a:buChar char="§"/>
            </a:pPr>
            <a:r>
              <a:rPr lang="en-US" sz="2000" b="1" dirty="0" smtClean="0">
                <a:solidFill>
                  <a:schemeClr val="accent1">
                    <a:lumMod val="50000"/>
                  </a:schemeClr>
                </a:solidFill>
                <a:latin typeface="Adobe Garamond Pro" pitchFamily="18" charset="0"/>
                <a:ea typeface="Calibri"/>
                <a:cs typeface="Times New Roman"/>
              </a:rPr>
              <a:t>Job &amp; Career Fair:  </a:t>
            </a:r>
            <a:r>
              <a:rPr lang="en-US" sz="2000" dirty="0">
                <a:latin typeface="Adobe Garamond Pro" pitchFamily="18" charset="0"/>
              </a:rPr>
              <a:t>Search for job fairs in your area or across the state and/or post an upcoming event.  You may also view job fairs on NEworks.nebraska.gov homepage under News and Events.</a:t>
            </a:r>
          </a:p>
          <a:p>
            <a:pPr lvl="2">
              <a:buClr>
                <a:schemeClr val="tx1">
                  <a:lumMod val="65000"/>
                  <a:lumOff val="35000"/>
                </a:schemeClr>
              </a:buClr>
            </a:pPr>
            <a:endParaRPr lang="en-US" sz="2000" dirty="0">
              <a:latin typeface="Adobe Garamond Pro" pitchFamily="18" charset="0"/>
            </a:endParaRPr>
          </a:p>
          <a:p>
            <a:pPr marL="1257300" lvl="2" indent="-342900">
              <a:buClr>
                <a:schemeClr val="tx1">
                  <a:lumMod val="65000"/>
                  <a:lumOff val="35000"/>
                </a:schemeClr>
              </a:buClr>
              <a:buFont typeface="Wingdings" pitchFamily="2" charset="2"/>
              <a:buChar char="§"/>
            </a:pPr>
            <a:endParaRPr lang="en-US" sz="2000" dirty="0">
              <a:latin typeface="Adobe Garamond Pro" pitchFamily="18" charset="0"/>
              <a:ea typeface="Calibri"/>
              <a:cs typeface="Times New Roman"/>
            </a:endParaRPr>
          </a:p>
          <a:p>
            <a:pPr marL="800100" lvl="1" indent="-342900">
              <a:buClr>
                <a:schemeClr val="tx1">
                  <a:lumMod val="65000"/>
                  <a:lumOff val="35000"/>
                </a:schemeClr>
              </a:buClr>
              <a:buFont typeface="Wingdings" pitchFamily="2" charset="2"/>
              <a:buChar char="§"/>
            </a:pPr>
            <a:endParaRPr lang="en-US" sz="800" dirty="0" smtClean="0">
              <a:latin typeface="Adobe Garamond Pro" pitchFamily="18" charset="0"/>
            </a:endParaRPr>
          </a:p>
        </p:txBody>
      </p:sp>
      <p:sp>
        <p:nvSpPr>
          <p:cNvPr id="4" name="TextBox 3"/>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819235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idx="4294967295"/>
          </p:nvPr>
        </p:nvSpPr>
        <p:spPr>
          <a:xfrm>
            <a:off x="7180263" y="2701925"/>
            <a:ext cx="5011737" cy="1466850"/>
          </a:xfrm>
        </p:spPr>
        <p:txBody>
          <a:bodyPr/>
          <a:lstStyle/>
          <a:p>
            <a:pPr>
              <a:spcBef>
                <a:spcPts val="0"/>
              </a:spcBef>
            </a:pPr>
            <a:r>
              <a:rPr lang="en-US" sz="6600" i="1" spc="-150" dirty="0" smtClean="0">
                <a:solidFill>
                  <a:schemeClr val="tx1">
                    <a:lumMod val="50000"/>
                    <a:lumOff val="50000"/>
                  </a:schemeClr>
                </a:solidFill>
                <a:latin typeface="Adobe Garamond Pro" pitchFamily="18" charset="0"/>
                <a:ea typeface="Adobe Heiti Std R" pitchFamily="34" charset="-128"/>
              </a:rPr>
              <a:t>Agency </a:t>
            </a:r>
            <a:endParaRPr lang="en-US" sz="6600" i="1" spc="-150" dirty="0">
              <a:solidFill>
                <a:schemeClr val="tx1">
                  <a:lumMod val="50000"/>
                  <a:lumOff val="50000"/>
                </a:schemeClr>
              </a:solidFill>
              <a:latin typeface="Adobe Garamond Pro" pitchFamily="18" charset="0"/>
              <a:ea typeface="Adobe Heiti Std R" pitchFamily="34" charset="-128"/>
            </a:endParaRPr>
          </a:p>
        </p:txBody>
      </p:sp>
      <p:sp>
        <p:nvSpPr>
          <p:cNvPr id="8" name="Rectangle 2"/>
          <p:cNvSpPr txBox="1">
            <a:spLocks noChangeArrowheads="1"/>
          </p:cNvSpPr>
          <p:nvPr/>
        </p:nvSpPr>
        <p:spPr>
          <a:xfrm>
            <a:off x="648493" y="3877090"/>
            <a:ext cx="8598503" cy="82315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0"/>
              </a:spcBef>
            </a:pPr>
            <a:r>
              <a:rPr lang="en-US" sz="6000" dirty="0" smtClean="0">
                <a:solidFill>
                  <a:schemeClr val="accent6">
                    <a:lumMod val="50000"/>
                  </a:schemeClr>
                </a:solidFill>
                <a:latin typeface="Adobe Heiti Std R" pitchFamily="34" charset="-128"/>
                <a:ea typeface="Adobe Heiti Std R" pitchFamily="34" charset="-128"/>
              </a:rPr>
              <a:t>C</a:t>
            </a:r>
            <a:r>
              <a:rPr lang="en-US" dirty="0" smtClean="0">
                <a:solidFill>
                  <a:schemeClr val="accent6">
                    <a:lumMod val="50000"/>
                  </a:schemeClr>
                </a:solidFill>
                <a:latin typeface="Adobe Heiti Std R" pitchFamily="34" charset="-128"/>
                <a:ea typeface="Adobe Heiti Std R" pitchFamily="34" charset="-128"/>
              </a:rPr>
              <a:t>ONTACTS</a:t>
            </a:r>
            <a:endParaRPr lang="en-US" dirty="0">
              <a:solidFill>
                <a:schemeClr val="accent6">
                  <a:lumMod val="50000"/>
                </a:schemeClr>
              </a:solidFill>
              <a:latin typeface="Adobe Heiti Std R" pitchFamily="34" charset="-128"/>
              <a:ea typeface="Adobe Heiti Std R" pitchFamily="34" charset="-128"/>
            </a:endParaRPr>
          </a:p>
        </p:txBody>
      </p:sp>
      <p:sp>
        <p:nvSpPr>
          <p:cNvPr id="4" name="TextBox 3"/>
          <p:cNvSpPr txBox="1"/>
          <p:nvPr/>
        </p:nvSpPr>
        <p:spPr>
          <a:xfrm>
            <a:off x="504559" y="46779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1657069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txBox="1">
            <a:spLocks/>
          </p:cNvSpPr>
          <p:nvPr/>
        </p:nvSpPr>
        <p:spPr>
          <a:xfrm>
            <a:off x="188783" y="183924"/>
            <a:ext cx="8598907" cy="793531"/>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500" spc="600" dirty="0" smtClean="0">
                <a:solidFill>
                  <a:schemeClr val="accent6">
                    <a:lumMod val="50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A</a:t>
            </a:r>
            <a:r>
              <a:rPr lang="en-US" sz="4300" spc="300" dirty="0" smtClean="0">
                <a:solidFill>
                  <a:schemeClr val="accent6">
                    <a:lumMod val="50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GENCY</a:t>
            </a:r>
            <a:r>
              <a:rPr lang="en-US" sz="4300" spc="600" dirty="0" smtClean="0">
                <a:solidFill>
                  <a:schemeClr val="accent6">
                    <a:lumMod val="50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 </a:t>
            </a:r>
            <a:r>
              <a:rPr lang="en-US" sz="4500" spc="600" dirty="0" smtClean="0">
                <a:solidFill>
                  <a:schemeClr val="accent6">
                    <a:lumMod val="50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C</a:t>
            </a:r>
            <a:r>
              <a:rPr lang="en-US" sz="4300" spc="300" dirty="0" smtClean="0">
                <a:solidFill>
                  <a:schemeClr val="accent6">
                    <a:lumMod val="50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ONTACTS</a:t>
            </a:r>
            <a:endParaRPr lang="en-US" sz="4300" spc="300" dirty="0">
              <a:solidFill>
                <a:schemeClr val="accent6">
                  <a:lumMod val="50000"/>
                </a:schemeClr>
              </a:solidFill>
              <a:effectLst>
                <a:outerShdw blurRad="50800" dist="38100" dir="2700000" algn="tl" rotWithShape="0">
                  <a:prstClr val="black">
                    <a:alpha val="40000"/>
                  </a:prstClr>
                </a:outerShdw>
              </a:effectLst>
              <a:latin typeface="Book Antiqua" pitchFamily="18" charset="0"/>
            </a:endParaRPr>
          </a:p>
        </p:txBody>
      </p:sp>
      <p:sp>
        <p:nvSpPr>
          <p:cNvPr id="5" name="TextBox 4"/>
          <p:cNvSpPr txBox="1"/>
          <p:nvPr/>
        </p:nvSpPr>
        <p:spPr>
          <a:xfrm>
            <a:off x="273330" y="864143"/>
            <a:ext cx="10588937" cy="5878532"/>
          </a:xfrm>
          <a:prstGeom prst="rect">
            <a:avLst/>
          </a:prstGeom>
          <a:noFill/>
        </p:spPr>
        <p:txBody>
          <a:bodyPr wrap="square" rtlCol="0">
            <a:spAutoFit/>
          </a:bodyPr>
          <a:lstStyle/>
          <a:p>
            <a:pPr>
              <a:buClr>
                <a:schemeClr val="accent2">
                  <a:lumMod val="75000"/>
                </a:schemeClr>
              </a:buClr>
            </a:pPr>
            <a:r>
              <a:rPr lang="en-US" spc="300" dirty="0" smtClean="0">
                <a:latin typeface="Adobe Fan Heiti Std B" pitchFamily="34" charset="-128"/>
                <a:ea typeface="Adobe Fan Heiti Std B" pitchFamily="34" charset="-128"/>
              </a:rPr>
              <a:t>MEETING SCHEDULES, COMMUNICATION, EXPENSE REIMBURSEMENT</a:t>
            </a:r>
          </a:p>
          <a:p>
            <a:pPr marL="800100" lvl="1" indent="-342900">
              <a:buClr>
                <a:schemeClr val="accent2">
                  <a:lumMod val="75000"/>
                </a:schemeClr>
              </a:buClr>
              <a:buFont typeface="Wingdings 3" pitchFamily="18" charset="2"/>
              <a:buChar char="}"/>
            </a:pPr>
            <a:r>
              <a:rPr lang="en-US" sz="2000" b="1" dirty="0" smtClean="0">
                <a:solidFill>
                  <a:schemeClr val="accent2">
                    <a:lumMod val="50000"/>
                  </a:schemeClr>
                </a:solidFill>
                <a:latin typeface="Adobe Garamond Pro" pitchFamily="18" charset="0"/>
              </a:rPr>
              <a:t>Yvette Montes</a:t>
            </a:r>
            <a:r>
              <a:rPr lang="en-US" sz="2000" b="1" dirty="0" smtClean="0">
                <a:solidFill>
                  <a:schemeClr val="accent2">
                    <a:lumMod val="50000"/>
                  </a:schemeClr>
                </a:solidFill>
                <a:latin typeface="Adobe Garamond Pro" pitchFamily="18" charset="0"/>
              </a:rPr>
              <a:t>, </a:t>
            </a:r>
            <a:r>
              <a:rPr lang="en-US" sz="2000" b="1" dirty="0" smtClean="0">
                <a:solidFill>
                  <a:schemeClr val="accent2">
                    <a:lumMod val="50000"/>
                  </a:schemeClr>
                </a:solidFill>
                <a:latin typeface="Adobe Garamond Pro" pitchFamily="18" charset="0"/>
              </a:rPr>
              <a:t>Administrative Assistant</a:t>
            </a:r>
            <a:endParaRPr lang="en-US" sz="2000" b="1" dirty="0">
              <a:solidFill>
                <a:schemeClr val="accent2">
                  <a:lumMod val="50000"/>
                </a:schemeClr>
              </a:solidFill>
              <a:latin typeface="Adobe Garamond Pro" pitchFamily="18" charset="0"/>
            </a:endParaRPr>
          </a:p>
          <a:p>
            <a:pPr lvl="2">
              <a:buClr>
                <a:schemeClr val="accent2">
                  <a:lumMod val="75000"/>
                </a:schemeClr>
              </a:buClr>
            </a:pPr>
            <a:r>
              <a:rPr lang="en-US" sz="2000" dirty="0">
                <a:latin typeface="Adobe Garamond Pro" pitchFamily="18" charset="0"/>
              </a:rPr>
              <a:t>Office of Employment &amp; Training</a:t>
            </a:r>
          </a:p>
          <a:p>
            <a:pPr lvl="2">
              <a:buClr>
                <a:schemeClr val="accent2">
                  <a:lumMod val="75000"/>
                </a:schemeClr>
              </a:buClr>
            </a:pPr>
            <a:r>
              <a:rPr lang="en-US" sz="2000" dirty="0">
                <a:latin typeface="Adobe Garamond Pro" pitchFamily="18" charset="0"/>
              </a:rPr>
              <a:t>Nebraska Department of Labor</a:t>
            </a:r>
          </a:p>
          <a:p>
            <a:pPr lvl="2">
              <a:buClr>
                <a:schemeClr val="accent2">
                  <a:lumMod val="75000"/>
                </a:schemeClr>
              </a:buClr>
            </a:pPr>
            <a:r>
              <a:rPr lang="en-US" sz="2000" dirty="0" smtClean="0">
                <a:latin typeface="Adobe Garamond Pro" pitchFamily="18" charset="0"/>
              </a:rPr>
              <a:t>Bus</a:t>
            </a:r>
            <a:r>
              <a:rPr lang="en-US" sz="2000" dirty="0">
                <a:latin typeface="Adobe Garamond Pro" pitchFamily="18" charset="0"/>
              </a:rPr>
              <a:t>:  </a:t>
            </a:r>
            <a:r>
              <a:rPr lang="en-US" sz="2000">
                <a:latin typeface="Adobe Garamond Pro" pitchFamily="18" charset="0"/>
              </a:rPr>
              <a:t>(</a:t>
            </a:r>
            <a:r>
              <a:rPr lang="en-US" sz="2000" smtClean="0">
                <a:latin typeface="Adobe Garamond Pro" pitchFamily="18" charset="0"/>
              </a:rPr>
              <a:t>402)471-9737; </a:t>
            </a:r>
            <a:r>
              <a:rPr lang="en-US" sz="2000" dirty="0" smtClean="0">
                <a:latin typeface="Adobe Garamond Pro" pitchFamily="18" charset="0"/>
              </a:rPr>
              <a:t>Email</a:t>
            </a:r>
            <a:r>
              <a:rPr lang="en-US" sz="2000" dirty="0">
                <a:latin typeface="Adobe Garamond Pro" pitchFamily="18" charset="0"/>
              </a:rPr>
              <a:t>:  </a:t>
            </a:r>
            <a:r>
              <a:rPr lang="en-US" sz="2000" dirty="0" smtClean="0">
                <a:latin typeface="Adobe Garamond Pro" pitchFamily="18" charset="0"/>
                <a:hlinkClick r:id="rId3"/>
              </a:rPr>
              <a:t>yvette.montes</a:t>
            </a:r>
            <a:r>
              <a:rPr lang="en-US" sz="2000" dirty="0" smtClean="0">
                <a:latin typeface="Adobe Garamond Pro" pitchFamily="18" charset="0"/>
                <a:hlinkClick r:id="rId3"/>
              </a:rPr>
              <a:t>@nebraska.gov</a:t>
            </a:r>
            <a:r>
              <a:rPr lang="en-US" sz="2000" dirty="0" smtClean="0">
                <a:latin typeface="Adobe Garamond Pro" pitchFamily="18" charset="0"/>
              </a:rPr>
              <a:t> </a:t>
            </a:r>
            <a:endParaRPr lang="en-US" sz="2000" dirty="0" smtClean="0">
              <a:latin typeface="Adobe Garamond Pro" pitchFamily="18" charset="0"/>
            </a:endParaRPr>
          </a:p>
          <a:p>
            <a:pPr lvl="2">
              <a:buClr>
                <a:schemeClr val="accent2">
                  <a:lumMod val="75000"/>
                </a:schemeClr>
              </a:buClr>
            </a:pPr>
            <a:endParaRPr lang="en-US" sz="2000" spc="300" dirty="0" smtClean="0">
              <a:latin typeface="Adobe Fan Heiti Std B" pitchFamily="34" charset="-128"/>
              <a:ea typeface="Adobe Fan Heiti Std B" pitchFamily="34" charset="-128"/>
            </a:endParaRPr>
          </a:p>
          <a:p>
            <a:pPr>
              <a:buClr>
                <a:schemeClr val="accent2">
                  <a:lumMod val="75000"/>
                </a:schemeClr>
              </a:buClr>
            </a:pPr>
            <a:r>
              <a:rPr lang="en-US" spc="300" dirty="0" smtClean="0">
                <a:latin typeface="Adobe Fan Heiti Std B" pitchFamily="34" charset="-128"/>
                <a:ea typeface="Adobe Fan Heiti Std B" pitchFamily="34" charset="-128"/>
              </a:rPr>
              <a:t>BOARD PLANNING AND </a:t>
            </a:r>
            <a:r>
              <a:rPr lang="en-US" spc="300" dirty="0" smtClean="0">
                <a:latin typeface="Adobe Fan Heiti Std B" pitchFamily="34" charset="-128"/>
                <a:ea typeface="Adobe Fan Heiti Std B" pitchFamily="34" charset="-128"/>
              </a:rPr>
              <a:t>SUPPORT </a:t>
            </a:r>
          </a:p>
          <a:p>
            <a:pPr>
              <a:buClr>
                <a:schemeClr val="accent2">
                  <a:lumMod val="75000"/>
                </a:schemeClr>
              </a:buClr>
            </a:pPr>
            <a:r>
              <a:rPr lang="en-US" sz="2000" b="1" dirty="0" smtClean="0">
                <a:solidFill>
                  <a:schemeClr val="accent2">
                    <a:lumMod val="50000"/>
                  </a:schemeClr>
                </a:solidFill>
                <a:latin typeface="Adobe Garamond Pro" pitchFamily="18" charset="0"/>
              </a:rPr>
              <a:t>Elizabeth Schuster, Program Coordinator</a:t>
            </a:r>
            <a:r>
              <a:rPr lang="en-US" sz="2000" b="1" dirty="0">
                <a:solidFill>
                  <a:schemeClr val="accent2">
                    <a:lumMod val="50000"/>
                  </a:schemeClr>
                </a:solidFill>
                <a:latin typeface="Adobe Garamond Pro" pitchFamily="18" charset="0"/>
              </a:rPr>
              <a:t>			</a:t>
            </a:r>
          </a:p>
          <a:p>
            <a:pPr lvl="2">
              <a:buClr>
                <a:schemeClr val="accent2">
                  <a:lumMod val="75000"/>
                </a:schemeClr>
              </a:buClr>
            </a:pPr>
            <a:r>
              <a:rPr lang="en-US" sz="2000" dirty="0">
                <a:latin typeface="Adobe Garamond Pro" pitchFamily="18" charset="0"/>
              </a:rPr>
              <a:t>Office of Employment &amp; Training</a:t>
            </a:r>
          </a:p>
          <a:p>
            <a:pPr lvl="2">
              <a:buClr>
                <a:schemeClr val="accent2">
                  <a:lumMod val="75000"/>
                </a:schemeClr>
              </a:buClr>
            </a:pPr>
            <a:r>
              <a:rPr lang="en-US" sz="2000" dirty="0">
                <a:latin typeface="Adobe Garamond Pro" pitchFamily="18" charset="0"/>
              </a:rPr>
              <a:t>Nebraska Department of Labor</a:t>
            </a:r>
          </a:p>
          <a:p>
            <a:pPr lvl="2">
              <a:buClr>
                <a:schemeClr val="accent2">
                  <a:lumMod val="75000"/>
                </a:schemeClr>
              </a:buClr>
            </a:pPr>
            <a:r>
              <a:rPr lang="en-US" sz="2000" dirty="0">
                <a:latin typeface="Adobe Garamond Pro" pitchFamily="18" charset="0"/>
              </a:rPr>
              <a:t>Bus:  (</a:t>
            </a:r>
            <a:r>
              <a:rPr lang="en-US" sz="2000" dirty="0" smtClean="0">
                <a:latin typeface="Adobe Garamond Pro" pitchFamily="18" charset="0"/>
              </a:rPr>
              <a:t>402)471-9746; </a:t>
            </a:r>
            <a:endParaRPr lang="en-US" sz="2000" dirty="0">
              <a:latin typeface="Adobe Garamond Pro" pitchFamily="18" charset="0"/>
            </a:endParaRPr>
          </a:p>
          <a:p>
            <a:pPr lvl="2">
              <a:buClr>
                <a:schemeClr val="accent2">
                  <a:lumMod val="75000"/>
                </a:schemeClr>
              </a:buClr>
            </a:pPr>
            <a:r>
              <a:rPr lang="en-US" sz="2000" dirty="0">
                <a:latin typeface="Adobe Garamond Pro" pitchFamily="18" charset="0"/>
              </a:rPr>
              <a:t>Email: </a:t>
            </a:r>
            <a:r>
              <a:rPr lang="en-US" sz="2000" dirty="0" smtClean="0">
                <a:latin typeface="Adobe Garamond Pro" pitchFamily="18" charset="0"/>
                <a:hlinkClick r:id="rId4"/>
              </a:rPr>
              <a:t>Elizabeth.Schuster@nebraska.gov</a:t>
            </a:r>
            <a:r>
              <a:rPr lang="en-US" sz="2000" dirty="0" smtClean="0">
                <a:latin typeface="Adobe Garamond Pro" pitchFamily="18" charset="0"/>
              </a:rPr>
              <a:t> </a:t>
            </a:r>
          </a:p>
          <a:p>
            <a:pPr lvl="2">
              <a:buClr>
                <a:schemeClr val="accent2">
                  <a:lumMod val="75000"/>
                </a:schemeClr>
              </a:buClr>
            </a:pPr>
            <a:endParaRPr lang="en-US" sz="2000" b="1" dirty="0" smtClean="0">
              <a:solidFill>
                <a:schemeClr val="accent2">
                  <a:lumMod val="50000"/>
                </a:schemeClr>
              </a:solidFill>
              <a:latin typeface="Adobe Garamond Pro" pitchFamily="18" charset="0"/>
            </a:endParaRPr>
          </a:p>
          <a:p>
            <a:pPr>
              <a:buClr>
                <a:schemeClr val="accent2">
                  <a:lumMod val="75000"/>
                </a:schemeClr>
              </a:buClr>
            </a:pPr>
            <a:r>
              <a:rPr lang="en-US" sz="2000" b="1" dirty="0" smtClean="0">
                <a:solidFill>
                  <a:schemeClr val="accent2">
                    <a:lumMod val="50000"/>
                  </a:schemeClr>
                </a:solidFill>
                <a:latin typeface="Adobe Garamond Pro" pitchFamily="18" charset="0"/>
              </a:rPr>
              <a:t>Stan </a:t>
            </a:r>
            <a:r>
              <a:rPr lang="en-US" sz="2000" b="1" dirty="0" err="1">
                <a:solidFill>
                  <a:schemeClr val="accent2">
                    <a:lumMod val="50000"/>
                  </a:schemeClr>
                </a:solidFill>
                <a:latin typeface="Adobe Garamond Pro" pitchFamily="18" charset="0"/>
              </a:rPr>
              <a:t>Odenthal</a:t>
            </a:r>
            <a:r>
              <a:rPr lang="en-US" sz="2000" b="1" dirty="0">
                <a:solidFill>
                  <a:schemeClr val="accent2">
                    <a:lumMod val="50000"/>
                  </a:schemeClr>
                </a:solidFill>
                <a:latin typeface="Adobe Garamond Pro" pitchFamily="18" charset="0"/>
              </a:rPr>
              <a:t>, </a:t>
            </a:r>
            <a:r>
              <a:rPr lang="en-US" sz="2000" b="1" dirty="0" smtClean="0">
                <a:solidFill>
                  <a:schemeClr val="accent2">
                    <a:lumMod val="50000"/>
                  </a:schemeClr>
                </a:solidFill>
                <a:latin typeface="Adobe Garamond Pro" pitchFamily="18" charset="0"/>
              </a:rPr>
              <a:t>Administrator				</a:t>
            </a:r>
            <a:endParaRPr lang="en-US" sz="2000" b="1" dirty="0">
              <a:solidFill>
                <a:schemeClr val="accent2">
                  <a:lumMod val="50000"/>
                </a:schemeClr>
              </a:solidFill>
              <a:latin typeface="Adobe Garamond Pro" pitchFamily="18" charset="0"/>
            </a:endParaRPr>
          </a:p>
          <a:p>
            <a:pPr lvl="2">
              <a:buClr>
                <a:schemeClr val="accent2">
                  <a:lumMod val="75000"/>
                </a:schemeClr>
              </a:buClr>
            </a:pPr>
            <a:r>
              <a:rPr lang="en-US" sz="2000" dirty="0">
                <a:latin typeface="Adobe Garamond Pro" pitchFamily="18" charset="0"/>
              </a:rPr>
              <a:t>Office of Employment &amp; Training</a:t>
            </a:r>
          </a:p>
          <a:p>
            <a:pPr lvl="2">
              <a:buClr>
                <a:schemeClr val="accent2">
                  <a:lumMod val="75000"/>
                </a:schemeClr>
              </a:buClr>
            </a:pPr>
            <a:r>
              <a:rPr lang="en-US" sz="2000" dirty="0">
                <a:latin typeface="Adobe Garamond Pro" pitchFamily="18" charset="0"/>
              </a:rPr>
              <a:t>Nebraska Department of Labor</a:t>
            </a:r>
          </a:p>
          <a:p>
            <a:pPr lvl="2">
              <a:buClr>
                <a:schemeClr val="accent2">
                  <a:lumMod val="75000"/>
                </a:schemeClr>
              </a:buClr>
            </a:pPr>
            <a:r>
              <a:rPr lang="en-US" sz="2000" dirty="0" smtClean="0">
                <a:latin typeface="Adobe Garamond Pro" pitchFamily="18" charset="0"/>
              </a:rPr>
              <a:t>Bus</a:t>
            </a:r>
            <a:r>
              <a:rPr lang="en-US" sz="2000" dirty="0">
                <a:latin typeface="Adobe Garamond Pro" pitchFamily="18" charset="0"/>
              </a:rPr>
              <a:t>:  (402)471-1932; </a:t>
            </a:r>
            <a:endParaRPr lang="en-US" sz="2000" dirty="0" smtClean="0">
              <a:latin typeface="Adobe Garamond Pro" pitchFamily="18" charset="0"/>
            </a:endParaRPr>
          </a:p>
          <a:p>
            <a:pPr lvl="2">
              <a:buClr>
                <a:schemeClr val="accent2">
                  <a:lumMod val="75000"/>
                </a:schemeClr>
              </a:buClr>
            </a:pPr>
            <a:r>
              <a:rPr lang="en-US" sz="2000" dirty="0" smtClean="0">
                <a:latin typeface="Adobe Garamond Pro" pitchFamily="18" charset="0"/>
              </a:rPr>
              <a:t>Email</a:t>
            </a:r>
            <a:r>
              <a:rPr lang="en-US" sz="2000" dirty="0">
                <a:latin typeface="Adobe Garamond Pro" pitchFamily="18" charset="0"/>
              </a:rPr>
              <a:t>: </a:t>
            </a:r>
            <a:r>
              <a:rPr lang="en-US" sz="2000" dirty="0" smtClean="0">
                <a:latin typeface="Adobe Garamond Pro" pitchFamily="18" charset="0"/>
                <a:hlinkClick r:id="rId5"/>
              </a:rPr>
              <a:t>stan.odenthal@nebraska.gov</a:t>
            </a:r>
            <a:endParaRPr lang="en-US" sz="2000" dirty="0">
              <a:latin typeface="Adobe Garamond Pro" pitchFamily="18" charset="0"/>
            </a:endParaRPr>
          </a:p>
          <a:p>
            <a:pPr lvl="1">
              <a:buClr>
                <a:schemeClr val="accent2">
                  <a:lumMod val="75000"/>
                </a:schemeClr>
              </a:buClr>
            </a:pPr>
            <a:endParaRPr lang="en-US" sz="2000" dirty="0">
              <a:latin typeface="Adobe Garamond Pro"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49733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027855" y="1605378"/>
            <a:ext cx="9030543" cy="5262979"/>
          </a:xfrm>
          <a:prstGeom prst="rect">
            <a:avLst/>
          </a:prstGeom>
        </p:spPr>
        <p:txBody>
          <a:bodyPr wrap="square">
            <a:spAutoFit/>
          </a:bodyPr>
          <a:lstStyle/>
          <a:p>
            <a:r>
              <a:rPr lang="en-US" sz="2800" dirty="0"/>
              <a:t>The Workforce Innovation and Opportunity Act (WIOA) was created to provide state and local areas the flexibility to collaborate across systems in an effort to better address the employment and skill needs of current employees, jobseekers, and employers.  WIOA accomplishes this by prescribing:</a:t>
            </a:r>
          </a:p>
          <a:p>
            <a:pPr marL="522275" indent="-522275">
              <a:buNone/>
            </a:pPr>
            <a:r>
              <a:rPr lang="en-US" sz="2800" dirty="0"/>
              <a:t>1.   </a:t>
            </a:r>
            <a:r>
              <a:rPr lang="en-US" sz="2800" b="1" dirty="0">
                <a:solidFill>
                  <a:srgbClr val="C00000"/>
                </a:solidFill>
              </a:rPr>
              <a:t>A stronger alignment</a:t>
            </a:r>
            <a:r>
              <a:rPr lang="en-US" sz="2800" dirty="0">
                <a:solidFill>
                  <a:srgbClr val="C00000"/>
                </a:solidFill>
              </a:rPr>
              <a:t> </a:t>
            </a:r>
            <a:r>
              <a:rPr lang="en-US" sz="2800" dirty="0"/>
              <a:t>of the workforce, education, and economic development systems; and</a:t>
            </a:r>
          </a:p>
          <a:p>
            <a:pPr marL="522275" indent="-522275">
              <a:buNone/>
            </a:pPr>
            <a:r>
              <a:rPr lang="en-US" sz="2800" dirty="0"/>
              <a:t>2.   </a:t>
            </a:r>
            <a:r>
              <a:rPr lang="en-US" sz="2800" b="1" dirty="0">
                <a:solidFill>
                  <a:srgbClr val="C00000"/>
                </a:solidFill>
              </a:rPr>
              <a:t>Improving the structure and delivery </a:t>
            </a:r>
            <a:r>
              <a:rPr lang="en-US" sz="2800" dirty="0"/>
              <a:t>in the system to assist America’s workers in achieving a family-sustaining wage while providing America’s employers with the skilled workers they need to compete on a global level.</a:t>
            </a:r>
            <a:endParaRPr lang="en-US" sz="2800" dirty="0"/>
          </a:p>
        </p:txBody>
      </p:sp>
      <p:sp>
        <p:nvSpPr>
          <p:cNvPr id="7" name="Rectangle 6"/>
          <p:cNvSpPr/>
          <p:nvPr/>
        </p:nvSpPr>
        <p:spPr>
          <a:xfrm rot="5400000">
            <a:off x="4879510" y="-2659115"/>
            <a:ext cx="1015663" cy="7513322"/>
          </a:xfrm>
          <a:prstGeom prst="rect">
            <a:avLst/>
          </a:prstGeom>
        </p:spPr>
        <p:txBody>
          <a:bodyPr vert="vert270" wrap="square">
            <a:spAutoFit/>
          </a:bodyPr>
          <a:lstStyle/>
          <a:p>
            <a:pPr algn="r"/>
            <a:r>
              <a:rPr lang="en-US" sz="5400" b="1" spc="-150" dirty="0" smtClean="0">
                <a:solidFill>
                  <a:srgbClr val="C00000"/>
                </a:solidFill>
                <a:latin typeface="Adobe Fan Heiti Std B" pitchFamily="34" charset="-128"/>
                <a:ea typeface="Adobe Fan Heiti Std B" pitchFamily="34" charset="-128"/>
              </a:rPr>
              <a:t>WIOA Vision Statement</a:t>
            </a:r>
            <a:r>
              <a:rPr lang="en-US" sz="4400" b="1" spc="-150" dirty="0" smtClean="0">
                <a:solidFill>
                  <a:srgbClr val="C00000"/>
                </a:solidFill>
                <a:latin typeface="Adobe Fan Heiti Std B" pitchFamily="34" charset="-128"/>
                <a:ea typeface="Adobe Fan Heiti Std B" pitchFamily="34" charset="-128"/>
              </a:rPr>
              <a:t>: </a:t>
            </a:r>
            <a:endParaRPr lang="en-US" spc="-150" dirty="0">
              <a:solidFill>
                <a:srgbClr val="C00000"/>
              </a:solidFill>
            </a:endParaRPr>
          </a:p>
        </p:txBody>
      </p:sp>
      <p:sp>
        <p:nvSpPr>
          <p:cNvPr id="8" name="TextBox 7"/>
          <p:cNvSpPr txBox="1"/>
          <p:nvPr/>
        </p:nvSpPr>
        <p:spPr>
          <a:xfrm>
            <a:off x="11011834"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217101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027857" y="2696686"/>
            <a:ext cx="8033378" cy="584775"/>
          </a:xfrm>
          <a:prstGeom prst="rect">
            <a:avLst/>
          </a:prstGeom>
        </p:spPr>
        <p:txBody>
          <a:bodyPr wrap="square">
            <a:spAutoFit/>
          </a:bodyPr>
          <a:lstStyle/>
          <a:p>
            <a:pPr algn="just"/>
            <a:r>
              <a:rPr lang="en-US" sz="3200" dirty="0" smtClean="0">
                <a:latin typeface="Times New Roman" panose="02020603050405020304" pitchFamily="18" charset="0"/>
                <a:cs typeface="Times New Roman" panose="02020603050405020304" pitchFamily="18" charset="0"/>
              </a:rPr>
              <a:t>TBD by the GNWDB Board</a:t>
            </a:r>
            <a:endParaRPr lang="en-US" sz="3200" b="1" dirty="0">
              <a:latin typeface="Times New Roman" panose="02020603050405020304" pitchFamily="18" charset="0"/>
              <a:cs typeface="Times New Roman" panose="02020603050405020304" pitchFamily="18" charset="0"/>
            </a:endParaRPr>
          </a:p>
        </p:txBody>
      </p:sp>
      <p:sp>
        <p:nvSpPr>
          <p:cNvPr id="7" name="Rectangle 6"/>
          <p:cNvSpPr/>
          <p:nvPr/>
        </p:nvSpPr>
        <p:spPr>
          <a:xfrm rot="5400000">
            <a:off x="5668284" y="-2454994"/>
            <a:ext cx="923330" cy="9309600"/>
          </a:xfrm>
          <a:prstGeom prst="rect">
            <a:avLst/>
          </a:prstGeom>
        </p:spPr>
        <p:txBody>
          <a:bodyPr vert="vert270" wrap="none">
            <a:spAutoFit/>
          </a:bodyPr>
          <a:lstStyle/>
          <a:p>
            <a:pPr algn="just"/>
            <a:r>
              <a:rPr lang="en-US" sz="4800" b="1" dirty="0" smtClean="0">
                <a:solidFill>
                  <a:srgbClr val="C00000"/>
                </a:solidFill>
                <a:latin typeface="Adobe Fan Heiti Std B" pitchFamily="34" charset="-128"/>
                <a:ea typeface="Adobe Fan Heiti Std B" pitchFamily="34" charset="-128"/>
              </a:rPr>
              <a:t> M</a:t>
            </a:r>
            <a:r>
              <a:rPr lang="en-US" sz="4000" b="1" dirty="0" smtClean="0">
                <a:solidFill>
                  <a:srgbClr val="C00000"/>
                </a:solidFill>
                <a:latin typeface="Adobe Fan Heiti Std B" pitchFamily="34" charset="-128"/>
                <a:ea typeface="Adobe Fan Heiti Std B" pitchFamily="34" charset="-128"/>
              </a:rPr>
              <a:t>ission and Vision of the Local Board </a:t>
            </a:r>
            <a:r>
              <a:rPr lang="en-US" sz="4000" b="1" dirty="0" smtClean="0">
                <a:solidFill>
                  <a:srgbClr val="C00000"/>
                </a:solidFill>
                <a:latin typeface="Adobe Fan Heiti Std B" pitchFamily="34" charset="-128"/>
                <a:ea typeface="Adobe Fan Heiti Std B" pitchFamily="34" charset="-128"/>
              </a:rPr>
              <a:t> </a:t>
            </a:r>
            <a:r>
              <a:rPr lang="en-US" sz="4000" b="1" dirty="0" smtClean="0">
                <a:solidFill>
                  <a:srgbClr val="C00000"/>
                </a:solidFill>
                <a:latin typeface="Adobe Fan Heiti Std B" pitchFamily="34" charset="-128"/>
                <a:ea typeface="Adobe Fan Heiti Std B" pitchFamily="34" charset="-128"/>
              </a:rPr>
              <a:t>:</a:t>
            </a:r>
            <a:endParaRPr lang="en-US" dirty="0">
              <a:solidFill>
                <a:srgbClr val="C00000"/>
              </a:solidFill>
            </a:endParaRPr>
          </a:p>
        </p:txBody>
      </p:sp>
      <p:pic>
        <p:nvPicPr>
          <p:cNvPr id="5" name="Picture 4"/>
          <p:cNvPicPr>
            <a:picLocks noChangeAspect="1"/>
          </p:cNvPicPr>
          <p:nvPr/>
        </p:nvPicPr>
        <p:blipFill>
          <a:blip r:embed="rId3"/>
          <a:stretch>
            <a:fillRect/>
          </a:stretch>
        </p:blipFill>
        <p:spPr>
          <a:xfrm>
            <a:off x="307307" y="261922"/>
            <a:ext cx="5237550" cy="1281832"/>
          </a:xfrm>
          <a:prstGeom prst="rect">
            <a:avLst/>
          </a:prstGeom>
        </p:spPr>
      </p:pic>
      <p:sp>
        <p:nvSpPr>
          <p:cNvPr id="8" name="TextBox 7"/>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848137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027857" y="2610730"/>
            <a:ext cx="8220342" cy="3539430"/>
          </a:xfrm>
          <a:prstGeom prst="rect">
            <a:avLst/>
          </a:prstGeom>
        </p:spPr>
        <p:txBody>
          <a:bodyPr wrap="square">
            <a:spAutoFit/>
          </a:bodyPr>
          <a:lstStyle/>
          <a:p>
            <a:pPr marL="457200" indent="-457200" algn="just">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A Business Majority</a:t>
            </a:r>
          </a:p>
          <a:p>
            <a:pPr marL="457200" indent="-457200" algn="just">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20% Representatives of workforce within the state including representatives of labor organizations</a:t>
            </a:r>
            <a:endParaRPr lang="en-US" sz="3200" dirty="0">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Education and Training Representatives</a:t>
            </a:r>
          </a:p>
          <a:p>
            <a:pPr marL="457200" indent="-457200" algn="just">
              <a:buFont typeface="Arial" panose="020B0604020202020204" pitchFamily="34" charset="0"/>
              <a:buChar char="•"/>
            </a:pPr>
            <a:r>
              <a:rPr lang="en-US" sz="3200" dirty="0" smtClean="0">
                <a:latin typeface="Times New Roman" panose="02020603050405020304" pitchFamily="18" charset="0"/>
                <a:cs typeface="Times New Roman" panose="02020603050405020304" pitchFamily="18" charset="0"/>
              </a:rPr>
              <a:t>Government and Economic/Community Development  entities</a:t>
            </a:r>
          </a:p>
        </p:txBody>
      </p:sp>
      <p:sp>
        <p:nvSpPr>
          <p:cNvPr id="7" name="Rectangle 6"/>
          <p:cNvSpPr/>
          <p:nvPr/>
        </p:nvSpPr>
        <p:spPr>
          <a:xfrm rot="5400000">
            <a:off x="5570570" y="-1222114"/>
            <a:ext cx="738664" cy="6852196"/>
          </a:xfrm>
          <a:prstGeom prst="rect">
            <a:avLst/>
          </a:prstGeom>
        </p:spPr>
        <p:txBody>
          <a:bodyPr vert="vert270" wrap="none">
            <a:spAutoFit/>
          </a:bodyPr>
          <a:lstStyle/>
          <a:p>
            <a:pPr algn="r"/>
            <a:r>
              <a:rPr lang="en-US" sz="3600" b="1" dirty="0" smtClean="0">
                <a:solidFill>
                  <a:schemeClr val="accent4">
                    <a:lumMod val="75000"/>
                  </a:schemeClr>
                </a:solidFill>
                <a:latin typeface="Adobe Fan Heiti Std B" pitchFamily="34" charset="-128"/>
                <a:ea typeface="Adobe Fan Heiti Std B" pitchFamily="34" charset="-128"/>
              </a:rPr>
              <a:t>Who Serves on the Local Board</a:t>
            </a:r>
            <a:r>
              <a:rPr lang="en-US" sz="3600" b="1" dirty="0">
                <a:solidFill>
                  <a:schemeClr val="accent4">
                    <a:lumMod val="75000"/>
                  </a:schemeClr>
                </a:solidFill>
                <a:latin typeface="Adobe Fan Heiti Std B" pitchFamily="34" charset="-128"/>
                <a:ea typeface="Adobe Fan Heiti Std B" pitchFamily="34" charset="-128"/>
              </a:rPr>
              <a:t>?</a:t>
            </a:r>
            <a:r>
              <a:rPr lang="en-US" sz="3600" b="1" dirty="0" smtClean="0">
                <a:solidFill>
                  <a:schemeClr val="accent4">
                    <a:lumMod val="75000"/>
                  </a:schemeClr>
                </a:solidFill>
                <a:latin typeface="Adobe Fan Heiti Std B" pitchFamily="34" charset="-128"/>
                <a:ea typeface="Adobe Fan Heiti Std B" pitchFamily="34" charset="-128"/>
              </a:rPr>
              <a:t> </a:t>
            </a:r>
            <a:endParaRPr lang="en-US" sz="3600" dirty="0">
              <a:solidFill>
                <a:schemeClr val="accent4">
                  <a:lumMod val="75000"/>
                </a:schemeClr>
              </a:solidFill>
            </a:endParaRPr>
          </a:p>
        </p:txBody>
      </p:sp>
      <p:pic>
        <p:nvPicPr>
          <p:cNvPr id="5" name="Picture 4"/>
          <p:cNvPicPr>
            <a:picLocks noChangeAspect="1"/>
          </p:cNvPicPr>
          <p:nvPr/>
        </p:nvPicPr>
        <p:blipFill>
          <a:blip r:embed="rId3"/>
          <a:stretch>
            <a:fillRect/>
          </a:stretch>
        </p:blipFill>
        <p:spPr>
          <a:xfrm>
            <a:off x="383507" y="414322"/>
            <a:ext cx="5237550" cy="1281832"/>
          </a:xfrm>
          <a:prstGeom prst="rect">
            <a:avLst/>
          </a:prstGeom>
        </p:spPr>
      </p:pic>
      <p:sp>
        <p:nvSpPr>
          <p:cNvPr id="8" name="TextBox 7"/>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33978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88783" y="420414"/>
            <a:ext cx="8598907" cy="793531"/>
          </a:xfrm>
        </p:spPr>
        <p:txBody>
          <a:bodyPr>
            <a:normAutofit fontScale="90000"/>
          </a:bodyPr>
          <a:lstStyle/>
          <a:p>
            <a:r>
              <a:rPr lang="en-US" sz="4800" spc="600" dirty="0" smtClean="0">
                <a:solidFill>
                  <a:schemeClr val="bg2">
                    <a:lumMod val="25000"/>
                  </a:schemeClr>
                </a:solidFill>
                <a:effectLst>
                  <a:outerShdw blurRad="50800" dist="38100" dir="2700000" algn="tl" rotWithShape="0">
                    <a:prstClr val="black">
                      <a:alpha val="40000"/>
                    </a:prstClr>
                  </a:outerShdw>
                </a:effectLst>
                <a:latin typeface="Book Antiqua" pitchFamily="18" charset="0"/>
                <a:ea typeface="Adobe Myungjo Std M" pitchFamily="18" charset="-128"/>
              </a:rPr>
              <a:t>GNWDB MEMBERS</a:t>
            </a:r>
            <a:endParaRPr lang="en-US" spc="600" dirty="0">
              <a:solidFill>
                <a:schemeClr val="bg2">
                  <a:lumMod val="25000"/>
                </a:schemeClr>
              </a:solidFill>
              <a:effectLst>
                <a:outerShdw blurRad="50800" dist="38100" dir="2700000" algn="tl" rotWithShape="0">
                  <a:prstClr val="black">
                    <a:alpha val="40000"/>
                  </a:prstClr>
                </a:outerShdw>
              </a:effectLst>
              <a:latin typeface="Book Antiqua" pitchFamily="18" charset="0"/>
            </a:endParaRPr>
          </a:p>
        </p:txBody>
      </p:sp>
      <p:sp>
        <p:nvSpPr>
          <p:cNvPr id="5" name="TextBox 4"/>
          <p:cNvSpPr txBox="1"/>
          <p:nvPr/>
        </p:nvSpPr>
        <p:spPr>
          <a:xfrm>
            <a:off x="236483" y="1277006"/>
            <a:ext cx="8245366" cy="5970865"/>
          </a:xfrm>
          <a:prstGeom prst="rect">
            <a:avLst/>
          </a:prstGeom>
          <a:noFill/>
        </p:spPr>
        <p:txBody>
          <a:bodyPr wrap="square" rtlCol="0">
            <a:spAutoFit/>
          </a:bodyPr>
          <a:lstStyle/>
          <a:p>
            <a:r>
              <a:rPr lang="en-US" sz="2800" b="1" spc="300" dirty="0" smtClean="0">
                <a:solidFill>
                  <a:schemeClr val="accent1"/>
                </a:solidFill>
                <a:latin typeface="Adobe Fan Heiti Std B" pitchFamily="34" charset="-128"/>
                <a:ea typeface="Adobe Fan Heiti Std B" pitchFamily="34" charset="-128"/>
              </a:rPr>
              <a:t>B</a:t>
            </a:r>
            <a:r>
              <a:rPr lang="en-US" sz="2400" b="1" spc="300" dirty="0" smtClean="0">
                <a:solidFill>
                  <a:schemeClr val="accent1"/>
                </a:solidFill>
                <a:latin typeface="Adobe Fan Heiti Std B" pitchFamily="34" charset="-128"/>
                <a:ea typeface="Adobe Fan Heiti Std B" pitchFamily="34" charset="-128"/>
              </a:rPr>
              <a:t>USINESS</a:t>
            </a:r>
            <a:r>
              <a:rPr lang="en-US" sz="2800" b="1" spc="300" dirty="0" smtClean="0">
                <a:solidFill>
                  <a:schemeClr val="accent1"/>
                </a:solidFill>
                <a:latin typeface="Adobe Fan Heiti Std B" pitchFamily="34" charset="-128"/>
                <a:ea typeface="Adobe Fan Heiti Std B" pitchFamily="34" charset="-128"/>
              </a:rPr>
              <a:t> R</a:t>
            </a:r>
            <a:r>
              <a:rPr lang="en-US" sz="2400" b="1" spc="300" dirty="0" smtClean="0">
                <a:solidFill>
                  <a:schemeClr val="accent1"/>
                </a:solidFill>
                <a:latin typeface="Adobe Fan Heiti Std B" pitchFamily="34" charset="-128"/>
                <a:ea typeface="Adobe Fan Heiti Std B" pitchFamily="34" charset="-128"/>
              </a:rPr>
              <a:t>EPRESENTATIVES</a:t>
            </a:r>
          </a:p>
          <a:p>
            <a:endParaRPr lang="en-US" sz="1100" spc="300" dirty="0" smtClean="0">
              <a:latin typeface="Adobe Fan Heiti Std B" pitchFamily="34" charset="-128"/>
              <a:ea typeface="Adobe Fan Heiti Std B" pitchFamily="34" charset="-128"/>
            </a:endParaRPr>
          </a:p>
          <a:p>
            <a:pPr marL="914400" indent="-285750"/>
            <a:r>
              <a:rPr lang="en-US" sz="2400" spc="300" dirty="0" smtClean="0">
                <a:latin typeface="Adobe Fan Heiti Std B" pitchFamily="34" charset="-128"/>
                <a:ea typeface="Adobe Fan Heiti Std B" pitchFamily="34" charset="-128"/>
              </a:rPr>
              <a:t>A</a:t>
            </a:r>
            <a:r>
              <a:rPr lang="en-US" sz="2000" spc="300" dirty="0" smtClean="0">
                <a:latin typeface="Adobe Fan Heiti Std B" pitchFamily="34" charset="-128"/>
                <a:ea typeface="Adobe Fan Heiti Std B" pitchFamily="34" charset="-128"/>
              </a:rPr>
              <a:t>GRICULTURAL</a:t>
            </a:r>
            <a:r>
              <a:rPr lang="en-US" sz="2400" spc="300" dirty="0" smtClean="0">
                <a:latin typeface="Adobe Fan Heiti Std B" pitchFamily="34" charset="-128"/>
                <a:ea typeface="Adobe Fan Heiti Std B" pitchFamily="34" charset="-128"/>
              </a:rPr>
              <a:t> M</a:t>
            </a:r>
            <a:r>
              <a:rPr lang="en-US" sz="2000" spc="300" dirty="0" smtClean="0">
                <a:latin typeface="Adobe Fan Heiti Std B" pitchFamily="34" charset="-128"/>
                <a:ea typeface="Adobe Fan Heiti Std B" pitchFamily="34" charset="-128"/>
              </a:rPr>
              <a:t>ACHINERY</a:t>
            </a:r>
          </a:p>
          <a:p>
            <a:pPr marL="1203325" lvl="1" indent="-285750">
              <a:buClr>
                <a:schemeClr val="accent2">
                  <a:lumMod val="75000"/>
                </a:schemeClr>
              </a:buClr>
              <a:buFont typeface="Wingdings 3" pitchFamily="18" charset="2"/>
              <a:buChar char=""/>
            </a:pPr>
            <a:r>
              <a:rPr lang="en-US" sz="2000" dirty="0" smtClean="0">
                <a:latin typeface="Adobe Garamond Pro" pitchFamily="18" charset="0"/>
              </a:rPr>
              <a:t>Wayne Brozek, </a:t>
            </a:r>
            <a:r>
              <a:rPr lang="en-US" sz="2000" i="1" dirty="0" smtClean="0">
                <a:latin typeface="Adobe Garamond Pro" pitchFamily="18" charset="0"/>
              </a:rPr>
              <a:t>21</a:t>
            </a:r>
            <a:r>
              <a:rPr lang="en-US" sz="2000" i="1" baseline="30000" dirty="0" smtClean="0">
                <a:latin typeface="Adobe Garamond Pro" pitchFamily="18" charset="0"/>
              </a:rPr>
              <a:t>st</a:t>
            </a:r>
            <a:r>
              <a:rPr lang="en-US" sz="2000" i="1" dirty="0" smtClean="0">
                <a:latin typeface="Adobe Garamond Pro" pitchFamily="18" charset="0"/>
              </a:rPr>
              <a:t> Century Equipment</a:t>
            </a:r>
            <a:r>
              <a:rPr lang="en-US" sz="2000" dirty="0" smtClean="0">
                <a:latin typeface="Adobe Garamond Pro" pitchFamily="18" charset="0"/>
              </a:rPr>
              <a:t> - Scottsbluff</a:t>
            </a:r>
          </a:p>
          <a:p>
            <a:pPr marL="1203325" lvl="1" indent="-285750">
              <a:buClr>
                <a:schemeClr val="accent2">
                  <a:lumMod val="75000"/>
                </a:schemeClr>
              </a:buClr>
              <a:buFont typeface="Wingdings 3" pitchFamily="18" charset="2"/>
              <a:buChar char=""/>
            </a:pPr>
            <a:r>
              <a:rPr lang="en-US" sz="2000" dirty="0" smtClean="0">
                <a:latin typeface="Adobe Garamond Pro"/>
              </a:rPr>
              <a:t>Stacey Weaver,</a:t>
            </a:r>
            <a:r>
              <a:rPr lang="en-US" sz="2000" i="1" dirty="0" smtClean="0">
                <a:latin typeface="Adobe Garamond Pro"/>
              </a:rPr>
              <a:t> Chief </a:t>
            </a:r>
            <a:r>
              <a:rPr lang="en-US" sz="2000" i="1" dirty="0" err="1" smtClean="0">
                <a:latin typeface="Adobe Garamond Pro"/>
              </a:rPr>
              <a:t>Agri</a:t>
            </a:r>
            <a:r>
              <a:rPr lang="en-US" sz="2000" i="1" dirty="0" smtClean="0">
                <a:latin typeface="Adobe Garamond Pro"/>
              </a:rPr>
              <a:t>-Industrial</a:t>
            </a:r>
            <a:r>
              <a:rPr lang="en-US" sz="2000" dirty="0" smtClean="0">
                <a:latin typeface="Adobe Garamond Pro"/>
              </a:rPr>
              <a:t> - Kearney</a:t>
            </a:r>
          </a:p>
          <a:p>
            <a:pPr marL="1203325" lvl="1" indent="-285750">
              <a:buClr>
                <a:schemeClr val="accent2">
                  <a:lumMod val="75000"/>
                </a:schemeClr>
              </a:buClr>
              <a:buFont typeface="Wingdings 3" pitchFamily="18" charset="2"/>
              <a:buChar char=""/>
            </a:pPr>
            <a:r>
              <a:rPr lang="en-US" sz="2000" dirty="0" smtClean="0">
                <a:latin typeface="Adobe Garamond Pro" pitchFamily="18" charset="0"/>
              </a:rPr>
              <a:t>Lisa Wilson, </a:t>
            </a:r>
            <a:r>
              <a:rPr lang="en-US" sz="2000" i="1" dirty="0" smtClean="0">
                <a:latin typeface="Adobe Garamond Pro" pitchFamily="18" charset="0"/>
              </a:rPr>
              <a:t>Case New Holland</a:t>
            </a:r>
            <a:r>
              <a:rPr lang="en-US" sz="2000" dirty="0" smtClean="0">
                <a:latin typeface="Adobe Garamond Pro" pitchFamily="18" charset="0"/>
              </a:rPr>
              <a:t> – Grand Island</a:t>
            </a:r>
            <a:endParaRPr lang="en-US" sz="2000" dirty="0" smtClean="0"/>
          </a:p>
          <a:p>
            <a:pPr marL="914400" lvl="1" indent="-285750">
              <a:buClr>
                <a:schemeClr val="accent2">
                  <a:lumMod val="75000"/>
                </a:schemeClr>
              </a:buClr>
            </a:pPr>
            <a:endParaRPr lang="en-US" sz="2000" dirty="0" smtClean="0">
              <a:latin typeface="Adobe Garamond Pro" pitchFamily="18" charset="0"/>
            </a:endParaRPr>
          </a:p>
          <a:p>
            <a:pPr marL="914400" indent="-285750"/>
            <a:r>
              <a:rPr lang="en-US" sz="2400" spc="300" dirty="0" smtClean="0">
                <a:latin typeface="Adobe Fan Heiti Std B" pitchFamily="34" charset="-128"/>
                <a:ea typeface="Adobe Fan Heiti Std B" pitchFamily="34" charset="-128"/>
              </a:rPr>
              <a:t>B</a:t>
            </a:r>
            <a:r>
              <a:rPr lang="en-US" sz="2000" spc="300" dirty="0" smtClean="0">
                <a:latin typeface="Adobe Fan Heiti Std B" pitchFamily="34" charset="-128"/>
                <a:ea typeface="Adobe Fan Heiti Std B" pitchFamily="34" charset="-128"/>
              </a:rPr>
              <a:t>USINESS</a:t>
            </a:r>
            <a:r>
              <a:rPr lang="en-US" sz="2400" spc="300" dirty="0" smtClean="0">
                <a:latin typeface="Adobe Fan Heiti Std B" pitchFamily="34" charset="-128"/>
                <a:ea typeface="Adobe Fan Heiti Std B" pitchFamily="34" charset="-128"/>
              </a:rPr>
              <a:t> M</a:t>
            </a:r>
            <a:r>
              <a:rPr lang="en-US" sz="2000" spc="300" dirty="0" smtClean="0">
                <a:latin typeface="Adobe Fan Heiti Std B" pitchFamily="34" charset="-128"/>
                <a:ea typeface="Adobe Fan Heiti Std B" pitchFamily="34" charset="-128"/>
              </a:rPr>
              <a:t>ANAGEMENT</a:t>
            </a:r>
            <a:r>
              <a:rPr lang="en-US" sz="2400" spc="300" dirty="0" smtClean="0">
                <a:latin typeface="Adobe Fan Heiti Std B" pitchFamily="34" charset="-128"/>
                <a:ea typeface="Adobe Fan Heiti Std B" pitchFamily="34" charset="-128"/>
              </a:rPr>
              <a:t> &amp; M</a:t>
            </a:r>
            <a:r>
              <a:rPr lang="en-US" sz="2000" spc="300" dirty="0" smtClean="0">
                <a:latin typeface="Adobe Fan Heiti Std B" pitchFamily="34" charset="-128"/>
                <a:ea typeface="Adobe Fan Heiti Std B" pitchFamily="34" charset="-128"/>
              </a:rPr>
              <a:t>ANUFACTURING</a:t>
            </a:r>
            <a:endParaRPr lang="en-US" spc="300" dirty="0" smtClean="0">
              <a:latin typeface="Adobe Fan Heiti Std B" pitchFamily="34" charset="-128"/>
              <a:ea typeface="Adobe Fan Heiti Std B" pitchFamily="34" charset="-128"/>
            </a:endParaRPr>
          </a:p>
          <a:p>
            <a:pPr marL="1203325" lvl="1" indent="-285750">
              <a:buClr>
                <a:schemeClr val="accent2">
                  <a:lumMod val="75000"/>
                </a:schemeClr>
              </a:buClr>
              <a:buFont typeface="Wingdings 3" pitchFamily="18" charset="2"/>
              <a:buChar char="}"/>
            </a:pPr>
            <a:r>
              <a:rPr lang="en-US" sz="2000" dirty="0" smtClean="0">
                <a:latin typeface="Adobe Garamond Pro" pitchFamily="18" charset="0"/>
              </a:rPr>
              <a:t>Peggy </a:t>
            </a:r>
            <a:r>
              <a:rPr lang="en-US" sz="2000" dirty="0" err="1" smtClean="0">
                <a:latin typeface="Adobe Garamond Pro" pitchFamily="18" charset="0"/>
              </a:rPr>
              <a:t>Sandall</a:t>
            </a:r>
            <a:r>
              <a:rPr lang="en-US" sz="2000" dirty="0" smtClean="0">
                <a:latin typeface="Adobe Garamond Pro" pitchFamily="18" charset="0"/>
              </a:rPr>
              <a:t>-Bertrand, </a:t>
            </a:r>
            <a:r>
              <a:rPr lang="en-US" sz="2000" i="1" dirty="0" smtClean="0">
                <a:latin typeface="Adobe Garamond Pro" pitchFamily="18" charset="0"/>
              </a:rPr>
              <a:t>Advance Services, </a:t>
            </a:r>
            <a:r>
              <a:rPr lang="en-US" sz="2000" i="1" dirty="0" err="1" smtClean="0">
                <a:latin typeface="Adobe Garamond Pro" pitchFamily="18" charset="0"/>
              </a:rPr>
              <a:t>Inc</a:t>
            </a:r>
            <a:r>
              <a:rPr lang="en-US" sz="2000" dirty="0" smtClean="0">
                <a:latin typeface="Adobe Garamond Pro" pitchFamily="18" charset="0"/>
              </a:rPr>
              <a:t> - Columbus</a:t>
            </a:r>
            <a:endParaRPr lang="en-US" sz="2000" i="1" dirty="0" smtClean="0">
              <a:latin typeface="Adobe Garamond Pro" pitchFamily="18" charset="0"/>
            </a:endParaRPr>
          </a:p>
          <a:p>
            <a:pPr marL="914400" lvl="1" indent="-285750">
              <a:buClr>
                <a:schemeClr val="accent2">
                  <a:lumMod val="75000"/>
                </a:schemeClr>
              </a:buClr>
            </a:pPr>
            <a:endParaRPr lang="en-US" sz="2000" dirty="0" smtClean="0"/>
          </a:p>
          <a:p>
            <a:pPr marL="914400" indent="-285750"/>
            <a:r>
              <a:rPr lang="en-US" sz="2400" spc="300" dirty="0" smtClean="0">
                <a:latin typeface="Adobe Fan Heiti Std B" pitchFamily="34" charset="-128"/>
                <a:ea typeface="Adobe Fan Heiti Std B" pitchFamily="34" charset="-128"/>
              </a:rPr>
              <a:t>F</a:t>
            </a:r>
            <a:r>
              <a:rPr lang="en-US" sz="2000" spc="300" dirty="0" smtClean="0">
                <a:latin typeface="Adobe Fan Heiti Std B" pitchFamily="34" charset="-128"/>
                <a:ea typeface="Adobe Fan Heiti Std B" pitchFamily="34" charset="-128"/>
              </a:rPr>
              <a:t>OOD</a:t>
            </a:r>
            <a:r>
              <a:rPr lang="en-US" sz="2400" spc="300" dirty="0" smtClean="0">
                <a:latin typeface="Adobe Fan Heiti Std B" pitchFamily="34" charset="-128"/>
                <a:ea typeface="Adobe Fan Heiti Std B" pitchFamily="34" charset="-128"/>
              </a:rPr>
              <a:t> P</a:t>
            </a:r>
            <a:r>
              <a:rPr lang="en-US" sz="2000" spc="300" dirty="0" smtClean="0">
                <a:latin typeface="Adobe Fan Heiti Std B" pitchFamily="34" charset="-128"/>
                <a:ea typeface="Adobe Fan Heiti Std B" pitchFamily="34" charset="-128"/>
              </a:rPr>
              <a:t>ROCESSING</a:t>
            </a:r>
            <a:r>
              <a:rPr lang="en-US" sz="2400" spc="300" dirty="0" smtClean="0">
                <a:latin typeface="Adobe Fan Heiti Std B" pitchFamily="34" charset="-128"/>
                <a:ea typeface="Adobe Fan Heiti Std B" pitchFamily="34" charset="-128"/>
              </a:rPr>
              <a:t>/M</a:t>
            </a:r>
            <a:r>
              <a:rPr lang="en-US" sz="2000" spc="300" dirty="0" smtClean="0">
                <a:latin typeface="Adobe Fan Heiti Std B" pitchFamily="34" charset="-128"/>
                <a:ea typeface="Adobe Fan Heiti Std B" pitchFamily="34" charset="-128"/>
              </a:rPr>
              <a:t>ANUFACTURING</a:t>
            </a:r>
          </a:p>
          <a:p>
            <a:pPr marL="1203325" lvl="1" indent="-285750">
              <a:buClr>
                <a:schemeClr val="accent2">
                  <a:lumMod val="75000"/>
                </a:schemeClr>
              </a:buClr>
              <a:buFont typeface="Wingdings 3" pitchFamily="18" charset="2"/>
              <a:buChar char="}"/>
            </a:pPr>
            <a:r>
              <a:rPr lang="en-US" sz="2000" dirty="0" smtClean="0">
                <a:latin typeface="Adobe Garamond Pro" pitchFamily="18" charset="0"/>
              </a:rPr>
              <a:t>Michelle Engel, </a:t>
            </a:r>
            <a:r>
              <a:rPr lang="en-US" sz="2000" i="1" dirty="0" smtClean="0">
                <a:latin typeface="Adobe Garamond Pro" pitchFamily="18" charset="0"/>
              </a:rPr>
              <a:t>Westin Packaged Meats</a:t>
            </a:r>
            <a:r>
              <a:rPr lang="en-US" sz="2000" dirty="0" smtClean="0">
                <a:latin typeface="Adobe Garamond Pro" pitchFamily="18" charset="0"/>
              </a:rPr>
              <a:t> - Fairbury</a:t>
            </a:r>
          </a:p>
          <a:p>
            <a:pPr marL="914400" lvl="0" indent="-285750"/>
            <a:endParaRPr lang="en-US" sz="2000" dirty="0" smtClean="0"/>
          </a:p>
          <a:p>
            <a:pPr marL="914400" indent="-285750"/>
            <a:r>
              <a:rPr lang="en-US" sz="2400" spc="300" dirty="0" smtClean="0">
                <a:latin typeface="Adobe Fan Heiti Std B" pitchFamily="34" charset="-128"/>
                <a:ea typeface="Adobe Fan Heiti Std B" pitchFamily="34" charset="-128"/>
              </a:rPr>
              <a:t>H</a:t>
            </a:r>
            <a:r>
              <a:rPr lang="en-US" sz="2000" spc="300" dirty="0" smtClean="0">
                <a:latin typeface="Adobe Fan Heiti Std B" pitchFamily="34" charset="-128"/>
                <a:ea typeface="Adobe Fan Heiti Std B" pitchFamily="34" charset="-128"/>
              </a:rPr>
              <a:t>EALTH </a:t>
            </a:r>
            <a:r>
              <a:rPr lang="en-US" sz="2400" spc="300" dirty="0" smtClean="0">
                <a:latin typeface="Adobe Fan Heiti Std B" pitchFamily="34" charset="-128"/>
                <a:ea typeface="Adobe Fan Heiti Std B" pitchFamily="34" charset="-128"/>
              </a:rPr>
              <a:t>S</a:t>
            </a:r>
            <a:r>
              <a:rPr lang="en-US" sz="2000" spc="300" dirty="0" smtClean="0">
                <a:latin typeface="Adobe Fan Heiti Std B" pitchFamily="34" charset="-128"/>
                <a:ea typeface="Adobe Fan Heiti Std B" pitchFamily="34" charset="-128"/>
              </a:rPr>
              <a:t>ERVICES</a:t>
            </a:r>
          </a:p>
          <a:p>
            <a:pPr marL="1203325" lvl="1" indent="-285750">
              <a:buClr>
                <a:schemeClr val="accent2">
                  <a:lumMod val="75000"/>
                </a:schemeClr>
              </a:buClr>
              <a:buFont typeface="Wingdings 3" pitchFamily="18" charset="2"/>
              <a:buChar char="}"/>
            </a:pPr>
            <a:r>
              <a:rPr lang="en-US" sz="2000" dirty="0" smtClean="0">
                <a:latin typeface="Adobe Garamond Pro" pitchFamily="18" charset="0"/>
              </a:rPr>
              <a:t>Charlene Lant, </a:t>
            </a:r>
            <a:r>
              <a:rPr lang="en-US" sz="2000" i="1" dirty="0" smtClean="0">
                <a:latin typeface="Adobe Garamond Pro" pitchFamily="18" charset="0"/>
              </a:rPr>
              <a:t>St. Mary’s Hospital</a:t>
            </a:r>
            <a:r>
              <a:rPr lang="en-US" sz="2000" dirty="0" smtClean="0">
                <a:latin typeface="Adobe Garamond Pro" pitchFamily="18" charset="0"/>
              </a:rPr>
              <a:t> – Nebraska City</a:t>
            </a:r>
          </a:p>
          <a:p>
            <a:pPr lvl="1">
              <a:buClr>
                <a:schemeClr val="accent2">
                  <a:lumMod val="75000"/>
                </a:schemeClr>
              </a:buClr>
            </a:pPr>
            <a:endParaRPr lang="en-US" dirty="0" smtClean="0">
              <a:latin typeface="Adobe Garamond Pro" pitchFamily="18" charset="0"/>
            </a:endParaRPr>
          </a:p>
          <a:p>
            <a:pPr lvl="1">
              <a:buClr>
                <a:schemeClr val="accent2">
                  <a:lumMod val="75000"/>
                </a:schemeClr>
              </a:buClr>
            </a:pPr>
            <a:endParaRPr lang="en-US" dirty="0">
              <a:latin typeface="Adobe Garamond Pro" pitchFamily="18" charset="0"/>
            </a:endParaRPr>
          </a:p>
          <a:p>
            <a:endParaRPr lang="en-US" dirty="0"/>
          </a:p>
        </p:txBody>
      </p:sp>
      <p:sp>
        <p:nvSpPr>
          <p:cNvPr id="7" name="TextBox 6"/>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3779365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04949" y="646384"/>
            <a:ext cx="10594430" cy="5355312"/>
          </a:xfrm>
          <a:prstGeom prst="rect">
            <a:avLst/>
          </a:prstGeom>
          <a:noFill/>
        </p:spPr>
        <p:txBody>
          <a:bodyPr wrap="square" rtlCol="0">
            <a:spAutoFit/>
          </a:bodyPr>
          <a:lstStyle/>
          <a:p>
            <a:r>
              <a:rPr lang="en-US" sz="2800" b="1" spc="300" dirty="0">
                <a:solidFill>
                  <a:schemeClr val="accent1"/>
                </a:solidFill>
                <a:latin typeface="Adobe Fan Heiti Std B" pitchFamily="34" charset="-128"/>
                <a:ea typeface="Adobe Fan Heiti Std B" pitchFamily="34" charset="-128"/>
              </a:rPr>
              <a:t>B</a:t>
            </a:r>
            <a:r>
              <a:rPr lang="en-US" sz="2400" b="1" spc="300" dirty="0">
                <a:solidFill>
                  <a:schemeClr val="accent1"/>
                </a:solidFill>
                <a:latin typeface="Adobe Fan Heiti Std B" pitchFamily="34" charset="-128"/>
                <a:ea typeface="Adobe Fan Heiti Std B" pitchFamily="34" charset="-128"/>
              </a:rPr>
              <a:t>USINESS</a:t>
            </a:r>
            <a:r>
              <a:rPr lang="en-US" sz="2800" b="1" spc="300" dirty="0">
                <a:solidFill>
                  <a:schemeClr val="accent1"/>
                </a:solidFill>
                <a:latin typeface="Adobe Fan Heiti Std B" pitchFamily="34" charset="-128"/>
                <a:ea typeface="Adobe Fan Heiti Std B" pitchFamily="34" charset="-128"/>
              </a:rPr>
              <a:t> </a:t>
            </a:r>
            <a:r>
              <a:rPr lang="en-US" sz="2800" b="1" spc="300" dirty="0" smtClean="0">
                <a:solidFill>
                  <a:schemeClr val="accent1"/>
                </a:solidFill>
                <a:latin typeface="Adobe Fan Heiti Std B" pitchFamily="34" charset="-128"/>
                <a:ea typeface="Adobe Fan Heiti Std B" pitchFamily="34" charset="-128"/>
              </a:rPr>
              <a:t>R</a:t>
            </a:r>
            <a:r>
              <a:rPr lang="en-US" sz="2400" b="1" spc="300" dirty="0" smtClean="0">
                <a:solidFill>
                  <a:schemeClr val="accent1"/>
                </a:solidFill>
                <a:latin typeface="Adobe Fan Heiti Std B" pitchFamily="34" charset="-128"/>
                <a:ea typeface="Adobe Fan Heiti Std B" pitchFamily="34" charset="-128"/>
              </a:rPr>
              <a:t>EPRESENTATIVES (</a:t>
            </a:r>
            <a:r>
              <a:rPr lang="en-US" sz="2800" b="1" spc="300" dirty="0" smtClean="0">
                <a:solidFill>
                  <a:schemeClr val="accent1"/>
                </a:solidFill>
                <a:latin typeface="Adobe Fan Heiti Std B" pitchFamily="34" charset="-128"/>
                <a:ea typeface="Adobe Fan Heiti Std B" pitchFamily="34" charset="-128"/>
              </a:rPr>
              <a:t>C</a:t>
            </a:r>
            <a:r>
              <a:rPr lang="en-US" sz="2400" b="1" spc="300" dirty="0" smtClean="0">
                <a:solidFill>
                  <a:schemeClr val="accent1"/>
                </a:solidFill>
                <a:latin typeface="Adobe Fan Heiti Std B" pitchFamily="34" charset="-128"/>
                <a:ea typeface="Adobe Fan Heiti Std B" pitchFamily="34" charset="-128"/>
              </a:rPr>
              <a:t>ONTINUED)</a:t>
            </a:r>
            <a:endParaRPr lang="en-US" sz="2400" b="1" spc="300" dirty="0">
              <a:solidFill>
                <a:schemeClr val="accent1"/>
              </a:solidFill>
              <a:latin typeface="Adobe Fan Heiti Std B" pitchFamily="34" charset="-128"/>
              <a:ea typeface="Adobe Fan Heiti Std B" pitchFamily="34" charset="-128"/>
            </a:endParaRPr>
          </a:p>
          <a:p>
            <a:endParaRPr lang="en-US" sz="1100" spc="300" dirty="0" smtClean="0">
              <a:latin typeface="Adobe Fan Heiti Std B" pitchFamily="34" charset="-128"/>
              <a:ea typeface="Adobe Fan Heiti Std B" pitchFamily="34" charset="-128"/>
            </a:endParaRPr>
          </a:p>
          <a:p>
            <a:pPr marL="914400" indent="-342900"/>
            <a:r>
              <a:rPr lang="en-US" sz="2400" spc="300" dirty="0" smtClean="0">
                <a:latin typeface="Adobe Fan Heiti Std B" pitchFamily="34" charset="-128"/>
                <a:ea typeface="Adobe Fan Heiti Std B" pitchFamily="34" charset="-128"/>
              </a:rPr>
              <a:t>H</a:t>
            </a:r>
            <a:r>
              <a:rPr lang="en-US" sz="2000" spc="300" dirty="0" smtClean="0">
                <a:latin typeface="Adobe Fan Heiti Std B" pitchFamily="34" charset="-128"/>
                <a:ea typeface="Adobe Fan Heiti Std B" pitchFamily="34" charset="-128"/>
              </a:rPr>
              <a:t>EALTHCARE</a:t>
            </a:r>
            <a:r>
              <a:rPr lang="en-US" sz="2400" spc="300" dirty="0" smtClean="0">
                <a:latin typeface="Adobe Fan Heiti Std B" pitchFamily="34" charset="-128"/>
                <a:ea typeface="Adobe Fan Heiti Std B" pitchFamily="34" charset="-128"/>
              </a:rPr>
              <a:t> M</a:t>
            </a:r>
            <a:r>
              <a:rPr lang="en-US" sz="2000" spc="300" dirty="0" smtClean="0">
                <a:latin typeface="Adobe Fan Heiti Std B" pitchFamily="34" charset="-128"/>
                <a:ea typeface="Adobe Fan Heiti Std B" pitchFamily="34" charset="-128"/>
              </a:rPr>
              <a:t>ANUFACTURING</a:t>
            </a:r>
            <a:endParaRPr lang="en-US" sz="2000" spc="300" dirty="0">
              <a:latin typeface="Adobe Fan Heiti Std B" pitchFamily="34" charset="-128"/>
              <a:ea typeface="Adobe Fan Heiti Std B" pitchFamily="34" charset="-128"/>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Jill Smith, </a:t>
            </a:r>
            <a:r>
              <a:rPr lang="en-US" sz="2000" i="1" dirty="0" smtClean="0">
                <a:latin typeface="Adobe Garamond Pro" pitchFamily="18" charset="0"/>
              </a:rPr>
              <a:t>BD Diagnostics, </a:t>
            </a:r>
            <a:r>
              <a:rPr lang="en-US" sz="2000" i="1" dirty="0" err="1" smtClean="0">
                <a:latin typeface="Adobe Garamond Pro" pitchFamily="18" charset="0"/>
              </a:rPr>
              <a:t>Preanalytical</a:t>
            </a:r>
            <a:r>
              <a:rPr lang="en-US" sz="2000" i="1" dirty="0" smtClean="0">
                <a:latin typeface="Adobe Garamond Pro" pitchFamily="18" charset="0"/>
              </a:rPr>
              <a:t> Solutions</a:t>
            </a:r>
            <a:r>
              <a:rPr lang="en-US" sz="2000" dirty="0" smtClean="0">
                <a:latin typeface="Adobe Garamond Pro" pitchFamily="18" charset="0"/>
              </a:rPr>
              <a:t> – Broken Bow</a:t>
            </a:r>
          </a:p>
          <a:p>
            <a:pPr marL="914400" lvl="1" indent="-342900">
              <a:buClr>
                <a:schemeClr val="accent2">
                  <a:lumMod val="75000"/>
                </a:schemeClr>
              </a:buClr>
            </a:pPr>
            <a:endParaRPr lang="en-US" sz="2000" dirty="0">
              <a:latin typeface="Adobe Garamond Pro" pitchFamily="18" charset="0"/>
            </a:endParaRPr>
          </a:p>
          <a:p>
            <a:pPr marL="914400" indent="-342900"/>
            <a:r>
              <a:rPr lang="en-US" sz="2400" spc="300" dirty="0" smtClean="0">
                <a:latin typeface="Adobe Fan Heiti Std B" pitchFamily="34" charset="-128"/>
                <a:ea typeface="Adobe Fan Heiti Std B" pitchFamily="34" charset="-128"/>
              </a:rPr>
              <a:t>P</a:t>
            </a:r>
            <a:r>
              <a:rPr lang="en-US" sz="2000" spc="300" dirty="0" smtClean="0">
                <a:latin typeface="Adobe Fan Heiti Std B" pitchFamily="34" charset="-128"/>
                <a:ea typeface="Adobe Fan Heiti Std B" pitchFamily="34" charset="-128"/>
              </a:rPr>
              <a:t>RECISION</a:t>
            </a:r>
            <a:r>
              <a:rPr lang="en-US" sz="2400" spc="300" dirty="0" smtClean="0">
                <a:latin typeface="Adobe Fan Heiti Std B" pitchFamily="34" charset="-128"/>
                <a:ea typeface="Adobe Fan Heiti Std B" pitchFamily="34" charset="-128"/>
              </a:rPr>
              <a:t> M</a:t>
            </a:r>
            <a:r>
              <a:rPr lang="en-US" sz="2000" spc="300" dirty="0" smtClean="0">
                <a:latin typeface="Adobe Fan Heiti Std B" pitchFamily="34" charset="-128"/>
                <a:ea typeface="Adobe Fan Heiti Std B" pitchFamily="34" charset="-128"/>
              </a:rPr>
              <a:t>ETALS</a:t>
            </a:r>
            <a:r>
              <a:rPr lang="en-US" sz="2400" spc="300" dirty="0" smtClean="0">
                <a:latin typeface="Adobe Fan Heiti Std B" pitchFamily="34" charset="-128"/>
                <a:ea typeface="Adobe Fan Heiti Std B" pitchFamily="34" charset="-128"/>
              </a:rPr>
              <a:t> M</a:t>
            </a:r>
            <a:r>
              <a:rPr lang="en-US" sz="2000" spc="300" dirty="0" smtClean="0">
                <a:latin typeface="Adobe Fan Heiti Std B" pitchFamily="34" charset="-128"/>
                <a:ea typeface="Adobe Fan Heiti Std B" pitchFamily="34" charset="-128"/>
              </a:rPr>
              <a:t>ANUFACTURING</a:t>
            </a:r>
            <a:endParaRPr lang="en-US" sz="2000" spc="300" dirty="0">
              <a:latin typeface="Adobe Fan Heiti Std B" pitchFamily="34" charset="-128"/>
              <a:ea typeface="Adobe Fan Heiti Std B" pitchFamily="34" charset="-128"/>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Denise Pfeifer, </a:t>
            </a:r>
            <a:r>
              <a:rPr lang="en-US" sz="2000" i="1" dirty="0" smtClean="0">
                <a:latin typeface="Adobe Garamond Pro" pitchFamily="18" charset="0"/>
              </a:rPr>
              <a:t>Hamilton Sundstrand</a:t>
            </a:r>
            <a:r>
              <a:rPr lang="en-US" sz="2000" dirty="0" smtClean="0">
                <a:latin typeface="Adobe Garamond Pro" pitchFamily="18" charset="0"/>
              </a:rPr>
              <a:t> – York</a:t>
            </a:r>
          </a:p>
          <a:p>
            <a:pPr marL="914400" lvl="1" indent="-342900">
              <a:buClr>
                <a:schemeClr val="accent2">
                  <a:lumMod val="75000"/>
                </a:schemeClr>
              </a:buClr>
            </a:pPr>
            <a:endParaRPr lang="en-US" sz="2000" dirty="0">
              <a:latin typeface="Adobe Garamond Pro" pitchFamily="18" charset="0"/>
            </a:endParaRPr>
          </a:p>
          <a:p>
            <a:pPr marL="914400" indent="-342900"/>
            <a:r>
              <a:rPr lang="en-US" sz="2400" dirty="0" smtClean="0"/>
              <a:t> </a:t>
            </a:r>
            <a:r>
              <a:rPr lang="en-US" sz="2400" spc="300" dirty="0" smtClean="0">
                <a:latin typeface="Adobe Fan Heiti Std B" pitchFamily="34" charset="-128"/>
                <a:ea typeface="Adobe Fan Heiti Std B" pitchFamily="34" charset="-128"/>
              </a:rPr>
              <a:t>R</a:t>
            </a:r>
            <a:r>
              <a:rPr lang="en-US" sz="2000" spc="300" dirty="0" smtClean="0">
                <a:latin typeface="Adobe Fan Heiti Std B" pitchFamily="34" charset="-128"/>
                <a:ea typeface="Adobe Fan Heiti Std B" pitchFamily="34" charset="-128"/>
              </a:rPr>
              <a:t>ENEWABLE</a:t>
            </a:r>
            <a:r>
              <a:rPr lang="en-US" sz="2400" spc="300" dirty="0" smtClean="0">
                <a:latin typeface="Adobe Fan Heiti Std B" pitchFamily="34" charset="-128"/>
                <a:ea typeface="Adobe Fan Heiti Std B" pitchFamily="34" charset="-128"/>
              </a:rPr>
              <a:t> E</a:t>
            </a:r>
            <a:r>
              <a:rPr lang="en-US" sz="2000" spc="300" dirty="0" smtClean="0">
                <a:latin typeface="Adobe Fan Heiti Std B" pitchFamily="34" charset="-128"/>
                <a:ea typeface="Adobe Fan Heiti Std B" pitchFamily="34" charset="-128"/>
              </a:rPr>
              <a:t>NERGY</a:t>
            </a:r>
            <a:endParaRPr lang="en-US" sz="2000" spc="300" dirty="0">
              <a:latin typeface="Adobe Fan Heiti Std B" pitchFamily="34" charset="-128"/>
              <a:ea typeface="Adobe Fan Heiti Std B" pitchFamily="34" charset="-128"/>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Greta Kickland, </a:t>
            </a:r>
            <a:r>
              <a:rPr lang="en-US" sz="2000" i="1" dirty="0" smtClean="0">
                <a:latin typeface="Adobe Garamond Pro" pitchFamily="18" charset="0"/>
              </a:rPr>
              <a:t>Cameco Crow Butte Resources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Crawford</a:t>
            </a:r>
          </a:p>
          <a:p>
            <a:pPr marL="914400" lvl="1" indent="-342900">
              <a:buClr>
                <a:schemeClr val="accent2">
                  <a:lumMod val="75000"/>
                </a:schemeClr>
              </a:buClr>
            </a:pPr>
            <a:endParaRPr lang="en-US" sz="2000" dirty="0" smtClean="0">
              <a:latin typeface="Adobe Garamond Pro" pitchFamily="18" charset="0"/>
            </a:endParaRPr>
          </a:p>
          <a:p>
            <a:pPr marL="914400" indent="-342900"/>
            <a:r>
              <a:rPr lang="en-US" sz="2400" spc="300" dirty="0" smtClean="0">
                <a:latin typeface="Adobe Fan Heiti Std B" pitchFamily="34" charset="-128"/>
                <a:ea typeface="Adobe Fan Heiti Std B" pitchFamily="34" charset="-128"/>
              </a:rPr>
              <a:t>T</a:t>
            </a:r>
            <a:r>
              <a:rPr lang="en-US" sz="2000" spc="300" dirty="0" smtClean="0">
                <a:latin typeface="Adobe Fan Heiti Std B" pitchFamily="34" charset="-128"/>
                <a:ea typeface="Adobe Fan Heiti Std B" pitchFamily="34" charset="-128"/>
              </a:rPr>
              <a:t>RANSPORTATION</a:t>
            </a:r>
            <a:r>
              <a:rPr lang="en-US" spc="300" dirty="0">
                <a:latin typeface="Adobe Fan Heiti Std B" pitchFamily="34" charset="-128"/>
                <a:ea typeface="Adobe Fan Heiti Std B" pitchFamily="34" charset="-128"/>
              </a:rPr>
              <a:t>, </a:t>
            </a:r>
            <a:r>
              <a:rPr lang="en-US" sz="2400" spc="300" dirty="0">
                <a:latin typeface="Adobe Fan Heiti Std B" pitchFamily="34" charset="-128"/>
                <a:ea typeface="Adobe Fan Heiti Std B" pitchFamily="34" charset="-128"/>
              </a:rPr>
              <a:t>W</a:t>
            </a:r>
            <a:r>
              <a:rPr lang="en-US" sz="2000" spc="300" dirty="0">
                <a:latin typeface="Adobe Fan Heiti Std B" pitchFamily="34" charset="-128"/>
                <a:ea typeface="Adobe Fan Heiti Std B" pitchFamily="34" charset="-128"/>
              </a:rPr>
              <a:t>AREHOUSING,</a:t>
            </a:r>
            <a:r>
              <a:rPr lang="en-US" sz="100" spc="300" dirty="0">
                <a:latin typeface="Adobe Fan Heiti Std B" pitchFamily="34" charset="-128"/>
                <a:ea typeface="Adobe Fan Heiti Std B" pitchFamily="34" charset="-128"/>
              </a:rPr>
              <a:t> </a:t>
            </a:r>
            <a:r>
              <a:rPr lang="en-US" sz="2000" b="1" i="1" spc="300" dirty="0">
                <a:latin typeface="Adobe Garamond Pro" pitchFamily="18" charset="0"/>
                <a:ea typeface="Adobe Fan Heiti Std B" pitchFamily="34" charset="-128"/>
              </a:rPr>
              <a:t>&amp;</a:t>
            </a:r>
            <a:r>
              <a:rPr lang="en-US" spc="300" dirty="0">
                <a:latin typeface="Adobe Fan Heiti Std B" pitchFamily="34" charset="-128"/>
                <a:ea typeface="Adobe Fan Heiti Std B" pitchFamily="34" charset="-128"/>
              </a:rPr>
              <a:t> </a:t>
            </a:r>
            <a:r>
              <a:rPr lang="en-US" sz="2400" spc="300" dirty="0">
                <a:latin typeface="Adobe Fan Heiti Std B" pitchFamily="34" charset="-128"/>
                <a:ea typeface="Adobe Fan Heiti Std B" pitchFamily="34" charset="-128"/>
              </a:rPr>
              <a:t>D</a:t>
            </a:r>
            <a:r>
              <a:rPr lang="en-US" sz="2000" spc="300" dirty="0">
                <a:latin typeface="Adobe Fan Heiti Std B" pitchFamily="34" charset="-128"/>
                <a:ea typeface="Adobe Fan Heiti Std B" pitchFamily="34" charset="-128"/>
              </a:rPr>
              <a:t>ISTRIBUTION</a:t>
            </a:r>
            <a:r>
              <a:rPr lang="en-US" spc="300" dirty="0">
                <a:latin typeface="Adobe Fan Heiti Std B" pitchFamily="34" charset="-128"/>
                <a:ea typeface="Adobe Fan Heiti Std B" pitchFamily="34" charset="-128"/>
              </a:rPr>
              <a:t> </a:t>
            </a:r>
            <a:r>
              <a:rPr lang="en-US" sz="2400" spc="300" dirty="0">
                <a:latin typeface="Adobe Fan Heiti Std B" pitchFamily="34" charset="-128"/>
                <a:ea typeface="Adobe Fan Heiti Std B" pitchFamily="34" charset="-128"/>
              </a:rPr>
              <a:t>L</a:t>
            </a:r>
            <a:r>
              <a:rPr lang="en-US" sz="2000" spc="300" dirty="0">
                <a:latin typeface="Adobe Fan Heiti Std B" pitchFamily="34" charset="-128"/>
                <a:ea typeface="Adobe Fan Heiti Std B" pitchFamily="34" charset="-128"/>
              </a:rPr>
              <a:t>OGISTICS </a:t>
            </a: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Cory </a:t>
            </a:r>
            <a:r>
              <a:rPr lang="en-US" sz="2000" dirty="0" err="1" smtClean="0">
                <a:latin typeface="Adobe Garamond Pro" pitchFamily="18" charset="0"/>
              </a:rPr>
              <a:t>Goehring</a:t>
            </a:r>
            <a:r>
              <a:rPr lang="en-US" sz="2000" dirty="0" smtClean="0">
                <a:latin typeface="Adobe Garamond Pro" pitchFamily="18" charset="0"/>
              </a:rPr>
              <a:t>, </a:t>
            </a:r>
            <a:r>
              <a:rPr lang="en-US" sz="2000" i="1" dirty="0" err="1" smtClean="0">
                <a:latin typeface="Adobe Garamond Pro" pitchFamily="18" charset="0"/>
              </a:rPr>
              <a:t>Bosselman</a:t>
            </a:r>
            <a:r>
              <a:rPr lang="en-US" sz="2000" i="1" dirty="0" smtClean="0">
                <a:latin typeface="Adobe Garamond Pro" pitchFamily="18" charset="0"/>
              </a:rPr>
              <a:t> Companies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Grand Island</a:t>
            </a:r>
            <a:endParaRPr lang="en-US" sz="2000" dirty="0">
              <a:latin typeface="Adobe Garamond Pro" pitchFamily="18" charset="0"/>
            </a:endParaRPr>
          </a:p>
          <a:p>
            <a:pPr lvl="1">
              <a:buClr>
                <a:schemeClr val="accent2">
                  <a:lumMod val="75000"/>
                </a:schemeClr>
              </a:buClr>
            </a:pPr>
            <a:endParaRPr lang="en-US" dirty="0" smtClean="0">
              <a:latin typeface="Adobe Garamond Pro" pitchFamily="18" charset="0"/>
            </a:endParaRPr>
          </a:p>
          <a:p>
            <a:pPr lvl="1">
              <a:buClr>
                <a:schemeClr val="accent2">
                  <a:lumMod val="75000"/>
                </a:schemeClr>
              </a:buClr>
            </a:pPr>
            <a:endParaRPr lang="en-US" dirty="0">
              <a:latin typeface="Adobe Garamond Pro" pitchFamily="18" charset="0"/>
            </a:endParaRPr>
          </a:p>
          <a:p>
            <a:endParaRPr lang="en-US" dirty="0"/>
          </a:p>
        </p:txBody>
      </p:sp>
      <p:sp>
        <p:nvSpPr>
          <p:cNvPr id="7" name="TextBox 6"/>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2921681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9396247" y="204952"/>
            <a:ext cx="646387" cy="367336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6483" y="277534"/>
            <a:ext cx="10499836" cy="6217087"/>
          </a:xfrm>
          <a:prstGeom prst="rect">
            <a:avLst/>
          </a:prstGeom>
          <a:noFill/>
        </p:spPr>
        <p:txBody>
          <a:bodyPr wrap="square" rtlCol="0">
            <a:spAutoFit/>
          </a:bodyPr>
          <a:lstStyle/>
          <a:p>
            <a:r>
              <a:rPr lang="en-US" sz="2800" b="1" spc="300" dirty="0">
                <a:solidFill>
                  <a:schemeClr val="accent1"/>
                </a:solidFill>
                <a:latin typeface="Adobe Fan Heiti Std B" pitchFamily="34" charset="-128"/>
                <a:ea typeface="Adobe Fan Heiti Std B" pitchFamily="34" charset="-128"/>
              </a:rPr>
              <a:t>W</a:t>
            </a:r>
            <a:r>
              <a:rPr lang="en-US" sz="2400" b="1" spc="300" dirty="0" smtClean="0">
                <a:solidFill>
                  <a:schemeClr val="accent1"/>
                </a:solidFill>
                <a:latin typeface="Adobe Fan Heiti Std B" pitchFamily="34" charset="-128"/>
                <a:ea typeface="Adobe Fan Heiti Std B" pitchFamily="34" charset="-128"/>
              </a:rPr>
              <a:t>ORKFORCE</a:t>
            </a:r>
            <a:r>
              <a:rPr lang="en-US" sz="2800" b="1" spc="300" dirty="0" smtClean="0">
                <a:solidFill>
                  <a:schemeClr val="accent1"/>
                </a:solidFill>
                <a:latin typeface="Adobe Fan Heiti Std B" pitchFamily="34" charset="-128"/>
                <a:ea typeface="Adobe Fan Heiti Std B" pitchFamily="34" charset="-128"/>
              </a:rPr>
              <a:t> R</a:t>
            </a:r>
            <a:r>
              <a:rPr lang="en-US" sz="2400" b="1" spc="300" dirty="0" smtClean="0">
                <a:solidFill>
                  <a:schemeClr val="accent1"/>
                </a:solidFill>
                <a:latin typeface="Adobe Fan Heiti Std B" pitchFamily="34" charset="-128"/>
                <a:ea typeface="Adobe Fan Heiti Std B" pitchFamily="34" charset="-128"/>
              </a:rPr>
              <a:t>EPRESENTATIVES</a:t>
            </a:r>
          </a:p>
          <a:p>
            <a:endParaRPr lang="en-US" sz="1100" b="1" spc="300" dirty="0" smtClean="0">
              <a:solidFill>
                <a:schemeClr val="accent1"/>
              </a:solidFill>
              <a:latin typeface="Adobe Fan Heiti Std B" pitchFamily="34" charset="-128"/>
              <a:ea typeface="Adobe Fan Heiti Std B" pitchFamily="34" charset="-128"/>
            </a:endParaRPr>
          </a:p>
          <a:p>
            <a:pPr marL="914400" lvl="0" indent="-342900"/>
            <a:r>
              <a:rPr lang="en-US" sz="2400" spc="300" dirty="0" smtClean="0">
                <a:latin typeface="Adobe Fan Heiti Std B" pitchFamily="34" charset="-128"/>
                <a:ea typeface="Adobe Fan Heiti Std B" pitchFamily="34" charset="-128"/>
              </a:rPr>
              <a:t>A</a:t>
            </a:r>
            <a:r>
              <a:rPr lang="en-US" sz="2000" spc="300" dirty="0" smtClean="0">
                <a:latin typeface="Adobe Fan Heiti Std B" pitchFamily="34" charset="-128"/>
                <a:ea typeface="Adobe Fan Heiti Std B" pitchFamily="34" charset="-128"/>
              </a:rPr>
              <a:t>PPRENTICESHIP</a:t>
            </a:r>
            <a:r>
              <a:rPr lang="en-US" sz="2400" spc="300" dirty="0" smtClean="0">
                <a:latin typeface="Adobe Fan Heiti Std B" pitchFamily="34" charset="-128"/>
                <a:ea typeface="Adobe Fan Heiti Std B" pitchFamily="34" charset="-128"/>
              </a:rPr>
              <a:t> P</a:t>
            </a:r>
            <a:r>
              <a:rPr lang="en-US" sz="2000" spc="300" dirty="0" smtClean="0">
                <a:latin typeface="Adobe Fan Heiti Std B" pitchFamily="34" charset="-128"/>
                <a:ea typeface="Adobe Fan Heiti Std B" pitchFamily="34" charset="-128"/>
              </a:rPr>
              <a:t>ROGRAM</a:t>
            </a: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Chris </a:t>
            </a:r>
            <a:r>
              <a:rPr lang="en-US" sz="2000" dirty="0" err="1" smtClean="0">
                <a:latin typeface="Adobe Garamond Pro" pitchFamily="18" charset="0"/>
              </a:rPr>
              <a:t>Callihan</a:t>
            </a:r>
            <a:r>
              <a:rPr lang="en-US" sz="2000" dirty="0" smtClean="0">
                <a:latin typeface="Adobe Garamond Pro" pitchFamily="18" charset="0"/>
              </a:rPr>
              <a:t>, </a:t>
            </a:r>
            <a:r>
              <a:rPr lang="en-US" sz="2000" i="1" dirty="0" smtClean="0">
                <a:latin typeface="Adobe Garamond Pro" pitchFamily="18" charset="0"/>
              </a:rPr>
              <a:t>IBEW Local 265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Lincoln (Oversees all of Greater Nebraska)</a:t>
            </a:r>
          </a:p>
          <a:p>
            <a:pPr marL="915988" lvl="1">
              <a:buClr>
                <a:schemeClr val="accent2">
                  <a:lumMod val="75000"/>
                </a:schemeClr>
              </a:buClr>
            </a:pPr>
            <a:endParaRPr lang="en-US" sz="2000" dirty="0" smtClean="0">
              <a:latin typeface="Adobe Garamond Pro" pitchFamily="18" charset="0"/>
            </a:endParaRPr>
          </a:p>
          <a:p>
            <a:pPr marL="569913" lvl="1">
              <a:buClr>
                <a:schemeClr val="accent2">
                  <a:lumMod val="75000"/>
                </a:schemeClr>
              </a:buClr>
            </a:pPr>
            <a:r>
              <a:rPr lang="en-US" sz="2400" spc="300" dirty="0" smtClean="0">
                <a:latin typeface="Adobe Fan Heiti Std B" pitchFamily="34" charset="-128"/>
                <a:ea typeface="Adobe Fan Heiti Std B" pitchFamily="34" charset="-128"/>
              </a:rPr>
              <a:t>L</a:t>
            </a:r>
            <a:r>
              <a:rPr lang="en-US" sz="2000" spc="300" dirty="0" smtClean="0">
                <a:latin typeface="Adobe Fan Heiti Std B" pitchFamily="34" charset="-128"/>
                <a:ea typeface="Adobe Fan Heiti Std B" pitchFamily="34" charset="-128"/>
              </a:rPr>
              <a:t>ABOR</a:t>
            </a:r>
            <a:r>
              <a:rPr lang="en-US" sz="2400" spc="300" dirty="0" smtClean="0">
                <a:latin typeface="Adobe Fan Heiti Std B" pitchFamily="34" charset="-128"/>
                <a:ea typeface="Adobe Fan Heiti Std B" pitchFamily="34" charset="-128"/>
              </a:rPr>
              <a:t> O</a:t>
            </a:r>
            <a:r>
              <a:rPr lang="en-US" sz="2000" spc="300" dirty="0" smtClean="0">
                <a:latin typeface="Adobe Fan Heiti Std B" pitchFamily="34" charset="-128"/>
                <a:ea typeface="Adobe Fan Heiti Std B" pitchFamily="34" charset="-128"/>
              </a:rPr>
              <a:t>RGANIZATION</a:t>
            </a:r>
            <a:endParaRPr lang="en-US" sz="2000" dirty="0" smtClean="0">
              <a:latin typeface="Adobe Garamond Pro" pitchFamily="18" charset="0"/>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Gary Kelly, </a:t>
            </a:r>
            <a:r>
              <a:rPr lang="en-US" sz="2000" i="1" dirty="0">
                <a:latin typeface="Adobe Garamond Pro" pitchFamily="18" charset="0"/>
              </a:rPr>
              <a:t>IBEW Local </a:t>
            </a:r>
            <a:r>
              <a:rPr lang="en-US" sz="2000" i="1" dirty="0" smtClean="0">
                <a:latin typeface="Adobe Garamond Pro" pitchFamily="18" charset="0"/>
              </a:rPr>
              <a:t>22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Omaha (Oversees </a:t>
            </a:r>
            <a:r>
              <a:rPr lang="en-US" sz="2000" dirty="0">
                <a:latin typeface="Adobe Garamond Pro" pitchFamily="18" charset="0"/>
              </a:rPr>
              <a:t>all of Greater Nebraska</a:t>
            </a:r>
            <a:r>
              <a:rPr lang="en-US" sz="2000" dirty="0" smtClean="0">
                <a:latin typeface="Adobe Garamond Pro" pitchFamily="18" charset="0"/>
              </a:rPr>
              <a:t>)</a:t>
            </a: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Roy Lamb, </a:t>
            </a:r>
            <a:r>
              <a:rPr lang="en-US" sz="2000" i="1" dirty="0">
                <a:latin typeface="Adobe Garamond Pro" pitchFamily="18" charset="0"/>
              </a:rPr>
              <a:t>IBEW Local </a:t>
            </a:r>
            <a:r>
              <a:rPr lang="en-US" sz="2000" i="1" dirty="0" smtClean="0">
                <a:latin typeface="Adobe Garamond Pro" pitchFamily="18" charset="0"/>
              </a:rPr>
              <a:t>265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Lincoln (Oversees </a:t>
            </a:r>
            <a:r>
              <a:rPr lang="en-US" sz="2000" dirty="0">
                <a:latin typeface="Adobe Garamond Pro" pitchFamily="18" charset="0"/>
              </a:rPr>
              <a:t>all of Greater Nebraska</a:t>
            </a:r>
            <a:r>
              <a:rPr lang="en-US" sz="2000" dirty="0" smtClean="0">
                <a:latin typeface="Adobe Garamond Pro" pitchFamily="18" charset="0"/>
              </a:rPr>
              <a:t>)</a:t>
            </a:r>
          </a:p>
          <a:p>
            <a:pPr marL="1258888" lvl="1" indent="-342900">
              <a:buClr>
                <a:schemeClr val="accent2">
                  <a:lumMod val="75000"/>
                </a:schemeClr>
              </a:buClr>
              <a:buFont typeface="Wingdings 3" pitchFamily="18" charset="2"/>
              <a:buChar char="}"/>
            </a:pPr>
            <a:endParaRPr lang="en-US" sz="2000" dirty="0" smtClean="0">
              <a:latin typeface="Adobe Garamond Pro" pitchFamily="18" charset="0"/>
            </a:endParaRPr>
          </a:p>
          <a:p>
            <a:pPr marL="569913" lvl="1">
              <a:buClr>
                <a:schemeClr val="accent2">
                  <a:lumMod val="75000"/>
                </a:schemeClr>
              </a:buClr>
            </a:pPr>
            <a:r>
              <a:rPr lang="en-US" sz="2400" spc="300" dirty="0" smtClean="0">
                <a:latin typeface="Adobe Fan Heiti Std B" pitchFamily="34" charset="-128"/>
                <a:ea typeface="Adobe Fan Heiti Std B" pitchFamily="34" charset="-128"/>
              </a:rPr>
              <a:t>Y</a:t>
            </a:r>
            <a:r>
              <a:rPr lang="en-US" sz="2000" spc="300" dirty="0" smtClean="0">
                <a:latin typeface="Adobe Fan Heiti Std B" pitchFamily="34" charset="-128"/>
                <a:ea typeface="Adobe Fan Heiti Std B" pitchFamily="34" charset="-128"/>
              </a:rPr>
              <a:t>OUTH</a:t>
            </a:r>
            <a:r>
              <a:rPr lang="en-US" sz="2400" spc="300" dirty="0" smtClean="0">
                <a:latin typeface="Adobe Fan Heiti Std B" pitchFamily="34" charset="-128"/>
                <a:ea typeface="Adobe Fan Heiti Std B" pitchFamily="34" charset="-128"/>
              </a:rPr>
              <a:t> O</a:t>
            </a:r>
            <a:r>
              <a:rPr lang="en-US" sz="2000" spc="300" dirty="0" smtClean="0">
                <a:latin typeface="Adobe Fan Heiti Std B" pitchFamily="34" charset="-128"/>
                <a:ea typeface="Adobe Fan Heiti Std B" pitchFamily="34" charset="-128"/>
              </a:rPr>
              <a:t>RGANIZATION</a:t>
            </a:r>
            <a:endParaRPr lang="en-US" sz="2000" dirty="0">
              <a:latin typeface="Adobe Garamond Pro" pitchFamily="18" charset="0"/>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Vacant, </a:t>
            </a:r>
            <a:r>
              <a:rPr lang="en-US" sz="2000" i="1" dirty="0" smtClean="0">
                <a:latin typeface="Adobe Garamond Pro" pitchFamily="18" charset="0"/>
              </a:rPr>
              <a:t>Indian Center Inc. </a:t>
            </a:r>
            <a:r>
              <a:rPr lang="en-US" sz="2000" i="1" dirty="0">
                <a:latin typeface="Adobe Garamond Pro" pitchFamily="18" charset="0"/>
              </a:rPr>
              <a:t>–</a:t>
            </a:r>
            <a:r>
              <a:rPr lang="en-US" sz="2000" dirty="0">
                <a:latin typeface="Adobe Garamond Pro" pitchFamily="18" charset="0"/>
              </a:rPr>
              <a:t> Lincoln (Oversees all of Greater Nebraska)</a:t>
            </a:r>
          </a:p>
          <a:p>
            <a:pPr marL="1258888" lvl="1" indent="-342900">
              <a:buClr>
                <a:schemeClr val="accent2">
                  <a:lumMod val="75000"/>
                </a:schemeClr>
              </a:buClr>
              <a:buFont typeface="Wingdings 3" pitchFamily="18" charset="2"/>
              <a:buChar char="}"/>
            </a:pPr>
            <a:endParaRPr lang="en-US" sz="2000" dirty="0">
              <a:latin typeface="Adobe Garamond Pro" pitchFamily="18" charset="0"/>
            </a:endParaRPr>
          </a:p>
          <a:p>
            <a:r>
              <a:rPr lang="en-US" sz="2800" b="1" spc="300" dirty="0" smtClean="0">
                <a:solidFill>
                  <a:schemeClr val="accent1"/>
                </a:solidFill>
                <a:latin typeface="Adobe Fan Heiti Std B" pitchFamily="34" charset="-128"/>
                <a:ea typeface="Adobe Fan Heiti Std B" pitchFamily="34" charset="-128"/>
              </a:rPr>
              <a:t>E</a:t>
            </a:r>
            <a:r>
              <a:rPr lang="en-US" sz="2400" b="1" spc="300" dirty="0" smtClean="0">
                <a:solidFill>
                  <a:schemeClr val="accent1"/>
                </a:solidFill>
                <a:latin typeface="Adobe Fan Heiti Std B" pitchFamily="34" charset="-128"/>
                <a:ea typeface="Adobe Fan Heiti Std B" pitchFamily="34" charset="-128"/>
              </a:rPr>
              <a:t>DUCATION </a:t>
            </a:r>
            <a:r>
              <a:rPr lang="en-US" sz="2800" b="1" spc="300" dirty="0" smtClean="0">
                <a:solidFill>
                  <a:schemeClr val="accent1"/>
                </a:solidFill>
                <a:latin typeface="Adobe Fan Heiti Std B" pitchFamily="34" charset="-128"/>
                <a:ea typeface="Adobe Fan Heiti Std B" pitchFamily="34" charset="-128"/>
              </a:rPr>
              <a:t>R</a:t>
            </a:r>
            <a:r>
              <a:rPr lang="en-US" sz="2400" b="1" spc="300" dirty="0" smtClean="0">
                <a:solidFill>
                  <a:schemeClr val="accent1"/>
                </a:solidFill>
                <a:latin typeface="Adobe Fan Heiti Std B" pitchFamily="34" charset="-128"/>
                <a:ea typeface="Adobe Fan Heiti Std B" pitchFamily="34" charset="-128"/>
              </a:rPr>
              <a:t>EPRESENTATIVES</a:t>
            </a:r>
          </a:p>
          <a:p>
            <a:endParaRPr lang="en-US" sz="1100" dirty="0"/>
          </a:p>
          <a:p>
            <a:pPr marL="914400" lvl="0" indent="-342900"/>
            <a:r>
              <a:rPr lang="en-US" sz="2400" spc="300" dirty="0" smtClean="0">
                <a:latin typeface="Adobe Fan Heiti Std B" pitchFamily="34" charset="-128"/>
                <a:ea typeface="Adobe Fan Heiti Std B" pitchFamily="34" charset="-128"/>
              </a:rPr>
              <a:t>A</a:t>
            </a:r>
            <a:r>
              <a:rPr lang="en-US" sz="2000" spc="300" dirty="0" smtClean="0">
                <a:latin typeface="Adobe Fan Heiti Std B" pitchFamily="34" charset="-128"/>
                <a:ea typeface="Adobe Fan Heiti Std B" pitchFamily="34" charset="-128"/>
              </a:rPr>
              <a:t>DULT </a:t>
            </a:r>
            <a:r>
              <a:rPr lang="en-US" sz="2400" spc="300" dirty="0" smtClean="0">
                <a:latin typeface="Adobe Fan Heiti Std B" pitchFamily="34" charset="-128"/>
                <a:ea typeface="Adobe Fan Heiti Std B" pitchFamily="34" charset="-128"/>
              </a:rPr>
              <a:t>E</a:t>
            </a:r>
            <a:r>
              <a:rPr lang="en-US" sz="2000" spc="300" dirty="0" smtClean="0">
                <a:latin typeface="Adobe Fan Heiti Std B" pitchFamily="34" charset="-128"/>
                <a:ea typeface="Adobe Fan Heiti Std B" pitchFamily="34" charset="-128"/>
              </a:rPr>
              <a:t>DUCATION &amp; </a:t>
            </a:r>
            <a:r>
              <a:rPr lang="en-US" sz="2400" spc="300" dirty="0" smtClean="0">
                <a:latin typeface="Adobe Fan Heiti Std B" pitchFamily="34" charset="-128"/>
                <a:ea typeface="Adobe Fan Heiti Std B" pitchFamily="34" charset="-128"/>
              </a:rPr>
              <a:t>L</a:t>
            </a:r>
            <a:r>
              <a:rPr lang="en-US" sz="2000" spc="300" dirty="0" smtClean="0">
                <a:latin typeface="Adobe Fan Heiti Std B" pitchFamily="34" charset="-128"/>
                <a:ea typeface="Adobe Fan Heiti Std B" pitchFamily="34" charset="-128"/>
              </a:rPr>
              <a:t>ITERACY</a:t>
            </a: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Ann Chambers, </a:t>
            </a:r>
            <a:r>
              <a:rPr lang="en-US" sz="2000" i="1" dirty="0" smtClean="0">
                <a:latin typeface="Adobe Garamond Pro" pitchFamily="18" charset="0"/>
              </a:rPr>
              <a:t>Central Community College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Grand Island</a:t>
            </a:r>
          </a:p>
          <a:p>
            <a:pPr marL="915988" lvl="1">
              <a:buClr>
                <a:schemeClr val="accent2">
                  <a:lumMod val="75000"/>
                </a:schemeClr>
              </a:buClr>
            </a:pPr>
            <a:endParaRPr lang="en-US" sz="2000" dirty="0" smtClean="0">
              <a:latin typeface="Adobe Garamond Pro" pitchFamily="18" charset="0"/>
            </a:endParaRPr>
          </a:p>
          <a:p>
            <a:pPr marL="569913" lvl="1">
              <a:buClr>
                <a:schemeClr val="accent2">
                  <a:lumMod val="75000"/>
                </a:schemeClr>
              </a:buClr>
            </a:pPr>
            <a:r>
              <a:rPr lang="en-US" sz="2400" spc="300" dirty="0" smtClean="0">
                <a:latin typeface="Adobe Fan Heiti Std B" pitchFamily="34" charset="-128"/>
                <a:ea typeface="Adobe Fan Heiti Std B" pitchFamily="34" charset="-128"/>
              </a:rPr>
              <a:t>H</a:t>
            </a:r>
            <a:r>
              <a:rPr lang="en-US" sz="2000" spc="300" dirty="0" smtClean="0">
                <a:latin typeface="Adobe Fan Heiti Std B" pitchFamily="34" charset="-128"/>
                <a:ea typeface="Adobe Fan Heiti Std B" pitchFamily="34" charset="-128"/>
              </a:rPr>
              <a:t>IGHER</a:t>
            </a:r>
            <a:r>
              <a:rPr lang="en-US" sz="2400" spc="300" dirty="0" smtClean="0">
                <a:latin typeface="Adobe Fan Heiti Std B" pitchFamily="34" charset="-128"/>
                <a:ea typeface="Adobe Fan Heiti Std B" pitchFamily="34" charset="-128"/>
              </a:rPr>
              <a:t> E</a:t>
            </a:r>
            <a:r>
              <a:rPr lang="en-US" sz="2000" spc="300" dirty="0" smtClean="0">
                <a:latin typeface="Adobe Fan Heiti Std B" pitchFamily="34" charset="-128"/>
                <a:ea typeface="Adobe Fan Heiti Std B" pitchFamily="34" charset="-128"/>
              </a:rPr>
              <a:t>DUCATION</a:t>
            </a:r>
            <a:endParaRPr lang="en-US" sz="2000" dirty="0" smtClean="0">
              <a:latin typeface="Adobe Garamond Pro" pitchFamily="18" charset="0"/>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Karen Severson, </a:t>
            </a:r>
            <a:r>
              <a:rPr lang="en-US" sz="2000" i="1" dirty="0" smtClean="0">
                <a:latin typeface="Adobe Garamond Pro" pitchFamily="18" charset="0"/>
              </a:rPr>
              <a:t>Northeast Community </a:t>
            </a:r>
            <a:r>
              <a:rPr lang="en-US" sz="2000" i="1" dirty="0">
                <a:latin typeface="Adobe Garamond Pro" pitchFamily="18" charset="0"/>
              </a:rPr>
              <a:t>College –</a:t>
            </a:r>
            <a:r>
              <a:rPr lang="en-US" sz="2000" dirty="0">
                <a:latin typeface="Adobe Garamond Pro" pitchFamily="18" charset="0"/>
              </a:rPr>
              <a:t> </a:t>
            </a:r>
            <a:r>
              <a:rPr lang="en-US" sz="2000" dirty="0" smtClean="0">
                <a:latin typeface="Adobe Garamond Pro" pitchFamily="18" charset="0"/>
              </a:rPr>
              <a:t>Norfolk</a:t>
            </a:r>
            <a:endParaRPr lang="en-US" sz="2000" dirty="0">
              <a:latin typeface="Adobe Garamond Pro"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1604909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78317"/>
            <a:ext cx="1027857" cy="2979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89185" y="1277006"/>
            <a:ext cx="9552344" cy="4078039"/>
          </a:xfrm>
          <a:prstGeom prst="rect">
            <a:avLst/>
          </a:prstGeom>
          <a:noFill/>
        </p:spPr>
        <p:txBody>
          <a:bodyPr wrap="square" rtlCol="0">
            <a:spAutoFit/>
          </a:bodyPr>
          <a:lstStyle/>
          <a:p>
            <a:r>
              <a:rPr lang="en-US" sz="2800" b="1" spc="300" dirty="0" smtClean="0">
                <a:solidFill>
                  <a:schemeClr val="accent1"/>
                </a:solidFill>
                <a:latin typeface="Adobe Fan Heiti Std B" pitchFamily="34" charset="-128"/>
                <a:ea typeface="Adobe Fan Heiti Std B" pitchFamily="34" charset="-128"/>
              </a:rPr>
              <a:t>G</a:t>
            </a:r>
            <a:r>
              <a:rPr lang="en-US" sz="2400" b="1" spc="300" dirty="0" smtClean="0">
                <a:solidFill>
                  <a:schemeClr val="accent1"/>
                </a:solidFill>
                <a:latin typeface="Adobe Fan Heiti Std B" pitchFamily="34" charset="-128"/>
                <a:ea typeface="Adobe Fan Heiti Std B" pitchFamily="34" charset="-128"/>
              </a:rPr>
              <a:t>OVERNMENT, </a:t>
            </a:r>
            <a:r>
              <a:rPr lang="en-US" sz="2800" b="1" spc="300" dirty="0" smtClean="0">
                <a:solidFill>
                  <a:schemeClr val="accent1"/>
                </a:solidFill>
                <a:latin typeface="Adobe Fan Heiti Std B" pitchFamily="34" charset="-128"/>
                <a:ea typeface="Adobe Fan Heiti Std B" pitchFamily="34" charset="-128"/>
              </a:rPr>
              <a:t>E</a:t>
            </a:r>
            <a:r>
              <a:rPr lang="en-US" sz="2400" b="1" spc="300" dirty="0" smtClean="0">
                <a:solidFill>
                  <a:schemeClr val="accent1"/>
                </a:solidFill>
                <a:latin typeface="Adobe Fan Heiti Std B" pitchFamily="34" charset="-128"/>
                <a:ea typeface="Adobe Fan Heiti Std B" pitchFamily="34" charset="-128"/>
              </a:rPr>
              <a:t>CONOMIC, AND </a:t>
            </a:r>
            <a:r>
              <a:rPr lang="en-US" sz="2800" b="1" spc="300" dirty="0" smtClean="0">
                <a:solidFill>
                  <a:schemeClr val="accent1"/>
                </a:solidFill>
                <a:latin typeface="Adobe Fan Heiti Std B" pitchFamily="34" charset="-128"/>
                <a:ea typeface="Adobe Fan Heiti Std B" pitchFamily="34" charset="-128"/>
              </a:rPr>
              <a:t>C</a:t>
            </a:r>
            <a:r>
              <a:rPr lang="en-US" sz="2400" b="1" spc="300" dirty="0" smtClean="0">
                <a:solidFill>
                  <a:schemeClr val="accent1"/>
                </a:solidFill>
                <a:latin typeface="Adobe Fan Heiti Std B" pitchFamily="34" charset="-128"/>
                <a:ea typeface="Adobe Fan Heiti Std B" pitchFamily="34" charset="-128"/>
              </a:rPr>
              <a:t>OMMUNITY </a:t>
            </a:r>
            <a:r>
              <a:rPr lang="en-US" sz="2800" b="1" spc="300" dirty="0" smtClean="0">
                <a:solidFill>
                  <a:schemeClr val="accent1"/>
                </a:solidFill>
                <a:latin typeface="Adobe Fan Heiti Std B" pitchFamily="34" charset="-128"/>
                <a:ea typeface="Adobe Fan Heiti Std B" pitchFamily="34" charset="-128"/>
              </a:rPr>
              <a:t>D</a:t>
            </a:r>
            <a:r>
              <a:rPr lang="en-US" sz="2400" b="1" spc="300" dirty="0" smtClean="0">
                <a:solidFill>
                  <a:schemeClr val="accent1"/>
                </a:solidFill>
                <a:latin typeface="Adobe Fan Heiti Std B" pitchFamily="34" charset="-128"/>
                <a:ea typeface="Adobe Fan Heiti Std B" pitchFamily="34" charset="-128"/>
              </a:rPr>
              <a:t>EVELOPMENT</a:t>
            </a:r>
            <a:endParaRPr lang="en-US" sz="2000" b="1" spc="300" dirty="0" smtClean="0">
              <a:solidFill>
                <a:schemeClr val="accent1"/>
              </a:solidFill>
              <a:latin typeface="Adobe Fan Heiti Std B" pitchFamily="34" charset="-128"/>
              <a:ea typeface="Adobe Fan Heiti Std B" pitchFamily="34" charset="-128"/>
            </a:endParaRPr>
          </a:p>
          <a:p>
            <a:endParaRPr lang="en-US" sz="1100" b="1" spc="300" dirty="0">
              <a:solidFill>
                <a:schemeClr val="accent1"/>
              </a:solidFill>
              <a:latin typeface="Adobe Fan Heiti Std B" pitchFamily="34" charset="-128"/>
              <a:ea typeface="Adobe Fan Heiti Std B" pitchFamily="34" charset="-128"/>
            </a:endParaRPr>
          </a:p>
          <a:p>
            <a:pPr marL="914400" lvl="0" indent="-342900"/>
            <a:r>
              <a:rPr lang="en-US" sz="2400" spc="300" dirty="0" smtClean="0">
                <a:latin typeface="Adobe Fan Heiti Std B" pitchFamily="34" charset="-128"/>
                <a:ea typeface="Adobe Fan Heiti Std B" pitchFamily="34" charset="-128"/>
              </a:rPr>
              <a:t>C</a:t>
            </a:r>
            <a:r>
              <a:rPr lang="en-US" sz="2000" spc="300" dirty="0" smtClean="0">
                <a:latin typeface="Adobe Fan Heiti Std B" pitchFamily="34" charset="-128"/>
                <a:ea typeface="Adobe Fan Heiti Std B" pitchFamily="34" charset="-128"/>
              </a:rPr>
              <a:t>OMMUNITY</a:t>
            </a:r>
            <a:r>
              <a:rPr lang="en-US" sz="2400" spc="300" dirty="0" smtClean="0">
                <a:latin typeface="Adobe Fan Heiti Std B" pitchFamily="34" charset="-128"/>
                <a:ea typeface="Adobe Fan Heiti Std B" pitchFamily="34" charset="-128"/>
              </a:rPr>
              <a:t> D</a:t>
            </a:r>
            <a:r>
              <a:rPr lang="en-US" sz="2000" spc="300" dirty="0" smtClean="0">
                <a:latin typeface="Adobe Fan Heiti Std B" pitchFamily="34" charset="-128"/>
                <a:ea typeface="Adobe Fan Heiti Std B" pitchFamily="34" charset="-128"/>
              </a:rPr>
              <a:t>EVELOPMENT</a:t>
            </a: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Dan Mauk, </a:t>
            </a:r>
            <a:r>
              <a:rPr lang="en-US" sz="2000" i="1" dirty="0" smtClean="0">
                <a:latin typeface="Adobe Garamond Pro" pitchFamily="18" charset="0"/>
              </a:rPr>
              <a:t>North Platte Chamber of Commerce –</a:t>
            </a:r>
            <a:r>
              <a:rPr lang="en-US" sz="2000" dirty="0" smtClean="0">
                <a:latin typeface="Adobe Garamond Pro" pitchFamily="18" charset="0"/>
              </a:rPr>
              <a:t> North Platte</a:t>
            </a:r>
          </a:p>
          <a:p>
            <a:pPr marL="1258888" lvl="1" indent="-342900">
              <a:buClr>
                <a:schemeClr val="accent2">
                  <a:lumMod val="75000"/>
                </a:schemeClr>
              </a:buClr>
              <a:buFont typeface="Wingdings 3" pitchFamily="18" charset="2"/>
              <a:buChar char="}"/>
            </a:pPr>
            <a:endParaRPr lang="en-US" sz="2000" dirty="0" smtClean="0">
              <a:latin typeface="Adobe Garamond Pro" pitchFamily="18" charset="0"/>
            </a:endParaRPr>
          </a:p>
          <a:p>
            <a:pPr marL="914400" lvl="0" indent="-342900"/>
            <a:r>
              <a:rPr lang="en-US" sz="2400" spc="300" dirty="0" smtClean="0">
                <a:latin typeface="Adobe Fan Heiti Std B" pitchFamily="34" charset="-128"/>
                <a:ea typeface="Adobe Fan Heiti Std B" pitchFamily="34" charset="-128"/>
              </a:rPr>
              <a:t>V</a:t>
            </a:r>
            <a:r>
              <a:rPr lang="en-US" sz="2000" spc="300" dirty="0" smtClean="0">
                <a:latin typeface="Adobe Fan Heiti Std B" pitchFamily="34" charset="-128"/>
                <a:ea typeface="Adobe Fan Heiti Std B" pitchFamily="34" charset="-128"/>
              </a:rPr>
              <a:t>OCATIONAL</a:t>
            </a:r>
            <a:r>
              <a:rPr lang="en-US" sz="2400" spc="300" dirty="0" smtClean="0">
                <a:latin typeface="Adobe Fan Heiti Std B" pitchFamily="34" charset="-128"/>
                <a:ea typeface="Adobe Fan Heiti Std B" pitchFamily="34" charset="-128"/>
              </a:rPr>
              <a:t> R</a:t>
            </a:r>
            <a:r>
              <a:rPr lang="en-US" sz="2000" spc="300" dirty="0" smtClean="0">
                <a:latin typeface="Adobe Fan Heiti Std B" pitchFamily="34" charset="-128"/>
                <a:ea typeface="Adobe Fan Heiti Std B" pitchFamily="34" charset="-128"/>
              </a:rPr>
              <a:t>EHABILITATION</a:t>
            </a:r>
            <a:endParaRPr lang="en-US" sz="2000" spc="300" dirty="0">
              <a:latin typeface="Adobe Fan Heiti Std B" pitchFamily="34" charset="-128"/>
              <a:ea typeface="Adobe Fan Heiti Std B" pitchFamily="34" charset="-128"/>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Elaine Anderson, </a:t>
            </a:r>
            <a:r>
              <a:rPr lang="en-US" sz="2000" i="1" dirty="0" smtClean="0">
                <a:latin typeface="Adobe Garamond Pro" pitchFamily="18" charset="0"/>
              </a:rPr>
              <a:t>Nebraska Department of Vocational Rehabilitation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Kearney</a:t>
            </a:r>
          </a:p>
          <a:p>
            <a:pPr marL="1258888" lvl="1" indent="-342900">
              <a:buClr>
                <a:schemeClr val="accent2">
                  <a:lumMod val="75000"/>
                </a:schemeClr>
              </a:buClr>
              <a:buFont typeface="Wingdings 3" pitchFamily="18" charset="2"/>
              <a:buChar char="}"/>
            </a:pPr>
            <a:endParaRPr lang="en-US" sz="2000" dirty="0" smtClean="0">
              <a:latin typeface="Adobe Garamond Pro" pitchFamily="18" charset="0"/>
            </a:endParaRPr>
          </a:p>
          <a:p>
            <a:pPr marL="914400" lvl="0" indent="-342900"/>
            <a:r>
              <a:rPr lang="en-US" sz="2400" spc="300" dirty="0" smtClean="0">
                <a:latin typeface="Adobe Fan Heiti Std B" pitchFamily="34" charset="-128"/>
                <a:ea typeface="Adobe Fan Heiti Std B" pitchFamily="34" charset="-128"/>
              </a:rPr>
              <a:t>W</a:t>
            </a:r>
            <a:r>
              <a:rPr lang="en-US" sz="2000" spc="300" dirty="0" smtClean="0">
                <a:latin typeface="Adobe Fan Heiti Std B" pitchFamily="34" charset="-128"/>
                <a:ea typeface="Adobe Fan Heiti Std B" pitchFamily="34" charset="-128"/>
              </a:rPr>
              <a:t>AGNER</a:t>
            </a:r>
            <a:r>
              <a:rPr lang="en-US" sz="2400" spc="300" dirty="0" smtClean="0">
                <a:latin typeface="Adobe Fan Heiti Std B" pitchFamily="34" charset="-128"/>
                <a:ea typeface="Adobe Fan Heiti Std B" pitchFamily="34" charset="-128"/>
              </a:rPr>
              <a:t>-P</a:t>
            </a:r>
            <a:r>
              <a:rPr lang="en-US" sz="2000" spc="300" dirty="0" smtClean="0">
                <a:latin typeface="Adobe Fan Heiti Std B" pitchFamily="34" charset="-128"/>
                <a:ea typeface="Adobe Fan Heiti Std B" pitchFamily="34" charset="-128"/>
              </a:rPr>
              <a:t>EYSER</a:t>
            </a:r>
            <a:endParaRPr lang="en-US" sz="2000" spc="300" dirty="0">
              <a:latin typeface="Adobe Fan Heiti Std B" pitchFamily="34" charset="-128"/>
              <a:ea typeface="Adobe Fan Heiti Std B" pitchFamily="34" charset="-128"/>
            </a:endParaRPr>
          </a:p>
          <a:p>
            <a:pPr marL="1258888" lvl="1" indent="-342900">
              <a:buClr>
                <a:schemeClr val="accent2">
                  <a:lumMod val="75000"/>
                </a:schemeClr>
              </a:buClr>
              <a:buFont typeface="Wingdings 3" pitchFamily="18" charset="2"/>
              <a:buChar char="}"/>
            </a:pPr>
            <a:r>
              <a:rPr lang="en-US" sz="2000" dirty="0" smtClean="0">
                <a:latin typeface="Adobe Garamond Pro" pitchFamily="18" charset="0"/>
              </a:rPr>
              <a:t>Kelsey Miller, </a:t>
            </a:r>
            <a:r>
              <a:rPr lang="en-US" sz="2000" i="1" dirty="0">
                <a:latin typeface="Adobe Garamond Pro" pitchFamily="18" charset="0"/>
              </a:rPr>
              <a:t>Nebraska Department of </a:t>
            </a:r>
            <a:r>
              <a:rPr lang="en-US" sz="2000" i="1" dirty="0" smtClean="0">
                <a:latin typeface="Adobe Garamond Pro" pitchFamily="18" charset="0"/>
              </a:rPr>
              <a:t>Labor </a:t>
            </a:r>
            <a:r>
              <a:rPr lang="en-US" sz="2000" i="1" dirty="0">
                <a:latin typeface="Adobe Garamond Pro" pitchFamily="18" charset="0"/>
              </a:rPr>
              <a:t>–</a:t>
            </a:r>
            <a:r>
              <a:rPr lang="en-US" sz="2000" dirty="0">
                <a:latin typeface="Adobe Garamond Pro" pitchFamily="18" charset="0"/>
              </a:rPr>
              <a:t> </a:t>
            </a:r>
            <a:r>
              <a:rPr lang="en-US" sz="2000" dirty="0" smtClean="0">
                <a:latin typeface="Adobe Garamond Pro" pitchFamily="18" charset="0"/>
              </a:rPr>
              <a:t>North Platte</a:t>
            </a:r>
            <a:endParaRPr lang="en-US" sz="2000" dirty="0">
              <a:latin typeface="Adobe Garamond Pro" pitchFamily="18" charset="0"/>
            </a:endParaRPr>
          </a:p>
          <a:p>
            <a:pPr marL="1258888" lvl="1" indent="-342900">
              <a:buClr>
                <a:schemeClr val="accent2">
                  <a:lumMod val="75000"/>
                </a:schemeClr>
              </a:buClr>
              <a:buFont typeface="Wingdings 3" pitchFamily="18" charset="2"/>
              <a:buChar char="}"/>
            </a:pPr>
            <a:endParaRPr lang="en-US" sz="2000" dirty="0">
              <a:latin typeface="Adobe Garamond Pro" pitchFamily="18" charset="0"/>
            </a:endParaRPr>
          </a:p>
        </p:txBody>
      </p:sp>
      <p:sp>
        <p:nvSpPr>
          <p:cNvPr id="6" name="TextBox 5"/>
          <p:cNvSpPr txBox="1"/>
          <p:nvPr/>
        </p:nvSpPr>
        <p:spPr>
          <a:xfrm>
            <a:off x="11020300" y="589714"/>
            <a:ext cx="287868" cy="5811838"/>
          </a:xfrm>
          <a:prstGeom prst="rect">
            <a:avLst/>
          </a:prstGeom>
          <a:gradFill>
            <a:gsLst>
              <a:gs pos="16000">
                <a:srgbClr val="A80000"/>
              </a:gs>
              <a:gs pos="25000">
                <a:schemeClr val="bg2">
                  <a:lumMod val="50000"/>
                </a:schemeClr>
              </a:gs>
              <a:gs pos="0">
                <a:srgbClr val="A80000"/>
              </a:gs>
            </a:gsLst>
            <a:lin ang="5400000" scaled="1"/>
          </a:gradFill>
        </p:spPr>
        <p:txBody>
          <a:bodyPr wrap="square" rtlCol="0">
            <a:spAutoFit/>
          </a:bodyPr>
          <a:lstStyle/>
          <a:p>
            <a:endParaRPr lang="en-US" dirty="0"/>
          </a:p>
        </p:txBody>
      </p:sp>
    </p:spTree>
    <p:extLst>
      <p:ext uri="{BB962C8B-B14F-4D97-AF65-F5344CB8AC3E}">
        <p14:creationId xmlns:p14="http://schemas.microsoft.com/office/powerpoint/2010/main" val="41500670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6836B0F-2395-43B9-BBEF-90A78CA70F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5679</TotalTime>
  <Words>2146</Words>
  <Application>Microsoft Office PowerPoint</Application>
  <PresentationFormat>Custom</PresentationFormat>
  <Paragraphs>308</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Custom Design</vt:lpstr>
      <vt:lpstr>GEATER NEBRASKA WORKFORCE DEVELOPMENT BOARD</vt:lpstr>
      <vt:lpstr>background on the </vt:lpstr>
      <vt:lpstr>PowerPoint Presentation</vt:lpstr>
      <vt:lpstr>PowerPoint Presentation</vt:lpstr>
      <vt:lpstr>PowerPoint Presentation</vt:lpstr>
      <vt:lpstr>GNWDB MEMBERS</vt:lpstr>
      <vt:lpstr>PowerPoint Presentation</vt:lpstr>
      <vt:lpstr>PowerPoint Presentation</vt:lpstr>
      <vt:lpstr>PowerPoint Presentation</vt:lpstr>
      <vt:lpstr>PowerPoint Presentation</vt:lpstr>
      <vt:lpstr>PowerPoint Presentation</vt:lpstr>
      <vt:lpstr>P.L 113-128, July 2014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Agency </vt:lpstr>
      <vt:lpstr>PowerPoint Presentation</vt:lpstr>
    </vt:vector>
  </TitlesOfParts>
  <Company>Nebraska Department of Labor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Nebraska Workforce Investment Board</dc:title>
  <dc:creator>State Reviewer</dc:creator>
  <cp:lastModifiedBy>Odenthal</cp:lastModifiedBy>
  <cp:revision>319</cp:revision>
  <cp:lastPrinted>2014-07-08T16:35:43Z</cp:lastPrinted>
  <dcterms:created xsi:type="dcterms:W3CDTF">2012-09-28T14:15:23Z</dcterms:created>
  <dcterms:modified xsi:type="dcterms:W3CDTF">2015-10-22T04:39:21Z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TC034180659991</vt:lpwstr>
  </property>
</Properties>
</file>