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33"/>
  </p:notesMasterIdLst>
  <p:handoutMasterIdLst>
    <p:handoutMasterId r:id="rId34"/>
  </p:handoutMasterIdLst>
  <p:sldIdLst>
    <p:sldId id="256" r:id="rId3"/>
    <p:sldId id="260" r:id="rId4"/>
    <p:sldId id="270" r:id="rId5"/>
    <p:sldId id="275" r:id="rId6"/>
    <p:sldId id="272" r:id="rId7"/>
    <p:sldId id="277" r:id="rId8"/>
    <p:sldId id="288" r:id="rId9"/>
    <p:sldId id="289" r:id="rId10"/>
    <p:sldId id="283" r:id="rId11"/>
    <p:sldId id="284" r:id="rId12"/>
    <p:sldId id="278" r:id="rId13"/>
    <p:sldId id="285" r:id="rId14"/>
    <p:sldId id="274" r:id="rId15"/>
    <p:sldId id="273" r:id="rId16"/>
    <p:sldId id="287" r:id="rId17"/>
    <p:sldId id="286" r:id="rId18"/>
    <p:sldId id="276" r:id="rId19"/>
    <p:sldId id="261" r:id="rId20"/>
    <p:sldId id="269" r:id="rId21"/>
    <p:sldId id="291" r:id="rId22"/>
    <p:sldId id="265" r:id="rId23"/>
    <p:sldId id="266" r:id="rId24"/>
    <p:sldId id="267" r:id="rId25"/>
    <p:sldId id="290" r:id="rId26"/>
    <p:sldId id="271" r:id="rId27"/>
    <p:sldId id="264" r:id="rId28"/>
    <p:sldId id="279" r:id="rId29"/>
    <p:sldId id="280" r:id="rId30"/>
    <p:sldId id="281" r:id="rId31"/>
    <p:sldId id="282" r:id="rId32"/>
  </p:sldIdLst>
  <p:sldSz cx="9144000" cy="6858000" type="screen4x3"/>
  <p:notesSz cx="7010400" cy="92964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94689" autoAdjust="0"/>
  </p:normalViewPr>
  <p:slideViewPr>
    <p:cSldViewPr snapToGrid="0" snapToObjects="1">
      <p:cViewPr varScale="1">
        <p:scale>
          <a:sx n="124" d="100"/>
          <a:sy n="124" d="100"/>
        </p:scale>
        <p:origin x="10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9968346360557"/>
          <c:y val="4.7394308545190826E-2"/>
          <c:w val="0.81439107611548556"/>
          <c:h val="0.89814814814814814"/>
        </c:manualLayout>
      </c:layout>
      <c:barChart>
        <c:barDir val="col"/>
        <c:grouping val="clustered"/>
        <c:varyColors val="0"/>
        <c:ser>
          <c:idx val="0"/>
          <c:order val="0"/>
          <c:tx>
            <c:strRef>
              <c:f>Funding!$A$7</c:f>
              <c:strCache>
                <c:ptCount val="1"/>
                <c:pt idx="0">
                  <c:v>Greater Omaha</c:v>
                </c:pt>
              </c:strCache>
            </c:strRef>
          </c:tx>
          <c:spPr>
            <a:solidFill>
              <a:schemeClr val="accent2"/>
            </a:solidFill>
            <a:ln>
              <a:noFill/>
            </a:ln>
            <a:effectLst/>
          </c:spPr>
          <c:invertIfNegative val="0"/>
          <c:dLbls>
            <c:dLbl>
              <c:idx val="0"/>
              <c:layout>
                <c:manualLayout>
                  <c:x val="2.2222222222222223E-2"/>
                  <c:y val="1.3888888888888867E-2"/>
                </c:manualLayout>
              </c:layout>
              <c:tx>
                <c:rich>
                  <a:bodyPr/>
                  <a:lstStyle/>
                  <a:p>
                    <a:r>
                      <a:rPr lang="en-US" dirty="0" smtClean="0"/>
                      <a:t>$2,863,496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CA7-4402-99BA-6667134E335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val>
            <c:numRef>
              <c:f>Funding!$B$7</c:f>
              <c:numCache>
                <c:formatCode>"$"#,##0</c:formatCode>
                <c:ptCount val="1"/>
                <c:pt idx="0">
                  <c:v>2658306</c:v>
                </c:pt>
              </c:numCache>
            </c:numRef>
          </c:val>
          <c:extLst>
            <c:ext xmlns:c16="http://schemas.microsoft.com/office/drawing/2014/chart" uri="{C3380CC4-5D6E-409C-BE32-E72D297353CC}">
              <c16:uniqueId val="{00000001-0CA7-4402-99BA-6667134E335B}"/>
            </c:ext>
          </c:extLst>
        </c:ser>
        <c:ser>
          <c:idx val="1"/>
          <c:order val="1"/>
          <c:tx>
            <c:strRef>
              <c:f>Funding!$A$8</c:f>
              <c:strCache>
                <c:ptCount val="1"/>
                <c:pt idx="0">
                  <c:v>Greater Nebraska</c:v>
                </c:pt>
              </c:strCache>
            </c:strRef>
          </c:tx>
          <c:spPr>
            <a:solidFill>
              <a:schemeClr val="accent4"/>
            </a:solidFill>
            <a:ln>
              <a:noFill/>
            </a:ln>
            <a:effectLst/>
          </c:spPr>
          <c:invertIfNegative val="0"/>
          <c:dLbls>
            <c:dLbl>
              <c:idx val="0"/>
              <c:layout>
                <c:manualLayout>
                  <c:x val="2.2222150860832495E-2"/>
                  <c:y val="1.4306550540598831E-2"/>
                </c:manualLayout>
              </c:layout>
              <c:tx>
                <c:rich>
                  <a:bodyPr/>
                  <a:lstStyle/>
                  <a:p>
                    <a:r>
                      <a:rPr lang="en-US" dirty="0" smtClean="0"/>
                      <a:t>$1,701,508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CA7-4402-99BA-6667134E335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val>
            <c:numRef>
              <c:f>Funding!$B$8</c:f>
              <c:numCache>
                <c:formatCode>"$"#,##0</c:formatCode>
                <c:ptCount val="1"/>
                <c:pt idx="0">
                  <c:v>1862453</c:v>
                </c:pt>
              </c:numCache>
            </c:numRef>
          </c:val>
          <c:extLst>
            <c:ext xmlns:c16="http://schemas.microsoft.com/office/drawing/2014/chart" uri="{C3380CC4-5D6E-409C-BE32-E72D297353CC}">
              <c16:uniqueId val="{00000003-0CA7-4402-99BA-6667134E335B}"/>
            </c:ext>
          </c:extLst>
        </c:ser>
        <c:ser>
          <c:idx val="2"/>
          <c:order val="2"/>
          <c:tx>
            <c:strRef>
              <c:f>Funding!$A$9</c:f>
              <c:strCache>
                <c:ptCount val="1"/>
                <c:pt idx="0">
                  <c:v>Greater Lincoln</c:v>
                </c:pt>
              </c:strCache>
            </c:strRef>
          </c:tx>
          <c:spPr>
            <a:solidFill>
              <a:schemeClr val="accent6"/>
            </a:solidFill>
            <a:ln>
              <a:noFill/>
            </a:ln>
            <a:effectLst/>
          </c:spPr>
          <c:invertIfNegative val="0"/>
          <c:dLbls>
            <c:dLbl>
              <c:idx val="0"/>
              <c:layout>
                <c:manualLayout>
                  <c:x val="3.3333333333333229E-2"/>
                  <c:y val="1.8518518518518434E-2"/>
                </c:manualLayout>
              </c:layout>
              <c:tx>
                <c:rich>
                  <a:bodyPr/>
                  <a:lstStyle/>
                  <a:p>
                    <a:r>
                      <a:rPr lang="en-US" dirty="0" smtClean="0"/>
                      <a:t>$1,081,159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CA7-4402-99BA-6667134E335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val>
            <c:numRef>
              <c:f>Funding!$B$9</c:f>
              <c:numCache>
                <c:formatCode>"$"#,##0</c:formatCode>
                <c:ptCount val="1"/>
                <c:pt idx="0">
                  <c:v>1013349</c:v>
                </c:pt>
              </c:numCache>
            </c:numRef>
          </c:val>
          <c:extLst>
            <c:ext xmlns:c16="http://schemas.microsoft.com/office/drawing/2014/chart" uri="{C3380CC4-5D6E-409C-BE32-E72D297353CC}">
              <c16:uniqueId val="{00000005-0CA7-4402-99BA-6667134E335B}"/>
            </c:ext>
          </c:extLst>
        </c:ser>
        <c:ser>
          <c:idx val="3"/>
          <c:order val="3"/>
          <c:tx>
            <c:strRef>
              <c:f>Funding!$A$10</c:f>
              <c:strCache>
                <c:ptCount val="1"/>
                <c:pt idx="0">
                  <c:v>State Administration</c:v>
                </c:pt>
              </c:strCache>
            </c:strRef>
          </c:tx>
          <c:spPr>
            <a:solidFill>
              <a:schemeClr val="accent2">
                <a:lumMod val="60000"/>
              </a:schemeClr>
            </a:solidFill>
            <a:ln>
              <a:noFill/>
            </a:ln>
            <a:effectLst/>
          </c:spPr>
          <c:invertIfNegative val="0"/>
          <c:dLbls>
            <c:dLbl>
              <c:idx val="0"/>
              <c:layout>
                <c:manualLayout>
                  <c:x val="3.3333333333333229E-2"/>
                  <c:y val="1.8518518518518517E-2"/>
                </c:manualLayout>
              </c:layout>
              <c:tx>
                <c:rich>
                  <a:bodyPr/>
                  <a:lstStyle/>
                  <a:p>
                    <a:r>
                      <a:rPr lang="en-US" dirty="0" smtClean="0"/>
                      <a:t>$1,271,860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CA7-4402-99BA-6667134E335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trendline>
            <c:spPr>
              <a:ln w="9525" cap="rnd" cmpd="sng" algn="ctr">
                <a:solidFill>
                  <a:schemeClr val="tx1">
                    <a:shade val="95000"/>
                    <a:satMod val="105000"/>
                  </a:schemeClr>
                </a:solidFill>
                <a:prstDash val="solid"/>
                <a:round/>
              </a:ln>
              <a:effectLst/>
            </c:spPr>
            <c:trendlineType val="linear"/>
            <c:dispRSqr val="0"/>
            <c:dispEq val="0"/>
          </c:trendline>
          <c:val>
            <c:numRef>
              <c:f>Funding!$B$10</c:f>
              <c:numCache>
                <c:formatCode>"$"#,##0</c:formatCode>
                <c:ptCount val="1"/>
                <c:pt idx="0">
                  <c:v>637306</c:v>
                </c:pt>
              </c:numCache>
            </c:numRef>
          </c:val>
          <c:extLst>
            <c:ext xmlns:c16="http://schemas.microsoft.com/office/drawing/2014/chart" uri="{C3380CC4-5D6E-409C-BE32-E72D297353CC}">
              <c16:uniqueId val="{00000007-0CA7-4402-99BA-6667134E335B}"/>
            </c:ext>
          </c:extLst>
        </c:ser>
        <c:dLbls>
          <c:dLblPos val="outEnd"/>
          <c:showLegendKey val="0"/>
          <c:showVal val="1"/>
          <c:showCatName val="0"/>
          <c:showSerName val="0"/>
          <c:showPercent val="0"/>
          <c:showBubbleSize val="0"/>
        </c:dLbls>
        <c:gapWidth val="7"/>
        <c:overlap val="25"/>
        <c:axId val="304961792"/>
        <c:axId val="304975872"/>
      </c:barChart>
      <c:catAx>
        <c:axId val="304961792"/>
        <c:scaling>
          <c:orientation val="minMax"/>
        </c:scaling>
        <c:delete val="1"/>
        <c:axPos val="b"/>
        <c:numFmt formatCode="General" sourceLinked="1"/>
        <c:majorTickMark val="none"/>
        <c:minorTickMark val="none"/>
        <c:tickLblPos val="nextTo"/>
        <c:crossAx val="304975872"/>
        <c:crosses val="autoZero"/>
        <c:auto val="1"/>
        <c:lblAlgn val="ctr"/>
        <c:lblOffset val="100"/>
        <c:noMultiLvlLbl val="0"/>
      </c:catAx>
      <c:valAx>
        <c:axId val="304975872"/>
        <c:scaling>
          <c:orientation val="minMax"/>
        </c:scaling>
        <c:delete val="0"/>
        <c:axPos val="l"/>
        <c:numFmt formatCode="&quot;$&quot;#,##0"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spc="20" baseline="0">
                <a:solidFill>
                  <a:schemeClr val="tx1">
                    <a:lumMod val="95000"/>
                    <a:lumOff val="5000"/>
                  </a:schemeClr>
                </a:solidFill>
                <a:latin typeface="Century Gothic" panose="020B0502020202020204" pitchFamily="34" charset="0"/>
                <a:ea typeface="+mn-ea"/>
                <a:cs typeface="+mn-cs"/>
              </a:defRPr>
            </a:pPr>
            <a:endParaRPr lang="en-US"/>
          </a:p>
        </c:txPr>
        <c:crossAx val="304961792"/>
        <c:crosses val="autoZero"/>
        <c:crossBetween val="between"/>
      </c:valAx>
      <c:spPr>
        <a:noFill/>
        <a:ln>
          <a:noFill/>
        </a:ln>
        <a:effectLst/>
      </c:spPr>
    </c:plotArea>
    <c:legend>
      <c:legendPos val="r"/>
      <c:legendEntry>
        <c:idx val="4"/>
        <c:delete val="1"/>
      </c:legendEntry>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noFill/>
      <a:prstDash val="solid"/>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7CD29-B6BE-456E-85FA-9825733B355F}" type="doc">
      <dgm:prSet loTypeId="urn:microsoft.com/office/officeart/2005/8/layout/hierarchy6" loCatId="hierarchy" qsTypeId="urn:microsoft.com/office/officeart/2005/8/quickstyle/simple1" qsCatId="simple" csTypeId="urn:microsoft.com/office/officeart/2005/8/colors/colorful3" csCatId="colorful" phldr="1"/>
      <dgm:spPr/>
      <dgm:t>
        <a:bodyPr/>
        <a:lstStyle/>
        <a:p>
          <a:endParaRPr lang="en-US"/>
        </a:p>
      </dgm:t>
    </dgm:pt>
    <dgm:pt modelId="{57CCCD26-A881-4EF5-BAB8-566B186EF3BD}">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effectLst/>
            </a:rPr>
            <a:t>Nebraska Department of Labor (NDOL)</a:t>
          </a:r>
          <a:endParaRPr lang="en-US" sz="1000" b="0" dirty="0">
            <a:effectLst/>
          </a:endParaRPr>
        </a:p>
      </dgm:t>
    </dgm:pt>
    <dgm:pt modelId="{6A91E939-7050-4A15-AC30-171C08A234A9}" type="parTrans" cxnId="{7E6BDB72-D46B-4066-9E87-33067CA5A4A5}">
      <dgm:prSet/>
      <dgm:spPr/>
      <dgm:t>
        <a:bodyPr/>
        <a:lstStyle/>
        <a:p>
          <a:endParaRPr lang="en-US" b="1">
            <a:effectLst>
              <a:outerShdw blurRad="38100" dist="38100" dir="2700000" algn="tl">
                <a:srgbClr val="000000">
                  <a:alpha val="43137"/>
                </a:srgbClr>
              </a:outerShdw>
            </a:effectLst>
          </a:endParaRPr>
        </a:p>
      </dgm:t>
    </dgm:pt>
    <dgm:pt modelId="{C43CFB73-F2F9-49EB-985C-3402EAE5A90A}" type="sibTrans" cxnId="{7E6BDB72-D46B-4066-9E87-33067CA5A4A5}">
      <dgm:prSet/>
      <dgm:spPr/>
      <dgm:t>
        <a:bodyPr/>
        <a:lstStyle/>
        <a:p>
          <a:endParaRPr lang="en-US" b="1">
            <a:effectLst>
              <a:outerShdw blurRad="38100" dist="38100" dir="2700000" algn="tl">
                <a:srgbClr val="000000">
                  <a:alpha val="43137"/>
                </a:srgbClr>
              </a:outerShdw>
            </a:effectLst>
          </a:endParaRPr>
        </a:p>
      </dgm:t>
    </dgm:pt>
    <dgm:pt modelId="{53875902-2247-49A0-81A2-8C07F1A1424D}">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1" smtClean="0">
              <a:effectLst/>
            </a:rPr>
            <a:t>Greater Nebraska </a:t>
          </a:r>
          <a:endParaRPr lang="en-US" sz="1000" b="1" dirty="0" smtClean="0">
            <a:effectLst/>
          </a:endParaRPr>
        </a:p>
      </dgm:t>
    </dgm:pt>
    <dgm:pt modelId="{F83370D0-4E24-49D4-902E-F7D8DBBA8448}" type="parTrans" cxnId="{6A37686C-BB7B-49B6-BB0C-381E84B91504}">
      <dgm:prSet/>
      <dgm:spPr/>
      <dgm:t>
        <a:bodyPr/>
        <a:lstStyle/>
        <a:p>
          <a:endParaRPr lang="en-US" b="1">
            <a:effectLst>
              <a:outerShdw blurRad="38100" dist="38100" dir="2700000" algn="tl">
                <a:srgbClr val="000000">
                  <a:alpha val="43137"/>
                </a:srgbClr>
              </a:outerShdw>
            </a:effectLst>
          </a:endParaRPr>
        </a:p>
      </dgm:t>
    </dgm:pt>
    <dgm:pt modelId="{65CCC729-4EF1-4CA6-AA32-28472B496261}" type="sibTrans" cxnId="{6A37686C-BB7B-49B6-BB0C-381E84B91504}">
      <dgm:prSet/>
      <dgm:spPr/>
      <dgm:t>
        <a:bodyPr/>
        <a:lstStyle/>
        <a:p>
          <a:endParaRPr lang="en-US" b="1">
            <a:effectLst>
              <a:outerShdw blurRad="38100" dist="38100" dir="2700000" algn="tl">
                <a:srgbClr val="000000">
                  <a:alpha val="43137"/>
                </a:srgbClr>
              </a:outerShdw>
            </a:effectLst>
          </a:endParaRPr>
        </a:p>
      </dgm:t>
    </dgm:pt>
    <dgm:pt modelId="{C266F457-CF01-444D-A7D2-1EAE8F3511B0}">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effectLst/>
            </a:rPr>
            <a:t>Governor</a:t>
          </a:r>
          <a:endParaRPr lang="en-US" sz="1000" b="0" dirty="0">
            <a:effectLst/>
          </a:endParaRPr>
        </a:p>
      </dgm:t>
    </dgm:pt>
    <dgm:pt modelId="{0862FE1A-C860-4564-A5C8-6C49D6119AFF}" type="parTrans" cxnId="{B13D6BF9-0909-4C5C-8385-C04FCC5586AB}">
      <dgm:prSet/>
      <dgm:spPr/>
      <dgm:t>
        <a:bodyPr/>
        <a:lstStyle/>
        <a:p>
          <a:endParaRPr lang="en-US" b="1">
            <a:effectLst>
              <a:outerShdw blurRad="38100" dist="38100" dir="2700000" algn="tl">
                <a:srgbClr val="000000">
                  <a:alpha val="43137"/>
                </a:srgbClr>
              </a:outerShdw>
            </a:effectLst>
          </a:endParaRPr>
        </a:p>
      </dgm:t>
    </dgm:pt>
    <dgm:pt modelId="{A01468D7-1095-4D7E-82E5-A5D8C042EA0A}" type="sibTrans" cxnId="{B13D6BF9-0909-4C5C-8385-C04FCC5586AB}">
      <dgm:prSet/>
      <dgm:spPr/>
      <dgm:t>
        <a:bodyPr/>
        <a:lstStyle/>
        <a:p>
          <a:endParaRPr lang="en-US" b="1">
            <a:effectLst>
              <a:outerShdw blurRad="38100" dist="38100" dir="2700000" algn="tl">
                <a:srgbClr val="000000">
                  <a:alpha val="43137"/>
                </a:srgbClr>
              </a:outerShdw>
            </a:effectLst>
          </a:endParaRPr>
        </a:p>
      </dgm:t>
    </dgm:pt>
    <dgm:pt modelId="{A5609DF0-857E-45B8-B7F7-51CA0CA1066F}">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900" b="0" dirty="0" smtClean="0">
              <a:effectLst/>
            </a:rPr>
            <a:t>Chief Elected Officials Board (CEOB)</a:t>
          </a:r>
          <a:endParaRPr lang="en-US" sz="900" b="0" dirty="0">
            <a:effectLst/>
          </a:endParaRPr>
        </a:p>
      </dgm:t>
    </dgm:pt>
    <dgm:pt modelId="{3F5F706B-E957-410A-9A13-4DE6F1D70443}" type="parTrans" cxnId="{ECE8B564-62E2-45E8-ADC1-FA37D08CA37A}">
      <dgm:prSet/>
      <dgm:spPr/>
      <dgm:t>
        <a:bodyPr/>
        <a:lstStyle/>
        <a:p>
          <a:endParaRPr lang="en-US" b="1">
            <a:effectLst>
              <a:outerShdw blurRad="38100" dist="38100" dir="2700000" algn="tl">
                <a:srgbClr val="000000">
                  <a:alpha val="43137"/>
                </a:srgbClr>
              </a:outerShdw>
            </a:effectLst>
          </a:endParaRPr>
        </a:p>
      </dgm:t>
    </dgm:pt>
    <dgm:pt modelId="{8C73EA4B-24B1-4CD0-BD9A-F4227995CB6F}" type="sibTrans" cxnId="{ECE8B564-62E2-45E8-ADC1-FA37D08CA37A}">
      <dgm:prSet/>
      <dgm:spPr/>
      <dgm:t>
        <a:bodyPr/>
        <a:lstStyle/>
        <a:p>
          <a:endParaRPr lang="en-US" b="1">
            <a:effectLst>
              <a:outerShdw blurRad="38100" dist="38100" dir="2700000" algn="tl">
                <a:srgbClr val="000000">
                  <a:alpha val="43137"/>
                </a:srgbClr>
              </a:outerShdw>
            </a:effectLst>
          </a:endParaRPr>
        </a:p>
      </dgm:t>
    </dgm:pt>
    <dgm:pt modelId="{B6DFB393-6484-464F-952D-9F3B294039AE}">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1" smtClean="0">
              <a:effectLst/>
            </a:rPr>
            <a:t>Greater Omaha</a:t>
          </a:r>
          <a:endParaRPr lang="en-US" sz="1000" b="1" dirty="0">
            <a:effectLst/>
          </a:endParaRPr>
        </a:p>
      </dgm:t>
    </dgm:pt>
    <dgm:pt modelId="{C940E888-22B7-499F-92B4-64B763458048}" type="parTrans" cxnId="{AE208EBA-2D6E-4C9D-BF6A-427041BEB21F}">
      <dgm:prSet/>
      <dgm:spPr/>
      <dgm:t>
        <a:bodyPr/>
        <a:lstStyle/>
        <a:p>
          <a:endParaRPr lang="en-US" b="1">
            <a:effectLst>
              <a:outerShdw blurRad="38100" dist="38100" dir="2700000" algn="tl">
                <a:srgbClr val="000000">
                  <a:alpha val="43137"/>
                </a:srgbClr>
              </a:outerShdw>
            </a:effectLst>
          </a:endParaRPr>
        </a:p>
      </dgm:t>
    </dgm:pt>
    <dgm:pt modelId="{C4EF65A6-77CA-4600-BC7A-18499FCF4DD9}" type="sibTrans" cxnId="{AE208EBA-2D6E-4C9D-BF6A-427041BEB21F}">
      <dgm:prSet/>
      <dgm:spPr/>
      <dgm:t>
        <a:bodyPr/>
        <a:lstStyle/>
        <a:p>
          <a:endParaRPr lang="en-US" b="1">
            <a:effectLst>
              <a:outerShdw blurRad="38100" dist="38100" dir="2700000" algn="tl">
                <a:srgbClr val="000000">
                  <a:alpha val="43137"/>
                </a:srgbClr>
              </a:outerShdw>
            </a:effectLst>
          </a:endParaRPr>
        </a:p>
      </dgm:t>
    </dgm:pt>
    <dgm:pt modelId="{E513097B-9D74-45EA-BC7E-1D182A47E0BB}">
      <dgm:prSet phldrT="[Tex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effectLst/>
            </a:rPr>
            <a:t>Mayor of Omaha</a:t>
          </a:r>
          <a:endParaRPr lang="en-US" sz="1000" b="0" dirty="0">
            <a:effectLst/>
          </a:endParaRPr>
        </a:p>
      </dgm:t>
    </dgm:pt>
    <dgm:pt modelId="{D1BE1380-E371-485C-9837-596C2714CA96}" type="parTrans" cxnId="{72E27703-CD83-4C56-956E-6C2A0BD1BDA4}">
      <dgm:prSet/>
      <dgm:spPr/>
      <dgm:t>
        <a:bodyPr/>
        <a:lstStyle/>
        <a:p>
          <a:endParaRPr lang="en-US" b="1">
            <a:effectLst>
              <a:outerShdw blurRad="38100" dist="38100" dir="2700000" algn="tl">
                <a:srgbClr val="000000">
                  <a:alpha val="43137"/>
                </a:srgbClr>
              </a:outerShdw>
            </a:effectLst>
          </a:endParaRPr>
        </a:p>
      </dgm:t>
    </dgm:pt>
    <dgm:pt modelId="{2EC1AE17-377B-49BA-873B-5B910155A0B4}" type="sibTrans" cxnId="{72E27703-CD83-4C56-956E-6C2A0BD1BDA4}">
      <dgm:prSet/>
      <dgm:spPr/>
      <dgm:t>
        <a:bodyPr/>
        <a:lstStyle/>
        <a:p>
          <a:endParaRPr lang="en-US" b="1">
            <a:effectLst>
              <a:outerShdw blurRad="38100" dist="38100" dir="2700000" algn="tl">
                <a:srgbClr val="000000">
                  <a:alpha val="43137"/>
                </a:srgbClr>
              </a:outerShdw>
            </a:effectLst>
          </a:endParaRPr>
        </a:p>
      </dgm:t>
    </dgm:pt>
    <dgm:pt modelId="{471E8C04-0F06-4296-AA56-59CCADB4B039}">
      <dgm:prSet phldrT="[Text]"/>
      <dgm:spPr>
        <a:scene3d>
          <a:camera prst="orthographicFront">
            <a:rot lat="0" lon="0" rev="0"/>
          </a:camera>
          <a:lightRig rig="balanced" dir="t">
            <a:rot lat="0" lon="0" rev="8700000"/>
          </a:lightRig>
        </a:scene3d>
        <a:sp3d>
          <a:bevelT w="190500" h="38100"/>
        </a:sp3d>
      </dgm:spPr>
      <dgm:t>
        <a:bodyPr/>
        <a:lstStyle/>
        <a:p>
          <a:r>
            <a:rPr lang="en-US" b="0" dirty="0" smtClean="0">
              <a:effectLst>
                <a:outerShdw blurRad="38100" dist="38100" dir="2700000" algn="tl">
                  <a:srgbClr val="000000">
                    <a:alpha val="43137"/>
                  </a:srgbClr>
                </a:outerShdw>
              </a:effectLst>
            </a:rPr>
            <a:t>Accepts funds for Nebraska</a:t>
          </a:r>
        </a:p>
        <a:p>
          <a:r>
            <a:rPr lang="en-US" b="0" i="0" dirty="0" smtClean="0">
              <a:effectLst>
                <a:outerShdw blurRad="38100" dist="38100" dir="2700000" algn="tl">
                  <a:srgbClr val="000000">
                    <a:alpha val="43137"/>
                  </a:srgbClr>
                </a:outerShdw>
              </a:effectLst>
            </a:rPr>
            <a:t>from US Department of Labor</a:t>
          </a:r>
          <a:endParaRPr lang="en-US" b="0" i="0" dirty="0">
            <a:effectLst>
              <a:outerShdw blurRad="38100" dist="38100" dir="2700000" algn="tl">
                <a:srgbClr val="000000">
                  <a:alpha val="43137"/>
                </a:srgbClr>
              </a:outerShdw>
            </a:effectLst>
          </a:endParaRPr>
        </a:p>
      </dgm:t>
    </dgm:pt>
    <dgm:pt modelId="{F0CE067B-FE5D-466B-ACA4-7E74B1BD6C3C}" type="parTrans" cxnId="{EB3F4FF2-43D6-44D1-902A-4A76A93D42CD}">
      <dgm:prSet/>
      <dgm:spPr/>
      <dgm:t>
        <a:bodyPr/>
        <a:lstStyle/>
        <a:p>
          <a:endParaRPr lang="en-US" b="1">
            <a:effectLst>
              <a:outerShdw blurRad="38100" dist="38100" dir="2700000" algn="tl">
                <a:srgbClr val="000000">
                  <a:alpha val="43137"/>
                </a:srgbClr>
              </a:outerShdw>
            </a:effectLst>
          </a:endParaRPr>
        </a:p>
      </dgm:t>
    </dgm:pt>
    <dgm:pt modelId="{443C81C1-D789-498D-957F-9A5B2EC7C891}" type="sibTrans" cxnId="{EB3F4FF2-43D6-44D1-902A-4A76A93D42CD}">
      <dgm:prSet/>
      <dgm:spPr/>
      <dgm:t>
        <a:bodyPr/>
        <a:lstStyle/>
        <a:p>
          <a:endParaRPr lang="en-US" b="1">
            <a:effectLst>
              <a:outerShdw blurRad="38100" dist="38100" dir="2700000" algn="tl">
                <a:srgbClr val="000000">
                  <a:alpha val="43137"/>
                </a:srgbClr>
              </a:outerShdw>
            </a:effectLst>
          </a:endParaRPr>
        </a:p>
      </dgm:t>
    </dgm:pt>
    <dgm:pt modelId="{E734DB18-C3AB-48A9-9866-F52BC1170FD6}">
      <dgm:prSet phldrT="[Text]"/>
      <dgm:spPr>
        <a:scene3d>
          <a:camera prst="orthographicFront">
            <a:rot lat="0" lon="0" rev="0"/>
          </a:camera>
          <a:lightRig rig="balanced" dir="t">
            <a:rot lat="0" lon="0" rev="8700000"/>
          </a:lightRig>
        </a:scene3d>
        <a:sp3d>
          <a:bevelT w="190500" h="38100"/>
        </a:sp3d>
      </dgm:spPr>
      <dgm:t>
        <a:bodyPr/>
        <a:lstStyle/>
        <a:p>
          <a:r>
            <a:rPr lang="en-US" b="0" dirty="0" smtClean="0">
              <a:effectLst>
                <a:outerShdw blurRad="38100" dist="38100" dir="2700000" algn="tl">
                  <a:srgbClr val="000000">
                    <a:alpha val="43137"/>
                  </a:srgbClr>
                </a:outerShdw>
              </a:effectLst>
            </a:rPr>
            <a:t>State Workforce Development Board</a:t>
          </a:r>
          <a:endParaRPr lang="en-US" b="0" dirty="0">
            <a:effectLst>
              <a:outerShdw blurRad="38100" dist="38100" dir="2700000" algn="tl">
                <a:srgbClr val="000000">
                  <a:alpha val="43137"/>
                </a:srgbClr>
              </a:outerShdw>
            </a:effectLst>
          </a:endParaRPr>
        </a:p>
      </dgm:t>
    </dgm:pt>
    <dgm:pt modelId="{B80319F3-89E4-4CD3-A6B2-C2B9E1DBBF7B}" type="parTrans" cxnId="{1CFC2711-3AFF-4DFB-9433-F00234638F93}">
      <dgm:prSet/>
      <dgm:spPr/>
      <dgm:t>
        <a:bodyPr/>
        <a:lstStyle/>
        <a:p>
          <a:endParaRPr lang="en-US" b="1">
            <a:effectLst>
              <a:outerShdw blurRad="38100" dist="38100" dir="2700000" algn="tl">
                <a:srgbClr val="000000">
                  <a:alpha val="43137"/>
                </a:srgbClr>
              </a:outerShdw>
            </a:effectLst>
          </a:endParaRPr>
        </a:p>
      </dgm:t>
    </dgm:pt>
    <dgm:pt modelId="{E6D9F63E-28B3-4AA4-B6B6-9095C350379C}" type="sibTrans" cxnId="{1CFC2711-3AFF-4DFB-9433-F00234638F93}">
      <dgm:prSet/>
      <dgm:spPr/>
      <dgm:t>
        <a:bodyPr/>
        <a:lstStyle/>
        <a:p>
          <a:endParaRPr lang="en-US" b="1">
            <a:effectLst>
              <a:outerShdw blurRad="38100" dist="38100" dir="2700000" algn="tl">
                <a:srgbClr val="000000">
                  <a:alpha val="43137"/>
                </a:srgbClr>
              </a:outerShdw>
            </a:effectLst>
          </a:endParaRPr>
        </a:p>
      </dgm:t>
    </dgm:pt>
    <dgm:pt modelId="{D63B4BA3-C1B9-46E8-B604-8862F5B8E4F3}">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“The State”</a:t>
          </a:r>
          <a:endParaRPr lang="en-US" b="0" dirty="0">
            <a:effectLst>
              <a:outerShdw blurRad="38100" dist="38100" dir="2700000" algn="tl">
                <a:srgbClr val="000000">
                  <a:alpha val="43137"/>
                </a:srgbClr>
              </a:outerShdw>
            </a:effectLst>
          </a:endParaRPr>
        </a:p>
      </dgm:t>
    </dgm:pt>
    <dgm:pt modelId="{192B4DB1-74CC-43B0-B0EB-BA1937245227}" type="parTrans" cxnId="{F84D683A-0168-4D47-8134-7788DB184667}">
      <dgm:prSet/>
      <dgm:spPr/>
      <dgm:t>
        <a:bodyPr/>
        <a:lstStyle/>
        <a:p>
          <a:endParaRPr lang="en-US" b="1">
            <a:effectLst>
              <a:outerShdw blurRad="38100" dist="38100" dir="2700000" algn="tl">
                <a:srgbClr val="000000">
                  <a:alpha val="43137"/>
                </a:srgbClr>
              </a:outerShdw>
            </a:effectLst>
          </a:endParaRPr>
        </a:p>
      </dgm:t>
    </dgm:pt>
    <dgm:pt modelId="{CA19AC3A-4BD7-4FCB-B585-B6B299EC7AA5}" type="sibTrans" cxnId="{F84D683A-0168-4D47-8134-7788DB184667}">
      <dgm:prSet/>
      <dgm:spPr/>
      <dgm:t>
        <a:bodyPr/>
        <a:lstStyle/>
        <a:p>
          <a:endParaRPr lang="en-US" b="1">
            <a:effectLst>
              <a:outerShdw blurRad="38100" dist="38100" dir="2700000" algn="tl">
                <a:srgbClr val="000000">
                  <a:alpha val="43137"/>
                </a:srgbClr>
              </a:outerShdw>
            </a:effectLst>
          </a:endParaRPr>
        </a:p>
      </dgm:t>
    </dgm:pt>
    <dgm:pt modelId="{C810B452-EB5C-4A18-9DC9-0214CE7C4227}">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effectLst/>
            </a:rPr>
            <a:t>Nebraska Workforce Development Board</a:t>
          </a:r>
          <a:endParaRPr lang="en-US" sz="1000" b="0" dirty="0">
            <a:effectLst/>
          </a:endParaRPr>
        </a:p>
      </dgm:t>
    </dgm:pt>
    <dgm:pt modelId="{E698B1BF-9281-42E0-825A-51840CD0F415}" type="parTrans" cxnId="{524C5395-174C-4AEC-B063-99E6398CDDA7}">
      <dgm:prSet/>
      <dgm:spPr/>
      <dgm:t>
        <a:bodyPr/>
        <a:lstStyle/>
        <a:p>
          <a:endParaRPr lang="en-US" b="1">
            <a:effectLst>
              <a:outerShdw blurRad="38100" dist="38100" dir="2700000" algn="tl">
                <a:srgbClr val="000000">
                  <a:alpha val="43137"/>
                </a:srgbClr>
              </a:outerShdw>
            </a:effectLst>
          </a:endParaRPr>
        </a:p>
      </dgm:t>
    </dgm:pt>
    <dgm:pt modelId="{27977218-82F0-42F3-BF4B-EDEE2AB35063}" type="sibTrans" cxnId="{524C5395-174C-4AEC-B063-99E6398CDDA7}">
      <dgm:prSet/>
      <dgm:spPr/>
      <dgm:t>
        <a:bodyPr/>
        <a:lstStyle/>
        <a:p>
          <a:endParaRPr lang="en-US" b="1">
            <a:effectLst>
              <a:outerShdw blurRad="38100" dist="38100" dir="2700000" algn="tl">
                <a:srgbClr val="000000">
                  <a:alpha val="43137"/>
                </a:srgbClr>
              </a:outerShdw>
            </a:effectLst>
          </a:endParaRPr>
        </a:p>
      </dgm:t>
    </dgm:pt>
    <dgm:pt modelId="{E0B2E732-F60D-4624-9C71-8166347DFB40}">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smtClean="0">
              <a:effectLst/>
            </a:rPr>
            <a:t>Governor</a:t>
          </a:r>
          <a:endParaRPr lang="en-US" sz="1000" b="0" dirty="0">
            <a:effectLst/>
          </a:endParaRPr>
        </a:p>
      </dgm:t>
    </dgm:pt>
    <dgm:pt modelId="{9431376E-ADFC-4137-9869-AA94CDF53A09}" type="parTrans" cxnId="{D4EB951E-9D75-4306-A179-C1AAF90E9ABF}">
      <dgm:prSet/>
      <dgm:spPr/>
      <dgm:t>
        <a:bodyPr/>
        <a:lstStyle/>
        <a:p>
          <a:endParaRPr lang="en-US" b="1">
            <a:effectLst>
              <a:outerShdw blurRad="38100" dist="38100" dir="2700000" algn="tl">
                <a:srgbClr val="000000">
                  <a:alpha val="43137"/>
                </a:srgbClr>
              </a:outerShdw>
            </a:effectLst>
          </a:endParaRPr>
        </a:p>
      </dgm:t>
    </dgm:pt>
    <dgm:pt modelId="{7A04915F-6422-45C5-9623-B4F466173475}" type="sibTrans" cxnId="{D4EB951E-9D75-4306-A179-C1AAF90E9ABF}">
      <dgm:prSet/>
      <dgm:spPr/>
      <dgm:t>
        <a:bodyPr/>
        <a:lstStyle/>
        <a:p>
          <a:endParaRPr lang="en-US" b="1">
            <a:effectLst>
              <a:outerShdw blurRad="38100" dist="38100" dir="2700000" algn="tl">
                <a:srgbClr val="000000">
                  <a:alpha val="43137"/>
                </a:srgbClr>
              </a:outerShdw>
            </a:effectLst>
          </a:endParaRPr>
        </a:p>
      </dgm:t>
    </dgm:pt>
    <dgm:pt modelId="{41EFDB26-7271-4596-A824-061B9D4F1FFA}">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1" smtClean="0">
              <a:effectLst/>
            </a:rPr>
            <a:t>Greater Lincoln</a:t>
          </a:r>
          <a:endParaRPr lang="en-US" sz="1000" b="1" dirty="0">
            <a:effectLst/>
          </a:endParaRPr>
        </a:p>
      </dgm:t>
    </dgm:pt>
    <dgm:pt modelId="{3EDA4D94-D1B2-490E-B659-10597151BE12}" type="parTrans" cxnId="{3DA5C868-F2F9-4BFD-A1A5-E018648DC34D}">
      <dgm:prSet/>
      <dgm:spPr/>
      <dgm:t>
        <a:bodyPr/>
        <a:lstStyle/>
        <a:p>
          <a:endParaRPr lang="en-US" b="1">
            <a:effectLst>
              <a:outerShdw blurRad="38100" dist="38100" dir="2700000" algn="tl">
                <a:srgbClr val="000000">
                  <a:alpha val="43137"/>
                </a:srgbClr>
              </a:outerShdw>
            </a:effectLst>
          </a:endParaRPr>
        </a:p>
      </dgm:t>
    </dgm:pt>
    <dgm:pt modelId="{5C54148A-719E-4232-9380-D15DEE518930}" type="sibTrans" cxnId="{3DA5C868-F2F9-4BFD-A1A5-E018648DC34D}">
      <dgm:prSet/>
      <dgm:spPr/>
      <dgm:t>
        <a:bodyPr/>
        <a:lstStyle/>
        <a:p>
          <a:endParaRPr lang="en-US" b="1">
            <a:effectLst>
              <a:outerShdw blurRad="38100" dist="38100" dir="2700000" algn="tl">
                <a:srgbClr val="000000">
                  <a:alpha val="43137"/>
                </a:srgbClr>
              </a:outerShdw>
            </a:effectLst>
          </a:endParaRPr>
        </a:p>
      </dgm:t>
    </dgm:pt>
    <dgm:pt modelId="{EAF7675A-E252-4066-B988-3A2837617E42}">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1000" b="0" dirty="0" smtClean="0">
              <a:effectLst/>
            </a:rPr>
            <a:t>Mayor of Lincoln</a:t>
          </a:r>
          <a:endParaRPr lang="en-US" sz="1000" b="0" dirty="0">
            <a:effectLst/>
          </a:endParaRPr>
        </a:p>
      </dgm:t>
    </dgm:pt>
    <dgm:pt modelId="{90A221AC-2CC5-4925-B8A2-0A14DC7C07EE}" type="parTrans" cxnId="{A4A9C37A-F0C6-40F4-9B6D-100120E562A8}">
      <dgm:prSet/>
      <dgm:spPr/>
      <dgm:t>
        <a:bodyPr/>
        <a:lstStyle/>
        <a:p>
          <a:endParaRPr lang="en-US" b="1">
            <a:effectLst>
              <a:outerShdw blurRad="38100" dist="38100" dir="2700000" algn="tl">
                <a:srgbClr val="000000">
                  <a:alpha val="43137"/>
                </a:srgbClr>
              </a:outerShdw>
            </a:effectLst>
          </a:endParaRPr>
        </a:p>
      </dgm:t>
    </dgm:pt>
    <dgm:pt modelId="{1891FF77-DF5C-46E3-81C8-980834D2B294}" type="sibTrans" cxnId="{A4A9C37A-F0C6-40F4-9B6D-100120E562A8}">
      <dgm:prSet/>
      <dgm:spPr/>
      <dgm:t>
        <a:bodyPr/>
        <a:lstStyle/>
        <a:p>
          <a:endParaRPr lang="en-US" b="1">
            <a:effectLst>
              <a:outerShdw blurRad="38100" dist="38100" dir="2700000" algn="tl">
                <a:srgbClr val="000000">
                  <a:alpha val="43137"/>
                </a:srgbClr>
              </a:outerShdw>
            </a:effectLst>
          </a:endParaRPr>
        </a:p>
      </dgm:t>
    </dgm:pt>
    <dgm:pt modelId="{932D0761-3492-4F55-A1F1-DAE8B509D38B}">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effectLst/>
            </a:rPr>
            <a:t>City of Lincoln</a:t>
          </a:r>
          <a:endParaRPr lang="en-US" sz="850" b="0" dirty="0">
            <a:effectLst/>
          </a:endParaRPr>
        </a:p>
      </dgm:t>
    </dgm:pt>
    <dgm:pt modelId="{A191B704-8482-4F80-B5B3-9E3050601DB7}" type="parTrans" cxnId="{0436721D-30D5-46AB-9173-8BA690B70321}">
      <dgm:prSet/>
      <dgm:spPr/>
      <dgm:t>
        <a:bodyPr/>
        <a:lstStyle/>
        <a:p>
          <a:endParaRPr lang="en-US" b="1">
            <a:effectLst>
              <a:outerShdw blurRad="38100" dist="38100" dir="2700000" algn="tl">
                <a:srgbClr val="000000">
                  <a:alpha val="43137"/>
                </a:srgbClr>
              </a:outerShdw>
            </a:effectLst>
          </a:endParaRPr>
        </a:p>
      </dgm:t>
    </dgm:pt>
    <dgm:pt modelId="{23723072-1DEE-45B0-8376-4AA8855864A1}" type="sibTrans" cxnId="{0436721D-30D5-46AB-9173-8BA690B70321}">
      <dgm:prSet/>
      <dgm:spPr/>
      <dgm:t>
        <a:bodyPr/>
        <a:lstStyle/>
        <a:p>
          <a:endParaRPr lang="en-US" b="1">
            <a:effectLst>
              <a:outerShdw blurRad="38100" dist="38100" dir="2700000" algn="tl">
                <a:srgbClr val="000000">
                  <a:alpha val="43137"/>
                </a:srgbClr>
              </a:outerShdw>
            </a:effectLst>
          </a:endParaRPr>
        </a:p>
      </dgm:t>
    </dgm:pt>
    <dgm:pt modelId="{C0A0EAE9-720B-4808-8FB7-D6D266ED599B}">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dirty="0" smtClean="0">
              <a:effectLst/>
            </a:rPr>
            <a:t>ResCare</a:t>
          </a:r>
          <a:endParaRPr lang="en-US" sz="850" b="0" dirty="0">
            <a:effectLst/>
          </a:endParaRPr>
        </a:p>
      </dgm:t>
    </dgm:pt>
    <dgm:pt modelId="{2E34544B-F30E-4E47-AAA7-2096B0C777EF}" type="parTrans" cxnId="{98CCAC35-DF24-4E6B-A6C9-27F658946B57}">
      <dgm:prSet/>
      <dgm:spPr/>
      <dgm:t>
        <a:bodyPr/>
        <a:lstStyle/>
        <a:p>
          <a:endParaRPr lang="en-US" b="1">
            <a:effectLst>
              <a:outerShdw blurRad="38100" dist="38100" dir="2700000" algn="tl">
                <a:srgbClr val="000000">
                  <a:alpha val="43137"/>
                </a:srgbClr>
              </a:outerShdw>
            </a:effectLst>
          </a:endParaRPr>
        </a:p>
      </dgm:t>
    </dgm:pt>
    <dgm:pt modelId="{4606EFAE-4A62-4E22-B15F-49E3AE9362F3}" type="sibTrans" cxnId="{98CCAC35-DF24-4E6B-A6C9-27F658946B57}">
      <dgm:prSet/>
      <dgm:spPr/>
      <dgm:t>
        <a:bodyPr/>
        <a:lstStyle/>
        <a:p>
          <a:endParaRPr lang="en-US" b="1">
            <a:effectLst>
              <a:outerShdw blurRad="38100" dist="38100" dir="2700000" algn="tl">
                <a:srgbClr val="000000">
                  <a:alpha val="43137"/>
                </a:srgbClr>
              </a:outerShdw>
            </a:effectLst>
          </a:endParaRPr>
        </a:p>
      </dgm:t>
    </dgm:pt>
    <dgm:pt modelId="{D2528B60-A875-4F60-B213-968537CE6F81}">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effectLst/>
            </a:rPr>
            <a:t>NDOL</a:t>
          </a:r>
          <a:endParaRPr lang="en-US" sz="850" b="0" dirty="0">
            <a:effectLst/>
          </a:endParaRPr>
        </a:p>
      </dgm:t>
    </dgm:pt>
    <dgm:pt modelId="{1B436C70-068A-46C7-AF89-8EE36840DDC0}" type="parTrans" cxnId="{0B93B705-65C4-4E10-8EAF-C0C10EA3B32C}">
      <dgm:prSet/>
      <dgm:spPr/>
      <dgm:t>
        <a:bodyPr/>
        <a:lstStyle/>
        <a:p>
          <a:endParaRPr lang="en-US" b="1">
            <a:effectLst>
              <a:outerShdw blurRad="38100" dist="38100" dir="2700000" algn="tl">
                <a:srgbClr val="000000">
                  <a:alpha val="43137"/>
                </a:srgbClr>
              </a:outerShdw>
            </a:effectLst>
          </a:endParaRPr>
        </a:p>
      </dgm:t>
    </dgm:pt>
    <dgm:pt modelId="{E08CC00F-C3E6-48CF-AE76-B5F7C1B0DFE6}" type="sibTrans" cxnId="{0B93B705-65C4-4E10-8EAF-C0C10EA3B32C}">
      <dgm:prSet/>
      <dgm:spPr/>
      <dgm:t>
        <a:bodyPr/>
        <a:lstStyle/>
        <a:p>
          <a:endParaRPr lang="en-US" b="1">
            <a:effectLst>
              <a:outerShdw blurRad="38100" dist="38100" dir="2700000" algn="tl">
                <a:srgbClr val="000000">
                  <a:alpha val="43137"/>
                </a:srgbClr>
              </a:outerShdw>
            </a:effectLst>
          </a:endParaRPr>
        </a:p>
      </dgm:t>
    </dgm:pt>
    <dgm:pt modelId="{6DD814A2-19BF-459B-AE25-1AE0D978D3AE}">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effectLst/>
            </a:rPr>
            <a:t>NDOL</a:t>
          </a:r>
          <a:endParaRPr lang="en-US" sz="850" b="0" dirty="0">
            <a:effectLst/>
          </a:endParaRPr>
        </a:p>
      </dgm:t>
    </dgm:pt>
    <dgm:pt modelId="{B281AE4C-B7B5-4E7F-BBEA-DA603304451C}" type="parTrans" cxnId="{10C40AE2-9EDB-4812-BCEA-56E3F073554E}">
      <dgm:prSet/>
      <dgm:spPr/>
      <dgm:t>
        <a:bodyPr/>
        <a:lstStyle/>
        <a:p>
          <a:endParaRPr lang="en-US" b="1">
            <a:effectLst>
              <a:outerShdw blurRad="38100" dist="38100" dir="2700000" algn="tl">
                <a:srgbClr val="000000">
                  <a:alpha val="43137"/>
                </a:srgbClr>
              </a:outerShdw>
            </a:effectLst>
          </a:endParaRPr>
        </a:p>
      </dgm:t>
    </dgm:pt>
    <dgm:pt modelId="{6353B0BC-0A7C-4C61-94F6-D1D70A880B28}" type="sibTrans" cxnId="{10C40AE2-9EDB-4812-BCEA-56E3F073554E}">
      <dgm:prSet/>
      <dgm:spPr/>
      <dgm:t>
        <a:bodyPr/>
        <a:lstStyle/>
        <a:p>
          <a:endParaRPr lang="en-US" b="1">
            <a:effectLst>
              <a:outerShdw blurRad="38100" dist="38100" dir="2700000" algn="tl">
                <a:srgbClr val="000000">
                  <a:alpha val="43137"/>
                </a:srgbClr>
              </a:outerShdw>
            </a:effectLst>
          </a:endParaRPr>
        </a:p>
      </dgm:t>
    </dgm:pt>
    <dgm:pt modelId="{60E1687B-A162-4FFE-8B25-6D875C89425C}">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smtClean="0">
              <a:effectLst/>
            </a:rPr>
            <a:t>Heartland Workforce Solutions</a:t>
          </a:r>
          <a:endParaRPr lang="en-US" sz="850" b="0" dirty="0">
            <a:effectLst/>
          </a:endParaRPr>
        </a:p>
      </dgm:t>
    </dgm:pt>
    <dgm:pt modelId="{8705F383-BA7A-4548-B504-5BBD2CF2635A}" type="parTrans" cxnId="{5BC9035E-0E5F-4975-ACFF-7D045CDEACF9}">
      <dgm:prSet/>
      <dgm:spPr/>
      <dgm:t>
        <a:bodyPr/>
        <a:lstStyle/>
        <a:p>
          <a:endParaRPr lang="en-US" b="1">
            <a:effectLst>
              <a:outerShdw blurRad="38100" dist="38100" dir="2700000" algn="tl">
                <a:srgbClr val="000000">
                  <a:alpha val="43137"/>
                </a:srgbClr>
              </a:outerShdw>
            </a:effectLst>
          </a:endParaRPr>
        </a:p>
      </dgm:t>
    </dgm:pt>
    <dgm:pt modelId="{FC0315E9-83A1-4916-9AE3-8B9B309B215F}" type="sibTrans" cxnId="{5BC9035E-0E5F-4975-ACFF-7D045CDEACF9}">
      <dgm:prSet/>
      <dgm:spPr/>
      <dgm:t>
        <a:bodyPr/>
        <a:lstStyle/>
        <a:p>
          <a:endParaRPr lang="en-US" b="1">
            <a:effectLst>
              <a:outerShdw blurRad="38100" dist="38100" dir="2700000" algn="tl">
                <a:srgbClr val="000000">
                  <a:alpha val="43137"/>
                </a:srgbClr>
              </a:outerShdw>
            </a:effectLst>
          </a:endParaRPr>
        </a:p>
      </dgm:t>
    </dgm:pt>
    <dgm:pt modelId="{43D0C4D4-C0A4-4E37-B9B2-C5AB4D37CD78}">
      <dgm:prSet custT="1"/>
      <dgm:spPr>
        <a:scene3d>
          <a:camera prst="orthographicFront">
            <a:rot lat="0" lon="0" rev="0"/>
          </a:camera>
          <a:lightRig rig="balanced" dir="t">
            <a:rot lat="0" lon="0" rev="8700000"/>
          </a:lightRig>
        </a:scene3d>
        <a:sp3d>
          <a:bevelT w="190500" h="38100"/>
        </a:sp3d>
      </dgm:spPr>
      <dgm:t>
        <a:bodyPr/>
        <a:lstStyle/>
        <a:p>
          <a:pPr>
            <a:spcAft>
              <a:spcPts val="0"/>
            </a:spcAft>
          </a:pPr>
          <a:r>
            <a:rPr lang="en-US" sz="850" b="0" dirty="0" smtClean="0">
              <a:effectLst/>
            </a:rPr>
            <a:t>ResCare</a:t>
          </a:r>
          <a:endParaRPr lang="en-US" sz="850" b="0" dirty="0">
            <a:effectLst/>
          </a:endParaRPr>
        </a:p>
      </dgm:t>
    </dgm:pt>
    <dgm:pt modelId="{A948C29F-3E4A-40CD-A214-FCBC66048E52}" type="parTrans" cxnId="{6B110F97-8BF0-424B-BBA9-E34D9621B51A}">
      <dgm:prSet/>
      <dgm:spPr/>
      <dgm:t>
        <a:bodyPr/>
        <a:lstStyle/>
        <a:p>
          <a:endParaRPr lang="en-US" b="1">
            <a:effectLst>
              <a:outerShdw blurRad="38100" dist="38100" dir="2700000" algn="tl">
                <a:srgbClr val="000000">
                  <a:alpha val="43137"/>
                </a:srgbClr>
              </a:outerShdw>
            </a:effectLst>
          </a:endParaRPr>
        </a:p>
      </dgm:t>
    </dgm:pt>
    <dgm:pt modelId="{49F86D8F-7886-41CD-8069-44B05246167D}" type="sibTrans" cxnId="{6B110F97-8BF0-424B-BBA9-E34D9621B51A}">
      <dgm:prSet/>
      <dgm:spPr/>
      <dgm:t>
        <a:bodyPr/>
        <a:lstStyle/>
        <a:p>
          <a:endParaRPr lang="en-US" b="1">
            <a:effectLst>
              <a:outerShdw blurRad="38100" dist="38100" dir="2700000" algn="tl">
                <a:srgbClr val="000000">
                  <a:alpha val="43137"/>
                </a:srgbClr>
              </a:outerShdw>
            </a:effectLst>
          </a:endParaRPr>
        </a:p>
      </dgm:t>
    </dgm:pt>
    <dgm:pt modelId="{B5902D10-2B8C-48DE-8295-000A0537AB86}">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Areas</a:t>
          </a:r>
          <a:endParaRPr lang="en-US" b="0" dirty="0">
            <a:effectLst>
              <a:outerShdw blurRad="38100" dist="38100" dir="2700000" algn="tl">
                <a:srgbClr val="000000">
                  <a:alpha val="43137"/>
                </a:srgbClr>
              </a:outerShdw>
            </a:effectLst>
          </a:endParaRPr>
        </a:p>
      </dgm:t>
    </dgm:pt>
    <dgm:pt modelId="{2E2233DF-254A-45AA-8A13-EED8648A3EAB}" type="parTrans" cxnId="{83155058-DA7C-4975-ADF1-4618882D8A0F}">
      <dgm:prSet/>
      <dgm:spPr/>
      <dgm:t>
        <a:bodyPr/>
        <a:lstStyle/>
        <a:p>
          <a:endParaRPr lang="en-US" b="1">
            <a:effectLst>
              <a:outerShdw blurRad="38100" dist="38100" dir="2700000" algn="tl">
                <a:srgbClr val="000000">
                  <a:alpha val="43137"/>
                </a:srgbClr>
              </a:outerShdw>
            </a:effectLst>
          </a:endParaRPr>
        </a:p>
      </dgm:t>
    </dgm:pt>
    <dgm:pt modelId="{5FF14CCE-4711-44AF-A24F-D7D7AB64AA45}" type="sibTrans" cxnId="{83155058-DA7C-4975-ADF1-4618882D8A0F}">
      <dgm:prSet/>
      <dgm:spPr/>
      <dgm:t>
        <a:bodyPr/>
        <a:lstStyle/>
        <a:p>
          <a:endParaRPr lang="en-US" b="1">
            <a:effectLst>
              <a:outerShdw blurRad="38100" dist="38100" dir="2700000" algn="tl">
                <a:srgbClr val="000000">
                  <a:alpha val="43137"/>
                </a:srgbClr>
              </a:outerShdw>
            </a:effectLst>
          </a:endParaRPr>
        </a:p>
      </dgm:t>
    </dgm:pt>
    <dgm:pt modelId="{208C423B-A2F9-4DCC-863F-882E04CD60FE}">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Grant Subrecipients</a:t>
          </a:r>
          <a:endParaRPr lang="en-US" b="0" dirty="0">
            <a:effectLst>
              <a:outerShdw blurRad="38100" dist="38100" dir="2700000" algn="tl">
                <a:srgbClr val="000000">
                  <a:alpha val="43137"/>
                </a:srgbClr>
              </a:outerShdw>
            </a:effectLst>
          </a:endParaRPr>
        </a:p>
      </dgm:t>
    </dgm:pt>
    <dgm:pt modelId="{09DEEC45-92E9-43E1-801D-ACC94D2E7FDC}" type="parTrans" cxnId="{661F1068-C7A1-49C8-A75A-3BF2DA7FC7E9}">
      <dgm:prSet/>
      <dgm:spPr/>
      <dgm:t>
        <a:bodyPr/>
        <a:lstStyle/>
        <a:p>
          <a:endParaRPr lang="en-US" b="1">
            <a:effectLst>
              <a:outerShdw blurRad="38100" dist="38100" dir="2700000" algn="tl">
                <a:srgbClr val="000000">
                  <a:alpha val="43137"/>
                </a:srgbClr>
              </a:outerShdw>
            </a:effectLst>
          </a:endParaRPr>
        </a:p>
      </dgm:t>
    </dgm:pt>
    <dgm:pt modelId="{F328602D-337F-46FB-B360-547D15A98FE3}" type="sibTrans" cxnId="{661F1068-C7A1-49C8-A75A-3BF2DA7FC7E9}">
      <dgm:prSet/>
      <dgm:spPr/>
      <dgm:t>
        <a:bodyPr/>
        <a:lstStyle/>
        <a:p>
          <a:endParaRPr lang="en-US" b="1">
            <a:effectLst>
              <a:outerShdw blurRad="38100" dist="38100" dir="2700000" algn="tl">
                <a:srgbClr val="000000">
                  <a:alpha val="43137"/>
                </a:srgbClr>
              </a:outerShdw>
            </a:effectLst>
          </a:endParaRPr>
        </a:p>
      </dgm:t>
    </dgm:pt>
    <dgm:pt modelId="{37BE996D-4526-4933-B05B-B74AE4F7CC4D}">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Workforce Development Boards</a:t>
          </a:r>
          <a:endParaRPr lang="en-US" b="0" dirty="0">
            <a:effectLst>
              <a:outerShdw blurRad="38100" dist="38100" dir="2700000" algn="tl">
                <a:srgbClr val="000000">
                  <a:alpha val="43137"/>
                </a:srgbClr>
              </a:outerShdw>
            </a:effectLst>
          </a:endParaRPr>
        </a:p>
      </dgm:t>
    </dgm:pt>
    <dgm:pt modelId="{2EE6C9F7-10B4-4A9B-B7EA-BF16337ABF3E}" type="parTrans" cxnId="{6D880FE9-4B9D-4A2B-BDD4-1D349F627B67}">
      <dgm:prSet/>
      <dgm:spPr/>
      <dgm:t>
        <a:bodyPr/>
        <a:lstStyle/>
        <a:p>
          <a:endParaRPr lang="en-US" b="1">
            <a:effectLst>
              <a:outerShdw blurRad="38100" dist="38100" dir="2700000" algn="tl">
                <a:srgbClr val="000000">
                  <a:alpha val="43137"/>
                </a:srgbClr>
              </a:outerShdw>
            </a:effectLst>
          </a:endParaRPr>
        </a:p>
      </dgm:t>
    </dgm:pt>
    <dgm:pt modelId="{BC3F2C4B-F09F-4B86-93B3-0177724FA9FE}" type="sibTrans" cxnId="{6D880FE9-4B9D-4A2B-BDD4-1D349F627B67}">
      <dgm:prSet/>
      <dgm:spPr/>
      <dgm:t>
        <a:bodyPr/>
        <a:lstStyle/>
        <a:p>
          <a:endParaRPr lang="en-US" b="1">
            <a:effectLst>
              <a:outerShdw blurRad="38100" dist="38100" dir="2700000" algn="tl">
                <a:srgbClr val="000000">
                  <a:alpha val="43137"/>
                </a:srgbClr>
              </a:outerShdw>
            </a:effectLst>
          </a:endParaRPr>
        </a:p>
      </dgm:t>
    </dgm:pt>
    <dgm:pt modelId="{DBF2F00D-8768-4C3A-BCE2-14F36E516619}">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Service Provider</a:t>
          </a:r>
          <a:endParaRPr lang="en-US" b="0" dirty="0">
            <a:effectLst>
              <a:outerShdw blurRad="38100" dist="38100" dir="2700000" algn="tl">
                <a:srgbClr val="000000">
                  <a:alpha val="43137"/>
                </a:srgbClr>
              </a:outerShdw>
            </a:effectLst>
          </a:endParaRPr>
        </a:p>
      </dgm:t>
    </dgm:pt>
    <dgm:pt modelId="{1D6AA545-B991-4E3F-991F-5BF94042DCCD}" type="parTrans" cxnId="{05233DFF-2830-4B18-BCCF-522277B9BB83}">
      <dgm:prSet/>
      <dgm:spPr/>
      <dgm:t>
        <a:bodyPr/>
        <a:lstStyle/>
        <a:p>
          <a:endParaRPr lang="en-US" b="1">
            <a:effectLst>
              <a:outerShdw blurRad="38100" dist="38100" dir="2700000" algn="tl">
                <a:srgbClr val="000000">
                  <a:alpha val="43137"/>
                </a:srgbClr>
              </a:outerShdw>
            </a:effectLst>
          </a:endParaRPr>
        </a:p>
      </dgm:t>
    </dgm:pt>
    <dgm:pt modelId="{99D1B3F6-35A0-40A7-890E-AB7CD97B7DD2}" type="sibTrans" cxnId="{05233DFF-2830-4B18-BCCF-522277B9BB83}">
      <dgm:prSet/>
      <dgm:spPr/>
      <dgm:t>
        <a:bodyPr/>
        <a:lstStyle/>
        <a:p>
          <a:endParaRPr lang="en-US" b="1">
            <a:effectLst>
              <a:outerShdw blurRad="38100" dist="38100" dir="2700000" algn="tl">
                <a:srgbClr val="000000">
                  <a:alpha val="43137"/>
                </a:srgbClr>
              </a:outerShdw>
            </a:effectLst>
          </a:endParaRPr>
        </a:p>
      </dgm:t>
    </dgm:pt>
    <dgm:pt modelId="{863BC156-7928-47E1-93F5-48241346BC7A}">
      <dgm:prSet custT="1"/>
      <dgm:spPr>
        <a:scene3d>
          <a:camera prst="orthographicFront">
            <a:rot lat="0" lon="0" rev="0"/>
          </a:camera>
          <a:lightRig rig="balanced" dir="t">
            <a:rot lat="0" lon="0" rev="8700000"/>
          </a:lightRig>
        </a:scene3d>
        <a:sp3d>
          <a:bevelT w="190500" h="38100"/>
        </a:sp3d>
      </dgm:spPr>
      <dgm:t>
        <a:bodyPr/>
        <a:lstStyle/>
        <a:p>
          <a:r>
            <a:rPr lang="en-US" sz="850" b="0" dirty="0" smtClean="0">
              <a:effectLst/>
            </a:rPr>
            <a:t>Greater Lincoln Workforce Development Board</a:t>
          </a:r>
          <a:endParaRPr lang="en-US" sz="850" b="0" dirty="0">
            <a:effectLst/>
          </a:endParaRPr>
        </a:p>
      </dgm:t>
    </dgm:pt>
    <dgm:pt modelId="{36DE5179-0434-43F2-9096-B865F3A43489}" type="parTrans" cxnId="{C3AAF21B-F49E-49D3-8674-06F88C5D7376}">
      <dgm:prSet/>
      <dgm:spPr/>
      <dgm:t>
        <a:bodyPr/>
        <a:lstStyle/>
        <a:p>
          <a:endParaRPr lang="en-US"/>
        </a:p>
      </dgm:t>
    </dgm:pt>
    <dgm:pt modelId="{C40997F1-7E4D-404F-AB8E-29D467EA7B0A}" type="sibTrans" cxnId="{C3AAF21B-F49E-49D3-8674-06F88C5D7376}">
      <dgm:prSet/>
      <dgm:spPr/>
      <dgm:t>
        <a:bodyPr/>
        <a:lstStyle/>
        <a:p>
          <a:endParaRPr lang="en-US"/>
        </a:p>
      </dgm:t>
    </dgm:pt>
    <dgm:pt modelId="{870B522E-77CD-4EF8-A63E-49B370D8011B}">
      <dgm:prSet custT="1"/>
      <dgm:spPr>
        <a:scene3d>
          <a:camera prst="orthographicFront">
            <a:rot lat="0" lon="0" rev="0"/>
          </a:camera>
          <a:lightRig rig="balanced" dir="t">
            <a:rot lat="0" lon="0" rev="8700000"/>
          </a:lightRig>
        </a:scene3d>
        <a:sp3d>
          <a:bevelT w="190500" h="38100"/>
        </a:sp3d>
      </dgm:spPr>
      <dgm:t>
        <a:bodyPr lIns="0" rIns="0" anchor="ctr" anchorCtr="1"/>
        <a:lstStyle/>
        <a:p>
          <a:r>
            <a:rPr lang="en-US" sz="850" b="0" dirty="0" smtClean="0">
              <a:effectLst/>
            </a:rPr>
            <a:t>Greater Nebraska </a:t>
          </a:r>
          <a:br>
            <a:rPr lang="en-US" sz="850" b="0" dirty="0" smtClean="0">
              <a:effectLst/>
            </a:rPr>
          </a:br>
          <a:r>
            <a:rPr lang="en-US" sz="850" b="0" dirty="0" smtClean="0">
              <a:effectLst/>
            </a:rPr>
            <a:t>Local Workforce Development Board</a:t>
          </a:r>
          <a:endParaRPr lang="en-US" sz="850" b="0" dirty="0">
            <a:effectLst/>
          </a:endParaRPr>
        </a:p>
      </dgm:t>
    </dgm:pt>
    <dgm:pt modelId="{89D034D7-08A6-4615-AEE1-428D9F014DF8}" type="parTrans" cxnId="{83D8D7DC-0538-4242-B353-861F8C5DB964}">
      <dgm:prSet/>
      <dgm:spPr/>
      <dgm:t>
        <a:bodyPr/>
        <a:lstStyle/>
        <a:p>
          <a:endParaRPr lang="en-US"/>
        </a:p>
      </dgm:t>
    </dgm:pt>
    <dgm:pt modelId="{D7A9D91E-CC15-47A7-A2A8-6A2810F4D85E}" type="sibTrans" cxnId="{83D8D7DC-0538-4242-B353-861F8C5DB964}">
      <dgm:prSet/>
      <dgm:spPr/>
      <dgm:t>
        <a:bodyPr/>
        <a:lstStyle/>
        <a:p>
          <a:endParaRPr lang="en-US"/>
        </a:p>
      </dgm:t>
    </dgm:pt>
    <dgm:pt modelId="{FB457A70-CD95-4649-98BC-CD46F9A538D7}">
      <dgm:prSet custT="1"/>
      <dgm:spPr>
        <a:scene3d>
          <a:camera prst="orthographicFront">
            <a:rot lat="0" lon="0" rev="0"/>
          </a:camera>
          <a:lightRig rig="balanced" dir="t">
            <a:rot lat="0" lon="0" rev="8700000"/>
          </a:lightRig>
        </a:scene3d>
        <a:sp3d>
          <a:bevelT w="190500" h="38100"/>
        </a:sp3d>
      </dgm:spPr>
      <dgm:t>
        <a:bodyPr/>
        <a:lstStyle/>
        <a:p>
          <a:r>
            <a:rPr lang="en-US" sz="850" b="0" dirty="0" smtClean="0">
              <a:effectLst/>
            </a:rPr>
            <a:t>Greater Omaha</a:t>
          </a:r>
          <a:br>
            <a:rPr lang="en-US" sz="850" b="0" dirty="0" smtClean="0">
              <a:effectLst/>
            </a:rPr>
          </a:br>
          <a:r>
            <a:rPr lang="en-US" sz="850" b="0" dirty="0" smtClean="0">
              <a:effectLst/>
            </a:rPr>
            <a:t>Local Workforce Development Board</a:t>
          </a:r>
          <a:endParaRPr lang="en-US" sz="850" b="0" dirty="0">
            <a:effectLst/>
          </a:endParaRPr>
        </a:p>
      </dgm:t>
    </dgm:pt>
    <dgm:pt modelId="{31092096-FEF3-4506-AEBC-6AF9558C96B9}" type="parTrans" cxnId="{C6C960D2-10B2-4C9B-9757-C74677D21317}">
      <dgm:prSet/>
      <dgm:spPr/>
      <dgm:t>
        <a:bodyPr/>
        <a:lstStyle/>
        <a:p>
          <a:endParaRPr lang="en-US"/>
        </a:p>
      </dgm:t>
    </dgm:pt>
    <dgm:pt modelId="{3768FD8D-7FE0-405C-ABFC-559F6A136CE3}" type="sibTrans" cxnId="{C6C960D2-10B2-4C9B-9757-C74677D21317}">
      <dgm:prSet/>
      <dgm:spPr/>
      <dgm:t>
        <a:bodyPr/>
        <a:lstStyle/>
        <a:p>
          <a:endParaRPr lang="en-US"/>
        </a:p>
      </dgm:t>
    </dgm:pt>
    <dgm:pt modelId="{24D748FE-1CA8-452A-9C21-072C50C40127}">
      <dgm:prSet phldrT="[Text]"/>
      <dgm:spPr>
        <a:scene3d>
          <a:camera prst="orthographicFront">
            <a:rot lat="0" lon="0" rev="0"/>
          </a:camera>
          <a:lightRig rig="balanced" dir="t">
            <a:rot lat="0" lon="0" rev="8700000"/>
          </a:lightRig>
        </a:scene3d>
        <a:sp3d>
          <a:bevelT w="190500" h="38100"/>
        </a:sp3d>
      </dgm:spPr>
      <dgm:t>
        <a:bodyPr/>
        <a:lstStyle/>
        <a:p>
          <a:r>
            <a:rPr lang="en-US" b="0" smtClean="0">
              <a:effectLst>
                <a:outerShdw blurRad="38100" dist="38100" dir="2700000" algn="tl">
                  <a:srgbClr val="000000">
                    <a:alpha val="43137"/>
                  </a:srgbClr>
                </a:outerShdw>
              </a:effectLst>
            </a:rPr>
            <a:t>Local Workforce Development Board Support</a:t>
          </a:r>
          <a:endParaRPr lang="en-US" b="0" dirty="0">
            <a:effectLst>
              <a:outerShdw blurRad="38100" dist="38100" dir="2700000" algn="tl">
                <a:srgbClr val="000000">
                  <a:alpha val="43137"/>
                </a:srgbClr>
              </a:outerShdw>
            </a:effectLst>
          </a:endParaRPr>
        </a:p>
      </dgm:t>
    </dgm:pt>
    <dgm:pt modelId="{DF39A910-AD42-411E-85F1-A45F2FEBA13C}" type="parTrans" cxnId="{FD06D882-7C45-4A71-AC12-0A7EC74FBBB4}">
      <dgm:prSet/>
      <dgm:spPr/>
      <dgm:t>
        <a:bodyPr/>
        <a:lstStyle/>
        <a:p>
          <a:endParaRPr lang="en-US"/>
        </a:p>
      </dgm:t>
    </dgm:pt>
    <dgm:pt modelId="{3A55AF4F-7B8F-4C53-B20A-CA3647BC1639}" type="sibTrans" cxnId="{FD06D882-7C45-4A71-AC12-0A7EC74FBBB4}">
      <dgm:prSet/>
      <dgm:spPr/>
      <dgm:t>
        <a:bodyPr/>
        <a:lstStyle/>
        <a:p>
          <a:endParaRPr lang="en-US"/>
        </a:p>
      </dgm:t>
    </dgm:pt>
    <dgm:pt modelId="{48799DA0-2269-4BA3-9E84-596BE3EC75F5}" type="pres">
      <dgm:prSet presAssocID="{AFF7CD29-B6BE-456E-85FA-9825733B355F}" presName="mainComposite" presStyleCnt="0">
        <dgm:presLayoutVars>
          <dgm:chPref val="1"/>
          <dgm:dir/>
          <dgm:animOne val="branch"/>
          <dgm:animLvl val="lvl"/>
          <dgm:resizeHandles val="exact"/>
        </dgm:presLayoutVars>
      </dgm:prSet>
      <dgm:spPr/>
      <dgm:t>
        <a:bodyPr/>
        <a:lstStyle/>
        <a:p>
          <a:endParaRPr lang="en-US"/>
        </a:p>
      </dgm:t>
    </dgm:pt>
    <dgm:pt modelId="{357567D2-C220-41A4-B723-E3D6036356C8}" type="pres">
      <dgm:prSet presAssocID="{AFF7CD29-B6BE-456E-85FA-9825733B355F}" presName="hierFlow" presStyleCnt="0"/>
      <dgm:spPr/>
      <dgm:t>
        <a:bodyPr/>
        <a:lstStyle/>
        <a:p>
          <a:endParaRPr lang="en-US"/>
        </a:p>
      </dgm:t>
    </dgm:pt>
    <dgm:pt modelId="{1DA134E6-B6F1-480D-8A1D-26EEC385BC53}" type="pres">
      <dgm:prSet presAssocID="{AFF7CD29-B6BE-456E-85FA-9825733B355F}" presName="firstBuf" presStyleCnt="0"/>
      <dgm:spPr/>
      <dgm:t>
        <a:bodyPr/>
        <a:lstStyle/>
        <a:p>
          <a:endParaRPr lang="en-US"/>
        </a:p>
      </dgm:t>
    </dgm:pt>
    <dgm:pt modelId="{4EB6082B-8E6B-4EC8-BBAE-CF44DEC3D063}" type="pres">
      <dgm:prSet presAssocID="{AFF7CD29-B6BE-456E-85FA-9825733B355F}" presName="hierChild1" presStyleCnt="0">
        <dgm:presLayoutVars>
          <dgm:chPref val="1"/>
          <dgm:animOne val="branch"/>
          <dgm:animLvl val="lvl"/>
        </dgm:presLayoutVars>
      </dgm:prSet>
      <dgm:spPr/>
      <dgm:t>
        <a:bodyPr/>
        <a:lstStyle/>
        <a:p>
          <a:endParaRPr lang="en-US"/>
        </a:p>
      </dgm:t>
    </dgm:pt>
    <dgm:pt modelId="{8FA22241-1EFF-43B7-892C-0D2C3293CF2D}" type="pres">
      <dgm:prSet presAssocID="{E0B2E732-F60D-4624-9C71-8166347DFB40}" presName="Name14" presStyleCnt="0"/>
      <dgm:spPr/>
      <dgm:t>
        <a:bodyPr/>
        <a:lstStyle/>
        <a:p>
          <a:endParaRPr lang="en-US"/>
        </a:p>
      </dgm:t>
    </dgm:pt>
    <dgm:pt modelId="{B621BF42-0752-4B77-917F-237C99335DB6}" type="pres">
      <dgm:prSet presAssocID="{E0B2E732-F60D-4624-9C71-8166347DFB40}" presName="level1Shape" presStyleLbl="node0" presStyleIdx="0" presStyleCnt="1" custScaleX="163229" custLinFactNeighborX="-22904">
        <dgm:presLayoutVars>
          <dgm:chPref val="3"/>
        </dgm:presLayoutVars>
      </dgm:prSet>
      <dgm:spPr/>
      <dgm:t>
        <a:bodyPr/>
        <a:lstStyle/>
        <a:p>
          <a:endParaRPr lang="en-US"/>
        </a:p>
      </dgm:t>
    </dgm:pt>
    <dgm:pt modelId="{7C5D4B62-8664-456F-B7F6-EAAE56576866}" type="pres">
      <dgm:prSet presAssocID="{E0B2E732-F60D-4624-9C71-8166347DFB40}" presName="hierChild2" presStyleCnt="0"/>
      <dgm:spPr/>
      <dgm:t>
        <a:bodyPr/>
        <a:lstStyle/>
        <a:p>
          <a:endParaRPr lang="en-US"/>
        </a:p>
      </dgm:t>
    </dgm:pt>
    <dgm:pt modelId="{9F1ADF0A-E3C5-46C2-9D29-8C44C14D8812}" type="pres">
      <dgm:prSet presAssocID="{E698B1BF-9281-42E0-825A-51840CD0F415}" presName="Name19" presStyleLbl="parChTrans1D2" presStyleIdx="0" presStyleCnt="1"/>
      <dgm:spPr/>
      <dgm:t>
        <a:bodyPr/>
        <a:lstStyle/>
        <a:p>
          <a:endParaRPr lang="en-US"/>
        </a:p>
      </dgm:t>
    </dgm:pt>
    <dgm:pt modelId="{74CBEA34-D203-408F-A6CA-18E057C9AFDF}" type="pres">
      <dgm:prSet presAssocID="{C810B452-EB5C-4A18-9DC9-0214CE7C4227}" presName="Name21" presStyleCnt="0"/>
      <dgm:spPr/>
      <dgm:t>
        <a:bodyPr/>
        <a:lstStyle/>
        <a:p>
          <a:endParaRPr lang="en-US"/>
        </a:p>
      </dgm:t>
    </dgm:pt>
    <dgm:pt modelId="{4E89315B-1D6B-4426-990A-BCC1FEB5F5BF}" type="pres">
      <dgm:prSet presAssocID="{C810B452-EB5C-4A18-9DC9-0214CE7C4227}" presName="level2Shape" presStyleLbl="node2" presStyleIdx="0" presStyleCnt="1" custScaleX="356892" custLinFactNeighborX="-22904"/>
      <dgm:spPr/>
      <dgm:t>
        <a:bodyPr/>
        <a:lstStyle/>
        <a:p>
          <a:endParaRPr lang="en-US"/>
        </a:p>
      </dgm:t>
    </dgm:pt>
    <dgm:pt modelId="{75D7747A-F040-4B9C-ABD1-1E277E56C8F2}" type="pres">
      <dgm:prSet presAssocID="{C810B452-EB5C-4A18-9DC9-0214CE7C4227}" presName="hierChild3" presStyleCnt="0"/>
      <dgm:spPr/>
      <dgm:t>
        <a:bodyPr/>
        <a:lstStyle/>
        <a:p>
          <a:endParaRPr lang="en-US"/>
        </a:p>
      </dgm:t>
    </dgm:pt>
    <dgm:pt modelId="{32A3691E-69E3-40DB-B449-825C6D7696F4}" type="pres">
      <dgm:prSet presAssocID="{6A91E939-7050-4A15-AC30-171C08A234A9}" presName="Name19" presStyleLbl="parChTrans1D3" presStyleIdx="0" presStyleCnt="1"/>
      <dgm:spPr/>
      <dgm:t>
        <a:bodyPr/>
        <a:lstStyle/>
        <a:p>
          <a:endParaRPr lang="en-US"/>
        </a:p>
      </dgm:t>
    </dgm:pt>
    <dgm:pt modelId="{6FB7A8C0-B53C-4002-A289-D6D8C53147A1}" type="pres">
      <dgm:prSet presAssocID="{57CCCD26-A881-4EF5-BAB8-566B186EF3BD}" presName="Name21" presStyleCnt="0"/>
      <dgm:spPr/>
      <dgm:t>
        <a:bodyPr/>
        <a:lstStyle/>
        <a:p>
          <a:endParaRPr lang="en-US"/>
        </a:p>
      </dgm:t>
    </dgm:pt>
    <dgm:pt modelId="{E7C4324C-3C17-45C0-9115-574F08BFA603}" type="pres">
      <dgm:prSet presAssocID="{57CCCD26-A881-4EF5-BAB8-566B186EF3BD}" presName="level2Shape" presStyleLbl="node3" presStyleIdx="0" presStyleCnt="1" custScaleX="356892" custLinFactNeighborX="-22904"/>
      <dgm:spPr/>
      <dgm:t>
        <a:bodyPr/>
        <a:lstStyle/>
        <a:p>
          <a:endParaRPr lang="en-US"/>
        </a:p>
      </dgm:t>
    </dgm:pt>
    <dgm:pt modelId="{69820831-30CD-4581-96EC-DFA45D74E9DB}" type="pres">
      <dgm:prSet presAssocID="{57CCCD26-A881-4EF5-BAB8-566B186EF3BD}" presName="hierChild3" presStyleCnt="0"/>
      <dgm:spPr/>
      <dgm:t>
        <a:bodyPr/>
        <a:lstStyle/>
        <a:p>
          <a:endParaRPr lang="en-US"/>
        </a:p>
      </dgm:t>
    </dgm:pt>
    <dgm:pt modelId="{1C1D213D-7C98-4AC6-AC7C-C91AC4A396CE}" type="pres">
      <dgm:prSet presAssocID="{3EDA4D94-D1B2-490E-B659-10597151BE12}" presName="Name19" presStyleLbl="parChTrans1D4" presStyleIdx="0" presStyleCnt="16"/>
      <dgm:spPr/>
      <dgm:t>
        <a:bodyPr/>
        <a:lstStyle/>
        <a:p>
          <a:endParaRPr lang="en-US"/>
        </a:p>
      </dgm:t>
    </dgm:pt>
    <dgm:pt modelId="{1A8FBAF0-0F5C-491D-93F4-F17791C6BDE3}" type="pres">
      <dgm:prSet presAssocID="{41EFDB26-7271-4596-A824-061B9D4F1FFA}" presName="Name21" presStyleCnt="0"/>
      <dgm:spPr/>
      <dgm:t>
        <a:bodyPr/>
        <a:lstStyle/>
        <a:p>
          <a:endParaRPr lang="en-US"/>
        </a:p>
      </dgm:t>
    </dgm:pt>
    <dgm:pt modelId="{608FC5B1-C7B1-4ADF-9B31-CED3AFAA3D16}" type="pres">
      <dgm:prSet presAssocID="{41EFDB26-7271-4596-A824-061B9D4F1FFA}" presName="level2Shape" presStyleLbl="node4" presStyleIdx="0" presStyleCnt="16" custScaleX="163229" custLinFactNeighborX="-22904"/>
      <dgm:spPr/>
      <dgm:t>
        <a:bodyPr/>
        <a:lstStyle/>
        <a:p>
          <a:endParaRPr lang="en-US"/>
        </a:p>
      </dgm:t>
    </dgm:pt>
    <dgm:pt modelId="{826E969B-C59D-4334-BDCA-213B7B8761BD}" type="pres">
      <dgm:prSet presAssocID="{41EFDB26-7271-4596-A824-061B9D4F1FFA}" presName="hierChild3" presStyleCnt="0"/>
      <dgm:spPr/>
      <dgm:t>
        <a:bodyPr/>
        <a:lstStyle/>
        <a:p>
          <a:endParaRPr lang="en-US"/>
        </a:p>
      </dgm:t>
    </dgm:pt>
    <dgm:pt modelId="{14158F10-F1D5-4A0B-A5C9-99B567922AEB}" type="pres">
      <dgm:prSet presAssocID="{90A221AC-2CC5-4925-B8A2-0A14DC7C07EE}" presName="Name19" presStyleLbl="parChTrans1D4" presStyleIdx="1" presStyleCnt="16"/>
      <dgm:spPr/>
      <dgm:t>
        <a:bodyPr/>
        <a:lstStyle/>
        <a:p>
          <a:endParaRPr lang="en-US"/>
        </a:p>
      </dgm:t>
    </dgm:pt>
    <dgm:pt modelId="{BC42A0DF-9101-4495-9E7F-5670E85ABE5F}" type="pres">
      <dgm:prSet presAssocID="{EAF7675A-E252-4066-B988-3A2837617E42}" presName="Name21" presStyleCnt="0"/>
      <dgm:spPr/>
      <dgm:t>
        <a:bodyPr/>
        <a:lstStyle/>
        <a:p>
          <a:endParaRPr lang="en-US"/>
        </a:p>
      </dgm:t>
    </dgm:pt>
    <dgm:pt modelId="{DF5F21D1-C6EE-4E56-BE3F-46292375A4BD}" type="pres">
      <dgm:prSet presAssocID="{EAF7675A-E252-4066-B988-3A2837617E42}" presName="level2Shape" presStyleLbl="node4" presStyleIdx="1" presStyleCnt="16" custScaleX="163229" custLinFactNeighborX="-22904"/>
      <dgm:spPr/>
      <dgm:t>
        <a:bodyPr/>
        <a:lstStyle/>
        <a:p>
          <a:endParaRPr lang="en-US"/>
        </a:p>
      </dgm:t>
    </dgm:pt>
    <dgm:pt modelId="{75E2376A-1D9C-4C37-9FAD-369F7E7C014C}" type="pres">
      <dgm:prSet presAssocID="{EAF7675A-E252-4066-B988-3A2837617E42}" presName="hierChild3" presStyleCnt="0"/>
      <dgm:spPr/>
      <dgm:t>
        <a:bodyPr/>
        <a:lstStyle/>
        <a:p>
          <a:endParaRPr lang="en-US"/>
        </a:p>
      </dgm:t>
    </dgm:pt>
    <dgm:pt modelId="{9B6FA023-B677-41D1-A906-227EE56907E2}" type="pres">
      <dgm:prSet presAssocID="{36DE5179-0434-43F2-9096-B865F3A43489}" presName="Name19" presStyleLbl="parChTrans1D4" presStyleIdx="2" presStyleCnt="16"/>
      <dgm:spPr/>
      <dgm:t>
        <a:bodyPr/>
        <a:lstStyle/>
        <a:p>
          <a:endParaRPr lang="en-US"/>
        </a:p>
      </dgm:t>
    </dgm:pt>
    <dgm:pt modelId="{004BA7BC-65F5-4830-BAB4-7C37C8FA67DD}" type="pres">
      <dgm:prSet presAssocID="{863BC156-7928-47E1-93F5-48241346BC7A}" presName="Name21" presStyleCnt="0"/>
      <dgm:spPr/>
      <dgm:t>
        <a:bodyPr/>
        <a:lstStyle/>
        <a:p>
          <a:endParaRPr lang="en-US"/>
        </a:p>
      </dgm:t>
    </dgm:pt>
    <dgm:pt modelId="{3B1F9234-4889-4941-B202-223F9ED1AA00}" type="pres">
      <dgm:prSet presAssocID="{863BC156-7928-47E1-93F5-48241346BC7A}" presName="level2Shape" presStyleLbl="node4" presStyleIdx="2" presStyleCnt="16" custScaleX="164496" custLinFactNeighborX="-23456"/>
      <dgm:spPr/>
      <dgm:t>
        <a:bodyPr/>
        <a:lstStyle/>
        <a:p>
          <a:endParaRPr lang="en-US"/>
        </a:p>
      </dgm:t>
    </dgm:pt>
    <dgm:pt modelId="{705D2079-8C60-431E-B3DB-E8477A3D3C68}" type="pres">
      <dgm:prSet presAssocID="{863BC156-7928-47E1-93F5-48241346BC7A}" presName="hierChild3" presStyleCnt="0"/>
      <dgm:spPr/>
      <dgm:t>
        <a:bodyPr/>
        <a:lstStyle/>
        <a:p>
          <a:endParaRPr lang="en-US"/>
        </a:p>
      </dgm:t>
    </dgm:pt>
    <dgm:pt modelId="{3D22344F-BE3B-4DA7-947D-10D48EF6698A}" type="pres">
      <dgm:prSet presAssocID="{A191B704-8482-4F80-B5B3-9E3050601DB7}" presName="Name19" presStyleLbl="parChTrans1D4" presStyleIdx="3" presStyleCnt="16"/>
      <dgm:spPr/>
      <dgm:t>
        <a:bodyPr/>
        <a:lstStyle/>
        <a:p>
          <a:endParaRPr lang="en-US"/>
        </a:p>
      </dgm:t>
    </dgm:pt>
    <dgm:pt modelId="{DAC88754-60B7-47EF-B936-3192A0176030}" type="pres">
      <dgm:prSet presAssocID="{932D0761-3492-4F55-A1F1-DAE8B509D38B}" presName="Name21" presStyleCnt="0"/>
      <dgm:spPr/>
      <dgm:t>
        <a:bodyPr/>
        <a:lstStyle/>
        <a:p>
          <a:endParaRPr lang="en-US"/>
        </a:p>
      </dgm:t>
    </dgm:pt>
    <dgm:pt modelId="{D567EF43-1CFA-4BAE-A4D1-83384599493C}" type="pres">
      <dgm:prSet presAssocID="{932D0761-3492-4F55-A1F1-DAE8B509D38B}" presName="level2Shape" presStyleLbl="node4" presStyleIdx="3" presStyleCnt="16" custScaleX="163229" custLinFactNeighborX="-22904"/>
      <dgm:spPr/>
      <dgm:t>
        <a:bodyPr/>
        <a:lstStyle/>
        <a:p>
          <a:endParaRPr lang="en-US"/>
        </a:p>
      </dgm:t>
    </dgm:pt>
    <dgm:pt modelId="{10962AF7-D5C6-4093-9D43-52D8ED92721A}" type="pres">
      <dgm:prSet presAssocID="{932D0761-3492-4F55-A1F1-DAE8B509D38B}" presName="hierChild3" presStyleCnt="0"/>
      <dgm:spPr/>
      <dgm:t>
        <a:bodyPr/>
        <a:lstStyle/>
        <a:p>
          <a:endParaRPr lang="en-US"/>
        </a:p>
      </dgm:t>
    </dgm:pt>
    <dgm:pt modelId="{37C33715-BDC9-4149-B712-65B46C7B851E}" type="pres">
      <dgm:prSet presAssocID="{2E34544B-F30E-4E47-AAA7-2096B0C777EF}" presName="Name19" presStyleLbl="parChTrans1D4" presStyleIdx="4" presStyleCnt="16"/>
      <dgm:spPr/>
      <dgm:t>
        <a:bodyPr/>
        <a:lstStyle/>
        <a:p>
          <a:endParaRPr lang="en-US"/>
        </a:p>
      </dgm:t>
    </dgm:pt>
    <dgm:pt modelId="{74B9547D-D536-4782-90C3-205C3D8C94D2}" type="pres">
      <dgm:prSet presAssocID="{C0A0EAE9-720B-4808-8FB7-D6D266ED599B}" presName="Name21" presStyleCnt="0"/>
      <dgm:spPr/>
      <dgm:t>
        <a:bodyPr/>
        <a:lstStyle/>
        <a:p>
          <a:endParaRPr lang="en-US"/>
        </a:p>
      </dgm:t>
    </dgm:pt>
    <dgm:pt modelId="{7E6F82EA-D3F8-4218-B560-93E310D879F3}" type="pres">
      <dgm:prSet presAssocID="{C0A0EAE9-720B-4808-8FB7-D6D266ED599B}" presName="level2Shape" presStyleLbl="node4" presStyleIdx="4" presStyleCnt="16" custScaleX="163229" custLinFactNeighborX="-22904"/>
      <dgm:spPr/>
      <dgm:t>
        <a:bodyPr/>
        <a:lstStyle/>
        <a:p>
          <a:endParaRPr lang="en-US"/>
        </a:p>
      </dgm:t>
    </dgm:pt>
    <dgm:pt modelId="{4C21A258-9909-42B0-B4F2-574158DBD618}" type="pres">
      <dgm:prSet presAssocID="{C0A0EAE9-720B-4808-8FB7-D6D266ED599B}" presName="hierChild3" presStyleCnt="0"/>
      <dgm:spPr/>
      <dgm:t>
        <a:bodyPr/>
        <a:lstStyle/>
        <a:p>
          <a:endParaRPr lang="en-US"/>
        </a:p>
      </dgm:t>
    </dgm:pt>
    <dgm:pt modelId="{E5F72C8E-7D0A-4ADB-B9FC-6DBB12294EDE}" type="pres">
      <dgm:prSet presAssocID="{F83370D0-4E24-49D4-902E-F7D8DBBA8448}" presName="Name19" presStyleLbl="parChTrans1D4" presStyleIdx="5" presStyleCnt="16"/>
      <dgm:spPr/>
      <dgm:t>
        <a:bodyPr/>
        <a:lstStyle/>
        <a:p>
          <a:endParaRPr lang="en-US"/>
        </a:p>
      </dgm:t>
    </dgm:pt>
    <dgm:pt modelId="{7D10D12D-6C43-4BF6-9CD0-67897CDEF0CE}" type="pres">
      <dgm:prSet presAssocID="{53875902-2247-49A0-81A2-8C07F1A1424D}" presName="Name21" presStyleCnt="0"/>
      <dgm:spPr/>
      <dgm:t>
        <a:bodyPr/>
        <a:lstStyle/>
        <a:p>
          <a:endParaRPr lang="en-US"/>
        </a:p>
      </dgm:t>
    </dgm:pt>
    <dgm:pt modelId="{F04AB2A9-7BF4-491C-AD29-6581C7AC9A13}" type="pres">
      <dgm:prSet presAssocID="{53875902-2247-49A0-81A2-8C07F1A1424D}" presName="level2Shape" presStyleLbl="node4" presStyleIdx="5" presStyleCnt="16" custScaleX="163229" custLinFactNeighborX="-22904"/>
      <dgm:spPr/>
      <dgm:t>
        <a:bodyPr/>
        <a:lstStyle/>
        <a:p>
          <a:endParaRPr lang="en-US"/>
        </a:p>
      </dgm:t>
    </dgm:pt>
    <dgm:pt modelId="{F8C37055-25A6-41C7-8B06-B7CA6C3AC18C}" type="pres">
      <dgm:prSet presAssocID="{53875902-2247-49A0-81A2-8C07F1A1424D}" presName="hierChild3" presStyleCnt="0"/>
      <dgm:spPr/>
      <dgm:t>
        <a:bodyPr/>
        <a:lstStyle/>
        <a:p>
          <a:endParaRPr lang="en-US"/>
        </a:p>
      </dgm:t>
    </dgm:pt>
    <dgm:pt modelId="{A42AB757-A5BE-4763-B31C-D4B3DDAD2D52}" type="pres">
      <dgm:prSet presAssocID="{0862FE1A-C860-4564-A5C8-6C49D6119AFF}" presName="Name19" presStyleLbl="parChTrans1D4" presStyleIdx="6" presStyleCnt="16"/>
      <dgm:spPr/>
      <dgm:t>
        <a:bodyPr/>
        <a:lstStyle/>
        <a:p>
          <a:endParaRPr lang="en-US"/>
        </a:p>
      </dgm:t>
    </dgm:pt>
    <dgm:pt modelId="{05303304-EA6D-4F0F-843A-A4CD23420BDE}" type="pres">
      <dgm:prSet presAssocID="{C266F457-CF01-444D-A7D2-1EAE8F3511B0}" presName="Name21" presStyleCnt="0"/>
      <dgm:spPr/>
      <dgm:t>
        <a:bodyPr/>
        <a:lstStyle/>
        <a:p>
          <a:endParaRPr lang="en-US"/>
        </a:p>
      </dgm:t>
    </dgm:pt>
    <dgm:pt modelId="{2B3B3513-6300-4E95-BE07-70DA819A76A1}" type="pres">
      <dgm:prSet presAssocID="{C266F457-CF01-444D-A7D2-1EAE8F3511B0}" presName="level2Shape" presStyleLbl="node4" presStyleIdx="6" presStyleCnt="16" custScaleX="163229" custLinFactNeighborX="-22904"/>
      <dgm:spPr/>
      <dgm:t>
        <a:bodyPr/>
        <a:lstStyle/>
        <a:p>
          <a:endParaRPr lang="en-US"/>
        </a:p>
      </dgm:t>
    </dgm:pt>
    <dgm:pt modelId="{FEFC4BF8-A13D-41A6-A4EB-F36EDBB6BD42}" type="pres">
      <dgm:prSet presAssocID="{C266F457-CF01-444D-A7D2-1EAE8F3511B0}" presName="hierChild3" presStyleCnt="0"/>
      <dgm:spPr/>
      <dgm:t>
        <a:bodyPr/>
        <a:lstStyle/>
        <a:p>
          <a:endParaRPr lang="en-US"/>
        </a:p>
      </dgm:t>
    </dgm:pt>
    <dgm:pt modelId="{30485278-A0A1-4A33-BB5A-5E073BD751A8}" type="pres">
      <dgm:prSet presAssocID="{3F5F706B-E957-410A-9A13-4DE6F1D70443}" presName="Name19" presStyleLbl="parChTrans1D4" presStyleIdx="7" presStyleCnt="16"/>
      <dgm:spPr/>
      <dgm:t>
        <a:bodyPr/>
        <a:lstStyle/>
        <a:p>
          <a:endParaRPr lang="en-US"/>
        </a:p>
      </dgm:t>
    </dgm:pt>
    <dgm:pt modelId="{25D34035-6C71-4CA0-B035-0ADF6F92EF54}" type="pres">
      <dgm:prSet presAssocID="{A5609DF0-857E-45B8-B7F7-51CA0CA1066F}" presName="Name21" presStyleCnt="0"/>
      <dgm:spPr/>
      <dgm:t>
        <a:bodyPr/>
        <a:lstStyle/>
        <a:p>
          <a:endParaRPr lang="en-US"/>
        </a:p>
      </dgm:t>
    </dgm:pt>
    <dgm:pt modelId="{B96784C3-EE21-4CCE-9C60-E6DAAACDABF1}" type="pres">
      <dgm:prSet presAssocID="{A5609DF0-857E-45B8-B7F7-51CA0CA1066F}" presName="level2Shape" presStyleLbl="node4" presStyleIdx="7" presStyleCnt="16" custScaleX="163229" custLinFactNeighborX="-22904"/>
      <dgm:spPr/>
      <dgm:t>
        <a:bodyPr/>
        <a:lstStyle/>
        <a:p>
          <a:endParaRPr lang="en-US"/>
        </a:p>
      </dgm:t>
    </dgm:pt>
    <dgm:pt modelId="{AB708B43-74BD-4967-9618-C579E2CAFEAE}" type="pres">
      <dgm:prSet presAssocID="{A5609DF0-857E-45B8-B7F7-51CA0CA1066F}" presName="hierChild3" presStyleCnt="0"/>
      <dgm:spPr/>
      <dgm:t>
        <a:bodyPr/>
        <a:lstStyle/>
        <a:p>
          <a:endParaRPr lang="en-US"/>
        </a:p>
      </dgm:t>
    </dgm:pt>
    <dgm:pt modelId="{2C501CE6-5D72-451D-8937-704822072853}" type="pres">
      <dgm:prSet presAssocID="{89D034D7-08A6-4615-AEE1-428D9F014DF8}" presName="Name19" presStyleLbl="parChTrans1D4" presStyleIdx="8" presStyleCnt="16"/>
      <dgm:spPr/>
      <dgm:t>
        <a:bodyPr/>
        <a:lstStyle/>
        <a:p>
          <a:endParaRPr lang="en-US"/>
        </a:p>
      </dgm:t>
    </dgm:pt>
    <dgm:pt modelId="{E2D983D6-EC1E-4E52-9322-00B5AC9B8483}" type="pres">
      <dgm:prSet presAssocID="{870B522E-77CD-4EF8-A63E-49B370D8011B}" presName="Name21" presStyleCnt="0"/>
      <dgm:spPr/>
      <dgm:t>
        <a:bodyPr/>
        <a:lstStyle/>
        <a:p>
          <a:endParaRPr lang="en-US"/>
        </a:p>
      </dgm:t>
    </dgm:pt>
    <dgm:pt modelId="{B76C7CE7-4864-4505-9BDE-E0C1FC9BFF64}" type="pres">
      <dgm:prSet presAssocID="{870B522E-77CD-4EF8-A63E-49B370D8011B}" presName="level2Shape" presStyleLbl="node4" presStyleIdx="8" presStyleCnt="16" custScaleX="166828" custLinFactNeighborX="-22967"/>
      <dgm:spPr/>
      <dgm:t>
        <a:bodyPr/>
        <a:lstStyle/>
        <a:p>
          <a:endParaRPr lang="en-US"/>
        </a:p>
      </dgm:t>
    </dgm:pt>
    <dgm:pt modelId="{5D782FC7-1C2F-4E55-AB66-0768E33D9153}" type="pres">
      <dgm:prSet presAssocID="{870B522E-77CD-4EF8-A63E-49B370D8011B}" presName="hierChild3" presStyleCnt="0"/>
      <dgm:spPr/>
      <dgm:t>
        <a:bodyPr/>
        <a:lstStyle/>
        <a:p>
          <a:endParaRPr lang="en-US"/>
        </a:p>
      </dgm:t>
    </dgm:pt>
    <dgm:pt modelId="{8A8161DB-DD81-4FCE-B232-DE806F494132}" type="pres">
      <dgm:prSet presAssocID="{1B436C70-068A-46C7-AF89-8EE36840DDC0}" presName="Name19" presStyleLbl="parChTrans1D4" presStyleIdx="9" presStyleCnt="16"/>
      <dgm:spPr/>
      <dgm:t>
        <a:bodyPr/>
        <a:lstStyle/>
        <a:p>
          <a:endParaRPr lang="en-US"/>
        </a:p>
      </dgm:t>
    </dgm:pt>
    <dgm:pt modelId="{89A4FFE6-9A85-4B83-8E7A-9A85E6305A4B}" type="pres">
      <dgm:prSet presAssocID="{D2528B60-A875-4F60-B213-968537CE6F81}" presName="Name21" presStyleCnt="0"/>
      <dgm:spPr/>
      <dgm:t>
        <a:bodyPr/>
        <a:lstStyle/>
        <a:p>
          <a:endParaRPr lang="en-US"/>
        </a:p>
      </dgm:t>
    </dgm:pt>
    <dgm:pt modelId="{D46B98FD-0D17-44AC-AF18-162F6B803253}" type="pres">
      <dgm:prSet presAssocID="{D2528B60-A875-4F60-B213-968537CE6F81}" presName="level2Shape" presStyleLbl="node4" presStyleIdx="9" presStyleCnt="16" custScaleX="163229" custLinFactNeighborX="-22904"/>
      <dgm:spPr/>
      <dgm:t>
        <a:bodyPr/>
        <a:lstStyle/>
        <a:p>
          <a:endParaRPr lang="en-US"/>
        </a:p>
      </dgm:t>
    </dgm:pt>
    <dgm:pt modelId="{20F1B6CF-01CC-4FE2-AEF7-0813C1AB68B2}" type="pres">
      <dgm:prSet presAssocID="{D2528B60-A875-4F60-B213-968537CE6F81}" presName="hierChild3" presStyleCnt="0"/>
      <dgm:spPr/>
      <dgm:t>
        <a:bodyPr/>
        <a:lstStyle/>
        <a:p>
          <a:endParaRPr lang="en-US"/>
        </a:p>
      </dgm:t>
    </dgm:pt>
    <dgm:pt modelId="{2AF10836-2A83-40CD-977A-96A23CF27334}" type="pres">
      <dgm:prSet presAssocID="{B281AE4C-B7B5-4E7F-BBEA-DA603304451C}" presName="Name19" presStyleLbl="parChTrans1D4" presStyleIdx="10" presStyleCnt="16"/>
      <dgm:spPr/>
      <dgm:t>
        <a:bodyPr/>
        <a:lstStyle/>
        <a:p>
          <a:endParaRPr lang="en-US"/>
        </a:p>
      </dgm:t>
    </dgm:pt>
    <dgm:pt modelId="{316AA79A-AFF2-48E4-8615-3107446C8B34}" type="pres">
      <dgm:prSet presAssocID="{6DD814A2-19BF-459B-AE25-1AE0D978D3AE}" presName="Name21" presStyleCnt="0"/>
      <dgm:spPr/>
      <dgm:t>
        <a:bodyPr/>
        <a:lstStyle/>
        <a:p>
          <a:endParaRPr lang="en-US"/>
        </a:p>
      </dgm:t>
    </dgm:pt>
    <dgm:pt modelId="{C73796D8-E58C-4D29-89AA-8503D3E2431B}" type="pres">
      <dgm:prSet presAssocID="{6DD814A2-19BF-459B-AE25-1AE0D978D3AE}" presName="level2Shape" presStyleLbl="node4" presStyleIdx="10" presStyleCnt="16" custScaleX="163229" custLinFactNeighborX="-22904"/>
      <dgm:spPr/>
      <dgm:t>
        <a:bodyPr/>
        <a:lstStyle/>
        <a:p>
          <a:endParaRPr lang="en-US"/>
        </a:p>
      </dgm:t>
    </dgm:pt>
    <dgm:pt modelId="{2B5F7709-36F2-458E-8DF0-C99CDC7F35E3}" type="pres">
      <dgm:prSet presAssocID="{6DD814A2-19BF-459B-AE25-1AE0D978D3AE}" presName="hierChild3" presStyleCnt="0"/>
      <dgm:spPr/>
      <dgm:t>
        <a:bodyPr/>
        <a:lstStyle/>
        <a:p>
          <a:endParaRPr lang="en-US"/>
        </a:p>
      </dgm:t>
    </dgm:pt>
    <dgm:pt modelId="{1B124621-3288-4D01-948A-453ABF37D2B6}" type="pres">
      <dgm:prSet presAssocID="{C940E888-22B7-499F-92B4-64B763458048}" presName="Name19" presStyleLbl="parChTrans1D4" presStyleIdx="11" presStyleCnt="16"/>
      <dgm:spPr/>
      <dgm:t>
        <a:bodyPr/>
        <a:lstStyle/>
        <a:p>
          <a:endParaRPr lang="en-US"/>
        </a:p>
      </dgm:t>
    </dgm:pt>
    <dgm:pt modelId="{3B66463C-2102-478C-8692-D8C35064590C}" type="pres">
      <dgm:prSet presAssocID="{B6DFB393-6484-464F-952D-9F3B294039AE}" presName="Name21" presStyleCnt="0"/>
      <dgm:spPr/>
      <dgm:t>
        <a:bodyPr/>
        <a:lstStyle/>
        <a:p>
          <a:endParaRPr lang="en-US"/>
        </a:p>
      </dgm:t>
    </dgm:pt>
    <dgm:pt modelId="{CAA02505-A616-463C-A9E3-942059E8C8B0}" type="pres">
      <dgm:prSet presAssocID="{B6DFB393-6484-464F-952D-9F3B294039AE}" presName="level2Shape" presStyleLbl="node4" presStyleIdx="11" presStyleCnt="16" custScaleX="163229" custLinFactNeighborX="-22904"/>
      <dgm:spPr/>
      <dgm:t>
        <a:bodyPr/>
        <a:lstStyle/>
        <a:p>
          <a:endParaRPr lang="en-US"/>
        </a:p>
      </dgm:t>
    </dgm:pt>
    <dgm:pt modelId="{FDB317B6-F634-4D4A-9215-A0FA817D0017}" type="pres">
      <dgm:prSet presAssocID="{B6DFB393-6484-464F-952D-9F3B294039AE}" presName="hierChild3" presStyleCnt="0"/>
      <dgm:spPr/>
      <dgm:t>
        <a:bodyPr/>
        <a:lstStyle/>
        <a:p>
          <a:endParaRPr lang="en-US"/>
        </a:p>
      </dgm:t>
    </dgm:pt>
    <dgm:pt modelId="{3940F8A5-E670-4ADF-959D-95491FE3896D}" type="pres">
      <dgm:prSet presAssocID="{D1BE1380-E371-485C-9837-596C2714CA96}" presName="Name19" presStyleLbl="parChTrans1D4" presStyleIdx="12" presStyleCnt="16"/>
      <dgm:spPr/>
      <dgm:t>
        <a:bodyPr/>
        <a:lstStyle/>
        <a:p>
          <a:endParaRPr lang="en-US"/>
        </a:p>
      </dgm:t>
    </dgm:pt>
    <dgm:pt modelId="{970F2835-D5F9-4712-A58D-A8F33727CA8A}" type="pres">
      <dgm:prSet presAssocID="{E513097B-9D74-45EA-BC7E-1D182A47E0BB}" presName="Name21" presStyleCnt="0"/>
      <dgm:spPr/>
      <dgm:t>
        <a:bodyPr/>
        <a:lstStyle/>
        <a:p>
          <a:endParaRPr lang="en-US"/>
        </a:p>
      </dgm:t>
    </dgm:pt>
    <dgm:pt modelId="{A7F5BCCE-EC2D-4D72-A6B1-576898C14CFF}" type="pres">
      <dgm:prSet presAssocID="{E513097B-9D74-45EA-BC7E-1D182A47E0BB}" presName="level2Shape" presStyleLbl="node4" presStyleIdx="12" presStyleCnt="16" custScaleX="163229" custLinFactNeighborX="-22904"/>
      <dgm:spPr/>
      <dgm:t>
        <a:bodyPr/>
        <a:lstStyle/>
        <a:p>
          <a:endParaRPr lang="en-US"/>
        </a:p>
      </dgm:t>
    </dgm:pt>
    <dgm:pt modelId="{2FD0AFED-0273-40BA-B9C4-D5537020A896}" type="pres">
      <dgm:prSet presAssocID="{E513097B-9D74-45EA-BC7E-1D182A47E0BB}" presName="hierChild3" presStyleCnt="0"/>
      <dgm:spPr/>
      <dgm:t>
        <a:bodyPr/>
        <a:lstStyle/>
        <a:p>
          <a:endParaRPr lang="en-US"/>
        </a:p>
      </dgm:t>
    </dgm:pt>
    <dgm:pt modelId="{0A798E19-353C-4820-AF5B-97A15337DA69}" type="pres">
      <dgm:prSet presAssocID="{31092096-FEF3-4506-AEBC-6AF9558C96B9}" presName="Name19" presStyleLbl="parChTrans1D4" presStyleIdx="13" presStyleCnt="16"/>
      <dgm:spPr/>
      <dgm:t>
        <a:bodyPr/>
        <a:lstStyle/>
        <a:p>
          <a:endParaRPr lang="en-US"/>
        </a:p>
      </dgm:t>
    </dgm:pt>
    <dgm:pt modelId="{D4C706D1-DCD8-43F5-BB43-A6C7BFC3D777}" type="pres">
      <dgm:prSet presAssocID="{FB457A70-CD95-4649-98BC-CD46F9A538D7}" presName="Name21" presStyleCnt="0"/>
      <dgm:spPr/>
      <dgm:t>
        <a:bodyPr/>
        <a:lstStyle/>
        <a:p>
          <a:endParaRPr lang="en-US"/>
        </a:p>
      </dgm:t>
    </dgm:pt>
    <dgm:pt modelId="{7F6AC311-97F0-4A3F-9111-C925DBB26C8D}" type="pres">
      <dgm:prSet presAssocID="{FB457A70-CD95-4649-98BC-CD46F9A538D7}" presName="level2Shape" presStyleLbl="node4" presStyleIdx="13" presStyleCnt="16" custScaleX="162541" custLinFactNeighborX="-21991"/>
      <dgm:spPr/>
      <dgm:t>
        <a:bodyPr/>
        <a:lstStyle/>
        <a:p>
          <a:endParaRPr lang="en-US"/>
        </a:p>
      </dgm:t>
    </dgm:pt>
    <dgm:pt modelId="{D3AB2CA8-572B-4EBF-9F2C-B218BAE49C45}" type="pres">
      <dgm:prSet presAssocID="{FB457A70-CD95-4649-98BC-CD46F9A538D7}" presName="hierChild3" presStyleCnt="0"/>
      <dgm:spPr/>
      <dgm:t>
        <a:bodyPr/>
        <a:lstStyle/>
        <a:p>
          <a:endParaRPr lang="en-US"/>
        </a:p>
      </dgm:t>
    </dgm:pt>
    <dgm:pt modelId="{3605B394-3A52-4C6F-889A-1033E74BA7F6}" type="pres">
      <dgm:prSet presAssocID="{8705F383-BA7A-4548-B504-5BBD2CF2635A}" presName="Name19" presStyleLbl="parChTrans1D4" presStyleIdx="14" presStyleCnt="16"/>
      <dgm:spPr/>
      <dgm:t>
        <a:bodyPr/>
        <a:lstStyle/>
        <a:p>
          <a:endParaRPr lang="en-US"/>
        </a:p>
      </dgm:t>
    </dgm:pt>
    <dgm:pt modelId="{4D4EE79B-560F-47C9-A45F-8936EA22C468}" type="pres">
      <dgm:prSet presAssocID="{60E1687B-A162-4FFE-8B25-6D875C89425C}" presName="Name21" presStyleCnt="0"/>
      <dgm:spPr/>
      <dgm:t>
        <a:bodyPr/>
        <a:lstStyle/>
        <a:p>
          <a:endParaRPr lang="en-US"/>
        </a:p>
      </dgm:t>
    </dgm:pt>
    <dgm:pt modelId="{1FC3B572-B1C3-43D1-91A3-D8BFD53092EA}" type="pres">
      <dgm:prSet presAssocID="{60E1687B-A162-4FFE-8B25-6D875C89425C}" presName="level2Shape" presStyleLbl="node4" presStyleIdx="14" presStyleCnt="16" custScaleX="163229" custLinFactNeighborX="-22904"/>
      <dgm:spPr/>
      <dgm:t>
        <a:bodyPr/>
        <a:lstStyle/>
        <a:p>
          <a:endParaRPr lang="en-US"/>
        </a:p>
      </dgm:t>
    </dgm:pt>
    <dgm:pt modelId="{EBF8FAF9-CDEA-460D-A0DB-B9BF79016356}" type="pres">
      <dgm:prSet presAssocID="{60E1687B-A162-4FFE-8B25-6D875C89425C}" presName="hierChild3" presStyleCnt="0"/>
      <dgm:spPr/>
      <dgm:t>
        <a:bodyPr/>
        <a:lstStyle/>
        <a:p>
          <a:endParaRPr lang="en-US"/>
        </a:p>
      </dgm:t>
    </dgm:pt>
    <dgm:pt modelId="{5DE3397D-05ED-43E8-B38F-A97EF99F7A12}" type="pres">
      <dgm:prSet presAssocID="{A948C29F-3E4A-40CD-A214-FCBC66048E52}" presName="Name19" presStyleLbl="parChTrans1D4" presStyleIdx="15" presStyleCnt="16"/>
      <dgm:spPr/>
      <dgm:t>
        <a:bodyPr/>
        <a:lstStyle/>
        <a:p>
          <a:endParaRPr lang="en-US"/>
        </a:p>
      </dgm:t>
    </dgm:pt>
    <dgm:pt modelId="{8A8215DB-BB5A-42DF-8C0F-EB900C6F3F12}" type="pres">
      <dgm:prSet presAssocID="{43D0C4D4-C0A4-4E37-B9B2-C5AB4D37CD78}" presName="Name21" presStyleCnt="0"/>
      <dgm:spPr/>
      <dgm:t>
        <a:bodyPr/>
        <a:lstStyle/>
        <a:p>
          <a:endParaRPr lang="en-US"/>
        </a:p>
      </dgm:t>
    </dgm:pt>
    <dgm:pt modelId="{C4CB4E52-077E-48ED-952E-B55536849882}" type="pres">
      <dgm:prSet presAssocID="{43D0C4D4-C0A4-4E37-B9B2-C5AB4D37CD78}" presName="level2Shape" presStyleLbl="node4" presStyleIdx="15" presStyleCnt="16" custScaleX="163229" custLinFactNeighborX="-22904"/>
      <dgm:spPr/>
      <dgm:t>
        <a:bodyPr/>
        <a:lstStyle/>
        <a:p>
          <a:endParaRPr lang="en-US"/>
        </a:p>
      </dgm:t>
    </dgm:pt>
    <dgm:pt modelId="{B1EF0CC7-A65D-43B1-B022-495EAB6D7EB6}" type="pres">
      <dgm:prSet presAssocID="{43D0C4D4-C0A4-4E37-B9B2-C5AB4D37CD78}" presName="hierChild3" presStyleCnt="0"/>
      <dgm:spPr/>
      <dgm:t>
        <a:bodyPr/>
        <a:lstStyle/>
        <a:p>
          <a:endParaRPr lang="en-US"/>
        </a:p>
      </dgm:t>
    </dgm:pt>
    <dgm:pt modelId="{4D85484A-54EB-4FFD-8FBC-16CC2236FBB9}" type="pres">
      <dgm:prSet presAssocID="{AFF7CD29-B6BE-456E-85FA-9825733B355F}" presName="bgShapesFlow" presStyleCnt="0"/>
      <dgm:spPr/>
      <dgm:t>
        <a:bodyPr/>
        <a:lstStyle/>
        <a:p>
          <a:endParaRPr lang="en-US"/>
        </a:p>
      </dgm:t>
    </dgm:pt>
    <dgm:pt modelId="{7C8DD14B-7A41-40D5-B75C-7E349C94577A}" type="pres">
      <dgm:prSet presAssocID="{471E8C04-0F06-4296-AA56-59CCADB4B039}" presName="rectComp" presStyleCnt="0"/>
      <dgm:spPr/>
      <dgm:t>
        <a:bodyPr/>
        <a:lstStyle/>
        <a:p>
          <a:endParaRPr lang="en-US"/>
        </a:p>
      </dgm:t>
    </dgm:pt>
    <dgm:pt modelId="{DEA1DC9C-3064-4033-BC22-A02613FA01E1}" type="pres">
      <dgm:prSet presAssocID="{471E8C04-0F06-4296-AA56-59CCADB4B039}" presName="bgRect" presStyleLbl="bgShp" presStyleIdx="0" presStyleCnt="8" custLinFactNeighborX="1594" custLinFactNeighborY="-5131"/>
      <dgm:spPr/>
      <dgm:t>
        <a:bodyPr/>
        <a:lstStyle/>
        <a:p>
          <a:endParaRPr lang="en-US"/>
        </a:p>
      </dgm:t>
    </dgm:pt>
    <dgm:pt modelId="{EFAA6E3A-EB14-4076-BA3F-4547E83314FA}" type="pres">
      <dgm:prSet presAssocID="{471E8C04-0F06-4296-AA56-59CCADB4B039}" presName="bgRectTx" presStyleLbl="bgShp" presStyleIdx="0" presStyleCnt="8">
        <dgm:presLayoutVars>
          <dgm:bulletEnabled val="1"/>
        </dgm:presLayoutVars>
      </dgm:prSet>
      <dgm:spPr/>
      <dgm:t>
        <a:bodyPr/>
        <a:lstStyle/>
        <a:p>
          <a:endParaRPr lang="en-US"/>
        </a:p>
      </dgm:t>
    </dgm:pt>
    <dgm:pt modelId="{59EECB7C-BAF5-47A2-AC2F-8362416C29FE}" type="pres">
      <dgm:prSet presAssocID="{471E8C04-0F06-4296-AA56-59CCADB4B039}" presName="spComp" presStyleCnt="0"/>
      <dgm:spPr/>
      <dgm:t>
        <a:bodyPr/>
        <a:lstStyle/>
        <a:p>
          <a:endParaRPr lang="en-US"/>
        </a:p>
      </dgm:t>
    </dgm:pt>
    <dgm:pt modelId="{C3FA27DD-50E6-4BC7-A309-0DC82AD85C6E}" type="pres">
      <dgm:prSet presAssocID="{471E8C04-0F06-4296-AA56-59CCADB4B039}" presName="vSp" presStyleCnt="0"/>
      <dgm:spPr/>
      <dgm:t>
        <a:bodyPr/>
        <a:lstStyle/>
        <a:p>
          <a:endParaRPr lang="en-US"/>
        </a:p>
      </dgm:t>
    </dgm:pt>
    <dgm:pt modelId="{8E10C48B-4897-439D-A98D-FAE95F07E748}" type="pres">
      <dgm:prSet presAssocID="{E734DB18-C3AB-48A9-9866-F52BC1170FD6}" presName="rectComp" presStyleCnt="0"/>
      <dgm:spPr/>
      <dgm:t>
        <a:bodyPr/>
        <a:lstStyle/>
        <a:p>
          <a:endParaRPr lang="en-US"/>
        </a:p>
      </dgm:t>
    </dgm:pt>
    <dgm:pt modelId="{84220F96-FD92-4062-ABCD-D5534A19EC05}" type="pres">
      <dgm:prSet presAssocID="{E734DB18-C3AB-48A9-9866-F52BC1170FD6}" presName="bgRect" presStyleLbl="bgShp" presStyleIdx="1" presStyleCnt="8"/>
      <dgm:spPr/>
      <dgm:t>
        <a:bodyPr/>
        <a:lstStyle/>
        <a:p>
          <a:endParaRPr lang="en-US"/>
        </a:p>
      </dgm:t>
    </dgm:pt>
    <dgm:pt modelId="{2AF74CC3-8B50-488A-B47B-674ADB345D7C}" type="pres">
      <dgm:prSet presAssocID="{E734DB18-C3AB-48A9-9866-F52BC1170FD6}" presName="bgRectTx" presStyleLbl="bgShp" presStyleIdx="1" presStyleCnt="8">
        <dgm:presLayoutVars>
          <dgm:bulletEnabled val="1"/>
        </dgm:presLayoutVars>
      </dgm:prSet>
      <dgm:spPr/>
      <dgm:t>
        <a:bodyPr/>
        <a:lstStyle/>
        <a:p>
          <a:endParaRPr lang="en-US"/>
        </a:p>
      </dgm:t>
    </dgm:pt>
    <dgm:pt modelId="{E77F0EC5-6971-46F8-8506-D39247B47638}" type="pres">
      <dgm:prSet presAssocID="{E734DB18-C3AB-48A9-9866-F52BC1170FD6}" presName="spComp" presStyleCnt="0"/>
      <dgm:spPr/>
      <dgm:t>
        <a:bodyPr/>
        <a:lstStyle/>
        <a:p>
          <a:endParaRPr lang="en-US"/>
        </a:p>
      </dgm:t>
    </dgm:pt>
    <dgm:pt modelId="{041486FF-CD9E-4BE8-9EAD-5454D5117EBE}" type="pres">
      <dgm:prSet presAssocID="{E734DB18-C3AB-48A9-9866-F52BC1170FD6}" presName="vSp" presStyleCnt="0"/>
      <dgm:spPr/>
      <dgm:t>
        <a:bodyPr/>
        <a:lstStyle/>
        <a:p>
          <a:endParaRPr lang="en-US"/>
        </a:p>
      </dgm:t>
    </dgm:pt>
    <dgm:pt modelId="{5AC2E69B-B0DB-4BFD-B5F3-ECC1375D9BC1}" type="pres">
      <dgm:prSet presAssocID="{D63B4BA3-C1B9-46E8-B604-8862F5B8E4F3}" presName="rectComp" presStyleCnt="0"/>
      <dgm:spPr/>
      <dgm:t>
        <a:bodyPr/>
        <a:lstStyle/>
        <a:p>
          <a:endParaRPr lang="en-US"/>
        </a:p>
      </dgm:t>
    </dgm:pt>
    <dgm:pt modelId="{06DA5C7F-FF3B-44AC-A253-31DF72242451}" type="pres">
      <dgm:prSet presAssocID="{D63B4BA3-C1B9-46E8-B604-8862F5B8E4F3}" presName="bgRect" presStyleLbl="bgShp" presStyleIdx="2" presStyleCnt="8" custLinFactNeighborY="2045"/>
      <dgm:spPr/>
      <dgm:t>
        <a:bodyPr/>
        <a:lstStyle/>
        <a:p>
          <a:endParaRPr lang="en-US"/>
        </a:p>
      </dgm:t>
    </dgm:pt>
    <dgm:pt modelId="{7E450590-FCCA-4D23-8764-13F305E2037B}" type="pres">
      <dgm:prSet presAssocID="{D63B4BA3-C1B9-46E8-B604-8862F5B8E4F3}" presName="bgRectTx" presStyleLbl="bgShp" presStyleIdx="2" presStyleCnt="8">
        <dgm:presLayoutVars>
          <dgm:bulletEnabled val="1"/>
        </dgm:presLayoutVars>
      </dgm:prSet>
      <dgm:spPr/>
      <dgm:t>
        <a:bodyPr/>
        <a:lstStyle/>
        <a:p>
          <a:endParaRPr lang="en-US"/>
        </a:p>
      </dgm:t>
    </dgm:pt>
    <dgm:pt modelId="{EB881433-CEF6-4DB1-A189-ED5BAB637065}" type="pres">
      <dgm:prSet presAssocID="{D63B4BA3-C1B9-46E8-B604-8862F5B8E4F3}" presName="spComp" presStyleCnt="0"/>
      <dgm:spPr/>
      <dgm:t>
        <a:bodyPr/>
        <a:lstStyle/>
        <a:p>
          <a:endParaRPr lang="en-US"/>
        </a:p>
      </dgm:t>
    </dgm:pt>
    <dgm:pt modelId="{736AB630-25F4-413A-A078-E27F026B5B17}" type="pres">
      <dgm:prSet presAssocID="{D63B4BA3-C1B9-46E8-B604-8862F5B8E4F3}" presName="vSp" presStyleCnt="0"/>
      <dgm:spPr/>
      <dgm:t>
        <a:bodyPr/>
        <a:lstStyle/>
        <a:p>
          <a:endParaRPr lang="en-US"/>
        </a:p>
      </dgm:t>
    </dgm:pt>
    <dgm:pt modelId="{25A1663C-3C72-4F2B-A9F1-682F4DCB7C04}" type="pres">
      <dgm:prSet presAssocID="{B5902D10-2B8C-48DE-8295-000A0537AB86}" presName="rectComp" presStyleCnt="0"/>
      <dgm:spPr/>
      <dgm:t>
        <a:bodyPr/>
        <a:lstStyle/>
        <a:p>
          <a:endParaRPr lang="en-US"/>
        </a:p>
      </dgm:t>
    </dgm:pt>
    <dgm:pt modelId="{B582E13D-AC1E-4F02-9D3A-C5CF6E364532}" type="pres">
      <dgm:prSet presAssocID="{B5902D10-2B8C-48DE-8295-000A0537AB86}" presName="bgRect" presStyleLbl="bgShp" presStyleIdx="3" presStyleCnt="8"/>
      <dgm:spPr/>
      <dgm:t>
        <a:bodyPr/>
        <a:lstStyle/>
        <a:p>
          <a:endParaRPr lang="en-US"/>
        </a:p>
      </dgm:t>
    </dgm:pt>
    <dgm:pt modelId="{A2BE33EA-9D05-41D9-A00E-0D42F7D55B70}" type="pres">
      <dgm:prSet presAssocID="{B5902D10-2B8C-48DE-8295-000A0537AB86}" presName="bgRectTx" presStyleLbl="bgShp" presStyleIdx="3" presStyleCnt="8">
        <dgm:presLayoutVars>
          <dgm:bulletEnabled val="1"/>
        </dgm:presLayoutVars>
      </dgm:prSet>
      <dgm:spPr/>
      <dgm:t>
        <a:bodyPr/>
        <a:lstStyle/>
        <a:p>
          <a:endParaRPr lang="en-US"/>
        </a:p>
      </dgm:t>
    </dgm:pt>
    <dgm:pt modelId="{3FCDF6BD-1D60-43CF-BF21-C2F308CCE791}" type="pres">
      <dgm:prSet presAssocID="{B5902D10-2B8C-48DE-8295-000A0537AB86}" presName="spComp" presStyleCnt="0"/>
      <dgm:spPr/>
      <dgm:t>
        <a:bodyPr/>
        <a:lstStyle/>
        <a:p>
          <a:endParaRPr lang="en-US"/>
        </a:p>
      </dgm:t>
    </dgm:pt>
    <dgm:pt modelId="{27E35EDB-8303-4116-8C8D-0FF174FF2999}" type="pres">
      <dgm:prSet presAssocID="{B5902D10-2B8C-48DE-8295-000A0537AB86}" presName="vSp" presStyleCnt="0"/>
      <dgm:spPr/>
      <dgm:t>
        <a:bodyPr/>
        <a:lstStyle/>
        <a:p>
          <a:endParaRPr lang="en-US"/>
        </a:p>
      </dgm:t>
    </dgm:pt>
    <dgm:pt modelId="{41148D43-D647-4CDF-A8D9-90326ED7FE02}" type="pres">
      <dgm:prSet presAssocID="{208C423B-A2F9-4DCC-863F-882E04CD60FE}" presName="rectComp" presStyleCnt="0"/>
      <dgm:spPr/>
      <dgm:t>
        <a:bodyPr/>
        <a:lstStyle/>
        <a:p>
          <a:endParaRPr lang="en-US"/>
        </a:p>
      </dgm:t>
    </dgm:pt>
    <dgm:pt modelId="{7B79BC31-B5FA-495A-8C28-2E3ADC85E509}" type="pres">
      <dgm:prSet presAssocID="{208C423B-A2F9-4DCC-863F-882E04CD60FE}" presName="bgRect" presStyleLbl="bgShp" presStyleIdx="4" presStyleCnt="8"/>
      <dgm:spPr/>
      <dgm:t>
        <a:bodyPr/>
        <a:lstStyle/>
        <a:p>
          <a:endParaRPr lang="en-US"/>
        </a:p>
      </dgm:t>
    </dgm:pt>
    <dgm:pt modelId="{EF7BF05F-F395-4E6D-BB8D-BB7FFCC34419}" type="pres">
      <dgm:prSet presAssocID="{208C423B-A2F9-4DCC-863F-882E04CD60FE}" presName="bgRectTx" presStyleLbl="bgShp" presStyleIdx="4" presStyleCnt="8">
        <dgm:presLayoutVars>
          <dgm:bulletEnabled val="1"/>
        </dgm:presLayoutVars>
      </dgm:prSet>
      <dgm:spPr/>
      <dgm:t>
        <a:bodyPr/>
        <a:lstStyle/>
        <a:p>
          <a:endParaRPr lang="en-US"/>
        </a:p>
      </dgm:t>
    </dgm:pt>
    <dgm:pt modelId="{41BDBEA3-8B61-4D2A-A33E-AA73639C7732}" type="pres">
      <dgm:prSet presAssocID="{208C423B-A2F9-4DCC-863F-882E04CD60FE}" presName="spComp" presStyleCnt="0"/>
      <dgm:spPr/>
      <dgm:t>
        <a:bodyPr/>
        <a:lstStyle/>
        <a:p>
          <a:endParaRPr lang="en-US"/>
        </a:p>
      </dgm:t>
    </dgm:pt>
    <dgm:pt modelId="{FDFB6B85-E910-4FD4-94E4-01320BD47454}" type="pres">
      <dgm:prSet presAssocID="{208C423B-A2F9-4DCC-863F-882E04CD60FE}" presName="vSp" presStyleCnt="0"/>
      <dgm:spPr/>
      <dgm:t>
        <a:bodyPr/>
        <a:lstStyle/>
        <a:p>
          <a:endParaRPr lang="en-US"/>
        </a:p>
      </dgm:t>
    </dgm:pt>
    <dgm:pt modelId="{05652A53-CCC4-488B-8BE4-C223DDD1C0B5}" type="pres">
      <dgm:prSet presAssocID="{37BE996D-4526-4933-B05B-B74AE4F7CC4D}" presName="rectComp" presStyleCnt="0"/>
      <dgm:spPr/>
      <dgm:t>
        <a:bodyPr/>
        <a:lstStyle/>
        <a:p>
          <a:endParaRPr lang="en-US"/>
        </a:p>
      </dgm:t>
    </dgm:pt>
    <dgm:pt modelId="{A9DF8A59-EB43-4E91-9204-4518F5E9F542}" type="pres">
      <dgm:prSet presAssocID="{37BE996D-4526-4933-B05B-B74AE4F7CC4D}" presName="bgRect" presStyleLbl="bgShp" presStyleIdx="5" presStyleCnt="8" custLinFactNeighborY="0"/>
      <dgm:spPr/>
      <dgm:t>
        <a:bodyPr/>
        <a:lstStyle/>
        <a:p>
          <a:endParaRPr lang="en-US"/>
        </a:p>
      </dgm:t>
    </dgm:pt>
    <dgm:pt modelId="{BA5627D2-7567-46D3-95BF-375A1A42A7BD}" type="pres">
      <dgm:prSet presAssocID="{37BE996D-4526-4933-B05B-B74AE4F7CC4D}" presName="bgRectTx" presStyleLbl="bgShp" presStyleIdx="5" presStyleCnt="8">
        <dgm:presLayoutVars>
          <dgm:bulletEnabled val="1"/>
        </dgm:presLayoutVars>
      </dgm:prSet>
      <dgm:spPr/>
      <dgm:t>
        <a:bodyPr/>
        <a:lstStyle/>
        <a:p>
          <a:endParaRPr lang="en-US"/>
        </a:p>
      </dgm:t>
    </dgm:pt>
    <dgm:pt modelId="{27856163-F466-4AEC-8CFA-459674DDFF81}" type="pres">
      <dgm:prSet presAssocID="{37BE996D-4526-4933-B05B-B74AE4F7CC4D}" presName="spComp" presStyleCnt="0"/>
      <dgm:spPr/>
      <dgm:t>
        <a:bodyPr/>
        <a:lstStyle/>
        <a:p>
          <a:endParaRPr lang="en-US"/>
        </a:p>
      </dgm:t>
    </dgm:pt>
    <dgm:pt modelId="{8C59D25D-B07E-40B4-81E5-900285273150}" type="pres">
      <dgm:prSet presAssocID="{37BE996D-4526-4933-B05B-B74AE4F7CC4D}" presName="vSp" presStyleCnt="0"/>
      <dgm:spPr/>
      <dgm:t>
        <a:bodyPr/>
        <a:lstStyle/>
        <a:p>
          <a:endParaRPr lang="en-US"/>
        </a:p>
      </dgm:t>
    </dgm:pt>
    <dgm:pt modelId="{E26BA25D-3A87-496C-831A-B7360A59BAFC}" type="pres">
      <dgm:prSet presAssocID="{24D748FE-1CA8-452A-9C21-072C50C40127}" presName="rectComp" presStyleCnt="0"/>
      <dgm:spPr/>
      <dgm:t>
        <a:bodyPr/>
        <a:lstStyle/>
        <a:p>
          <a:endParaRPr lang="en-US"/>
        </a:p>
      </dgm:t>
    </dgm:pt>
    <dgm:pt modelId="{15D66222-08AC-4CCA-BF70-5C31EFCF63CF}" type="pres">
      <dgm:prSet presAssocID="{24D748FE-1CA8-452A-9C21-072C50C40127}" presName="bgRect" presStyleLbl="bgShp" presStyleIdx="6" presStyleCnt="8" custLinFactNeighborY="0"/>
      <dgm:spPr/>
      <dgm:t>
        <a:bodyPr/>
        <a:lstStyle/>
        <a:p>
          <a:endParaRPr lang="en-US"/>
        </a:p>
      </dgm:t>
    </dgm:pt>
    <dgm:pt modelId="{BD01C517-B103-4968-82CC-E932304EF8E5}" type="pres">
      <dgm:prSet presAssocID="{24D748FE-1CA8-452A-9C21-072C50C40127}" presName="bgRectTx" presStyleLbl="bgShp" presStyleIdx="6" presStyleCnt="8">
        <dgm:presLayoutVars>
          <dgm:bulletEnabled val="1"/>
        </dgm:presLayoutVars>
      </dgm:prSet>
      <dgm:spPr/>
      <dgm:t>
        <a:bodyPr/>
        <a:lstStyle/>
        <a:p>
          <a:endParaRPr lang="en-US"/>
        </a:p>
      </dgm:t>
    </dgm:pt>
    <dgm:pt modelId="{D7B7AC5A-2EAC-435D-A3E0-55FFF3BEC279}" type="pres">
      <dgm:prSet presAssocID="{24D748FE-1CA8-452A-9C21-072C50C40127}" presName="spComp" presStyleCnt="0"/>
      <dgm:spPr/>
      <dgm:t>
        <a:bodyPr/>
        <a:lstStyle/>
        <a:p>
          <a:endParaRPr lang="en-US"/>
        </a:p>
      </dgm:t>
    </dgm:pt>
    <dgm:pt modelId="{9C7656D6-9737-4CEE-A434-E832E32D350A}" type="pres">
      <dgm:prSet presAssocID="{24D748FE-1CA8-452A-9C21-072C50C40127}" presName="vSp" presStyleCnt="0"/>
      <dgm:spPr/>
      <dgm:t>
        <a:bodyPr/>
        <a:lstStyle/>
        <a:p>
          <a:endParaRPr lang="en-US"/>
        </a:p>
      </dgm:t>
    </dgm:pt>
    <dgm:pt modelId="{DD63E61F-420C-4688-87A8-D5CC28259258}" type="pres">
      <dgm:prSet presAssocID="{DBF2F00D-8768-4C3A-BCE2-14F36E516619}" presName="rectComp" presStyleCnt="0"/>
      <dgm:spPr/>
      <dgm:t>
        <a:bodyPr/>
        <a:lstStyle/>
        <a:p>
          <a:endParaRPr lang="en-US"/>
        </a:p>
      </dgm:t>
    </dgm:pt>
    <dgm:pt modelId="{A825C634-9690-40F8-A340-2EC21B830F39}" type="pres">
      <dgm:prSet presAssocID="{DBF2F00D-8768-4C3A-BCE2-14F36E516619}" presName="bgRect" presStyleLbl="bgShp" presStyleIdx="7" presStyleCnt="8" custLinFactNeighborY="0"/>
      <dgm:spPr/>
      <dgm:t>
        <a:bodyPr/>
        <a:lstStyle/>
        <a:p>
          <a:endParaRPr lang="en-US"/>
        </a:p>
      </dgm:t>
    </dgm:pt>
    <dgm:pt modelId="{CD4F35B5-54CD-4BA9-ADFC-D03ABC5F7332}" type="pres">
      <dgm:prSet presAssocID="{DBF2F00D-8768-4C3A-BCE2-14F36E516619}" presName="bgRectTx" presStyleLbl="bgShp" presStyleIdx="7" presStyleCnt="8">
        <dgm:presLayoutVars>
          <dgm:bulletEnabled val="1"/>
        </dgm:presLayoutVars>
      </dgm:prSet>
      <dgm:spPr/>
      <dgm:t>
        <a:bodyPr/>
        <a:lstStyle/>
        <a:p>
          <a:endParaRPr lang="en-US"/>
        </a:p>
      </dgm:t>
    </dgm:pt>
  </dgm:ptLst>
  <dgm:cxnLst>
    <dgm:cxn modelId="{5AE39352-B7C2-4999-AFCE-DC555C7CD807}" type="presOf" srcId="{A5609DF0-857E-45B8-B7F7-51CA0CA1066F}" destId="{B96784C3-EE21-4CCE-9C60-E6DAAACDABF1}" srcOrd="0" destOrd="0" presId="urn:microsoft.com/office/officeart/2005/8/layout/hierarchy6"/>
    <dgm:cxn modelId="{72E27703-CD83-4C56-956E-6C2A0BD1BDA4}" srcId="{B6DFB393-6484-464F-952D-9F3B294039AE}" destId="{E513097B-9D74-45EA-BC7E-1D182A47E0BB}" srcOrd="0" destOrd="0" parTransId="{D1BE1380-E371-485C-9837-596C2714CA96}" sibTransId="{2EC1AE17-377B-49BA-873B-5B910155A0B4}"/>
    <dgm:cxn modelId="{0B93B705-65C4-4E10-8EAF-C0C10EA3B32C}" srcId="{870B522E-77CD-4EF8-A63E-49B370D8011B}" destId="{D2528B60-A875-4F60-B213-968537CE6F81}" srcOrd="0" destOrd="0" parTransId="{1B436C70-068A-46C7-AF89-8EE36840DDC0}" sibTransId="{E08CC00F-C3E6-48CF-AE76-B5F7C1B0DFE6}"/>
    <dgm:cxn modelId="{5F22E473-9742-4A47-8929-B2D0F9DC5CF4}" type="presOf" srcId="{E698B1BF-9281-42E0-825A-51840CD0F415}" destId="{9F1ADF0A-E3C5-46C2-9D29-8C44C14D8812}" srcOrd="0" destOrd="0" presId="urn:microsoft.com/office/officeart/2005/8/layout/hierarchy6"/>
    <dgm:cxn modelId="{C46AA66A-507E-4A6B-8E56-5C53F8E65D00}" type="presOf" srcId="{B5902D10-2B8C-48DE-8295-000A0537AB86}" destId="{B582E13D-AC1E-4F02-9D3A-C5CF6E364532}" srcOrd="0" destOrd="0" presId="urn:microsoft.com/office/officeart/2005/8/layout/hierarchy6"/>
    <dgm:cxn modelId="{798A38DD-54A0-40C6-85AA-3D1FA8C3D83F}" type="presOf" srcId="{43D0C4D4-C0A4-4E37-B9B2-C5AB4D37CD78}" destId="{C4CB4E52-077E-48ED-952E-B55536849882}" srcOrd="0" destOrd="0" presId="urn:microsoft.com/office/officeart/2005/8/layout/hierarchy6"/>
    <dgm:cxn modelId="{A3FD3B7B-BAFB-44FB-A07D-0B7945C58600}" type="presOf" srcId="{D2528B60-A875-4F60-B213-968537CE6F81}" destId="{D46B98FD-0D17-44AC-AF18-162F6B803253}" srcOrd="0" destOrd="0" presId="urn:microsoft.com/office/officeart/2005/8/layout/hierarchy6"/>
    <dgm:cxn modelId="{AE208EBA-2D6E-4C9D-BF6A-427041BEB21F}" srcId="{57CCCD26-A881-4EF5-BAB8-566B186EF3BD}" destId="{B6DFB393-6484-464F-952D-9F3B294039AE}" srcOrd="2" destOrd="0" parTransId="{C940E888-22B7-499F-92B4-64B763458048}" sibTransId="{C4EF65A6-77CA-4600-BC7A-18499FCF4DD9}"/>
    <dgm:cxn modelId="{2CADD718-E7F7-49EA-A1FB-B29575069F3B}" type="presOf" srcId="{F83370D0-4E24-49D4-902E-F7D8DBBA8448}" destId="{E5F72C8E-7D0A-4ADB-B9FC-6DBB12294EDE}" srcOrd="0" destOrd="0" presId="urn:microsoft.com/office/officeart/2005/8/layout/hierarchy6"/>
    <dgm:cxn modelId="{8E43C9D2-6504-493D-B348-B21840E550DB}" type="presOf" srcId="{53875902-2247-49A0-81A2-8C07F1A1424D}" destId="{F04AB2A9-7BF4-491C-AD29-6581C7AC9A13}" srcOrd="0" destOrd="0" presId="urn:microsoft.com/office/officeart/2005/8/layout/hierarchy6"/>
    <dgm:cxn modelId="{9685B109-F4CE-4CF3-87E1-E8405171AA73}" type="presOf" srcId="{863BC156-7928-47E1-93F5-48241346BC7A}" destId="{3B1F9234-4889-4941-B202-223F9ED1AA00}" srcOrd="0" destOrd="0" presId="urn:microsoft.com/office/officeart/2005/8/layout/hierarchy6"/>
    <dgm:cxn modelId="{2C658B47-D105-422D-95ED-C64066EDEBFC}" type="presOf" srcId="{24D748FE-1CA8-452A-9C21-072C50C40127}" destId="{15D66222-08AC-4CCA-BF70-5C31EFCF63CF}" srcOrd="0" destOrd="0" presId="urn:microsoft.com/office/officeart/2005/8/layout/hierarchy6"/>
    <dgm:cxn modelId="{661F1068-C7A1-49C8-A75A-3BF2DA7FC7E9}" srcId="{AFF7CD29-B6BE-456E-85FA-9825733B355F}" destId="{208C423B-A2F9-4DCC-863F-882E04CD60FE}" srcOrd="5" destOrd="0" parTransId="{09DEEC45-92E9-43E1-801D-ACC94D2E7FDC}" sibTransId="{F328602D-337F-46FB-B360-547D15A98FE3}"/>
    <dgm:cxn modelId="{B48D34B6-6064-4985-BC30-95DBCA311A41}" type="presOf" srcId="{B281AE4C-B7B5-4E7F-BBEA-DA603304451C}" destId="{2AF10836-2A83-40CD-977A-96A23CF27334}" srcOrd="0" destOrd="0" presId="urn:microsoft.com/office/officeart/2005/8/layout/hierarchy6"/>
    <dgm:cxn modelId="{5F52B386-24A9-42FE-A8EC-6F4096C4A68B}" type="presOf" srcId="{D1BE1380-E371-485C-9837-596C2714CA96}" destId="{3940F8A5-E670-4ADF-959D-95491FE3896D}" srcOrd="0" destOrd="0" presId="urn:microsoft.com/office/officeart/2005/8/layout/hierarchy6"/>
    <dgm:cxn modelId="{B44EF924-36B4-44B9-9990-2E8477835387}" type="presOf" srcId="{E734DB18-C3AB-48A9-9866-F52BC1170FD6}" destId="{84220F96-FD92-4062-ABCD-D5534A19EC05}" srcOrd="0" destOrd="0" presId="urn:microsoft.com/office/officeart/2005/8/layout/hierarchy6"/>
    <dgm:cxn modelId="{30ADDBD8-5F50-4FB0-B72C-101765F6A340}" type="presOf" srcId="{471E8C04-0F06-4296-AA56-59CCADB4B039}" destId="{EFAA6E3A-EB14-4076-BA3F-4547E83314FA}" srcOrd="1" destOrd="0" presId="urn:microsoft.com/office/officeart/2005/8/layout/hierarchy6"/>
    <dgm:cxn modelId="{8E84F966-FBDF-4A21-BED8-CFDC79EEEF0E}" type="presOf" srcId="{89D034D7-08A6-4615-AEE1-428D9F014DF8}" destId="{2C501CE6-5D72-451D-8937-704822072853}" srcOrd="0" destOrd="0" presId="urn:microsoft.com/office/officeart/2005/8/layout/hierarchy6"/>
    <dgm:cxn modelId="{07600D5E-0334-47D6-9E6E-1551CD6BCAB0}" type="presOf" srcId="{AFF7CD29-B6BE-456E-85FA-9825733B355F}" destId="{48799DA0-2269-4BA3-9E84-596BE3EC75F5}" srcOrd="0" destOrd="0" presId="urn:microsoft.com/office/officeart/2005/8/layout/hierarchy6"/>
    <dgm:cxn modelId="{8866D246-14C1-4B7C-A489-C3C23A6C2AF1}" type="presOf" srcId="{57CCCD26-A881-4EF5-BAB8-566B186EF3BD}" destId="{E7C4324C-3C17-45C0-9115-574F08BFA603}" srcOrd="0" destOrd="0" presId="urn:microsoft.com/office/officeart/2005/8/layout/hierarchy6"/>
    <dgm:cxn modelId="{5BC9035E-0E5F-4975-ACFF-7D045CDEACF9}" srcId="{FB457A70-CD95-4649-98BC-CD46F9A538D7}" destId="{60E1687B-A162-4FFE-8B25-6D875C89425C}" srcOrd="0" destOrd="0" parTransId="{8705F383-BA7A-4548-B504-5BBD2CF2635A}" sibTransId="{FC0315E9-83A1-4916-9AE3-8B9B309B215F}"/>
    <dgm:cxn modelId="{C3F45EB8-C4C9-48BF-8C53-8E81716B5A09}" type="presOf" srcId="{3F5F706B-E957-410A-9A13-4DE6F1D70443}" destId="{30485278-A0A1-4A33-BB5A-5E073BD751A8}" srcOrd="0" destOrd="0" presId="urn:microsoft.com/office/officeart/2005/8/layout/hierarchy6"/>
    <dgm:cxn modelId="{0436721D-30D5-46AB-9173-8BA690B70321}" srcId="{863BC156-7928-47E1-93F5-48241346BC7A}" destId="{932D0761-3492-4F55-A1F1-DAE8B509D38B}" srcOrd="0" destOrd="0" parTransId="{A191B704-8482-4F80-B5B3-9E3050601DB7}" sibTransId="{23723072-1DEE-45B0-8376-4AA8855864A1}"/>
    <dgm:cxn modelId="{A3DB3850-4E0E-4853-8488-86594724BEE2}" type="presOf" srcId="{6DD814A2-19BF-459B-AE25-1AE0D978D3AE}" destId="{C73796D8-E58C-4D29-89AA-8503D3E2431B}" srcOrd="0" destOrd="0" presId="urn:microsoft.com/office/officeart/2005/8/layout/hierarchy6"/>
    <dgm:cxn modelId="{E971B47C-43C8-4257-AB54-3734A0AAC515}" type="presOf" srcId="{208C423B-A2F9-4DCC-863F-882E04CD60FE}" destId="{EF7BF05F-F395-4E6D-BB8D-BB7FFCC34419}" srcOrd="1" destOrd="0" presId="urn:microsoft.com/office/officeart/2005/8/layout/hierarchy6"/>
    <dgm:cxn modelId="{047A9911-53CC-41FD-84A8-89316462B177}" type="presOf" srcId="{E734DB18-C3AB-48A9-9866-F52BC1170FD6}" destId="{2AF74CC3-8B50-488A-B47B-674ADB345D7C}" srcOrd="1" destOrd="0" presId="urn:microsoft.com/office/officeart/2005/8/layout/hierarchy6"/>
    <dgm:cxn modelId="{9EF92CF3-5E2C-4214-BE6B-B636E7889523}" type="presOf" srcId="{0862FE1A-C860-4564-A5C8-6C49D6119AFF}" destId="{A42AB757-A5BE-4763-B31C-D4B3DDAD2D52}" srcOrd="0" destOrd="0" presId="urn:microsoft.com/office/officeart/2005/8/layout/hierarchy6"/>
    <dgm:cxn modelId="{B21DBF0B-38D0-4FD9-A77D-8FE81DED3B0B}" type="presOf" srcId="{A191B704-8482-4F80-B5B3-9E3050601DB7}" destId="{3D22344F-BE3B-4DA7-947D-10D48EF6698A}" srcOrd="0" destOrd="0" presId="urn:microsoft.com/office/officeart/2005/8/layout/hierarchy6"/>
    <dgm:cxn modelId="{10C40AE2-9EDB-4812-BCEA-56E3F073554E}" srcId="{D2528B60-A875-4F60-B213-968537CE6F81}" destId="{6DD814A2-19BF-459B-AE25-1AE0D978D3AE}" srcOrd="0" destOrd="0" parTransId="{B281AE4C-B7B5-4E7F-BBEA-DA603304451C}" sibTransId="{6353B0BC-0A7C-4C61-94F6-D1D70A880B28}"/>
    <dgm:cxn modelId="{99B6A317-E7A4-4991-9310-A84353FD4A0E}" type="presOf" srcId="{3EDA4D94-D1B2-490E-B659-10597151BE12}" destId="{1C1D213D-7C98-4AC6-AC7C-C91AC4A396CE}" srcOrd="0" destOrd="0" presId="urn:microsoft.com/office/officeart/2005/8/layout/hierarchy6"/>
    <dgm:cxn modelId="{3DA5C868-F2F9-4BFD-A1A5-E018648DC34D}" srcId="{57CCCD26-A881-4EF5-BAB8-566B186EF3BD}" destId="{41EFDB26-7271-4596-A824-061B9D4F1FFA}" srcOrd="0" destOrd="0" parTransId="{3EDA4D94-D1B2-490E-B659-10597151BE12}" sibTransId="{5C54148A-719E-4232-9380-D15DEE518930}"/>
    <dgm:cxn modelId="{83155058-DA7C-4975-ADF1-4618882D8A0F}" srcId="{AFF7CD29-B6BE-456E-85FA-9825733B355F}" destId="{B5902D10-2B8C-48DE-8295-000A0537AB86}" srcOrd="4" destOrd="0" parTransId="{2E2233DF-254A-45AA-8A13-EED8648A3EAB}" sibTransId="{5FF14CCE-4711-44AF-A24F-D7D7AB64AA45}"/>
    <dgm:cxn modelId="{4846F350-E7DB-44FE-BE8C-84D57C926C9F}" type="presOf" srcId="{1B436C70-068A-46C7-AF89-8EE36840DDC0}" destId="{8A8161DB-DD81-4FCE-B232-DE806F494132}" srcOrd="0" destOrd="0" presId="urn:microsoft.com/office/officeart/2005/8/layout/hierarchy6"/>
    <dgm:cxn modelId="{B13D6BF9-0909-4C5C-8385-C04FCC5586AB}" srcId="{53875902-2247-49A0-81A2-8C07F1A1424D}" destId="{C266F457-CF01-444D-A7D2-1EAE8F3511B0}" srcOrd="0" destOrd="0" parTransId="{0862FE1A-C860-4564-A5C8-6C49D6119AFF}" sibTransId="{A01468D7-1095-4D7E-82E5-A5D8C042EA0A}"/>
    <dgm:cxn modelId="{5B5E3E33-0422-42B6-8BF4-1D28C5AB0B22}" type="presOf" srcId="{60E1687B-A162-4FFE-8B25-6D875C89425C}" destId="{1FC3B572-B1C3-43D1-91A3-D8BFD53092EA}" srcOrd="0" destOrd="0" presId="urn:microsoft.com/office/officeart/2005/8/layout/hierarchy6"/>
    <dgm:cxn modelId="{6B110F97-8BF0-424B-BBA9-E34D9621B51A}" srcId="{60E1687B-A162-4FFE-8B25-6D875C89425C}" destId="{43D0C4D4-C0A4-4E37-B9B2-C5AB4D37CD78}" srcOrd="0" destOrd="0" parTransId="{A948C29F-3E4A-40CD-A214-FCBC66048E52}" sibTransId="{49F86D8F-7886-41CD-8069-44B05246167D}"/>
    <dgm:cxn modelId="{05320EBF-8ECB-411A-81F0-73CB3DD1AC1C}" type="presOf" srcId="{D63B4BA3-C1B9-46E8-B604-8862F5B8E4F3}" destId="{06DA5C7F-FF3B-44AC-A253-31DF72242451}" srcOrd="0" destOrd="0" presId="urn:microsoft.com/office/officeart/2005/8/layout/hierarchy6"/>
    <dgm:cxn modelId="{5DF6BC8B-4974-44A8-98D8-AA5F57711159}" type="presOf" srcId="{36DE5179-0434-43F2-9096-B865F3A43489}" destId="{9B6FA023-B677-41D1-A906-227EE56907E2}" srcOrd="0" destOrd="0" presId="urn:microsoft.com/office/officeart/2005/8/layout/hierarchy6"/>
    <dgm:cxn modelId="{8CEA6E3D-97F4-457C-8BC6-C26920A56F2E}" type="presOf" srcId="{870B522E-77CD-4EF8-A63E-49B370D8011B}" destId="{B76C7CE7-4864-4505-9BDE-E0C1FC9BFF64}" srcOrd="0" destOrd="0" presId="urn:microsoft.com/office/officeart/2005/8/layout/hierarchy6"/>
    <dgm:cxn modelId="{AD67E3FA-DF63-40A3-8C54-8C9D9BC77496}" type="presOf" srcId="{A948C29F-3E4A-40CD-A214-FCBC66048E52}" destId="{5DE3397D-05ED-43E8-B38F-A97EF99F7A12}" srcOrd="0" destOrd="0" presId="urn:microsoft.com/office/officeart/2005/8/layout/hierarchy6"/>
    <dgm:cxn modelId="{524C5395-174C-4AEC-B063-99E6398CDDA7}" srcId="{E0B2E732-F60D-4624-9C71-8166347DFB40}" destId="{C810B452-EB5C-4A18-9DC9-0214CE7C4227}" srcOrd="0" destOrd="0" parTransId="{E698B1BF-9281-42E0-825A-51840CD0F415}" sibTransId="{27977218-82F0-42F3-BF4B-EDEE2AB35063}"/>
    <dgm:cxn modelId="{C3AAF21B-F49E-49D3-8674-06F88C5D7376}" srcId="{EAF7675A-E252-4066-B988-3A2837617E42}" destId="{863BC156-7928-47E1-93F5-48241346BC7A}" srcOrd="0" destOrd="0" parTransId="{36DE5179-0434-43F2-9096-B865F3A43489}" sibTransId="{C40997F1-7E4D-404F-AB8E-29D467EA7B0A}"/>
    <dgm:cxn modelId="{F73CBA5A-FD73-424D-A434-49F5225B2F70}" type="presOf" srcId="{DBF2F00D-8768-4C3A-BCE2-14F36E516619}" destId="{CD4F35B5-54CD-4BA9-ADFC-D03ABC5F7332}" srcOrd="1" destOrd="0" presId="urn:microsoft.com/office/officeart/2005/8/layout/hierarchy6"/>
    <dgm:cxn modelId="{7E910633-BDD2-4A67-99E6-3D0356F3467B}" type="presOf" srcId="{31092096-FEF3-4506-AEBC-6AF9558C96B9}" destId="{0A798E19-353C-4820-AF5B-97A15337DA69}" srcOrd="0" destOrd="0" presId="urn:microsoft.com/office/officeart/2005/8/layout/hierarchy6"/>
    <dgm:cxn modelId="{6594FC6C-80EB-4B18-8051-3B6AF5B397EF}" type="presOf" srcId="{471E8C04-0F06-4296-AA56-59CCADB4B039}" destId="{DEA1DC9C-3064-4033-BC22-A02613FA01E1}" srcOrd="0" destOrd="0" presId="urn:microsoft.com/office/officeart/2005/8/layout/hierarchy6"/>
    <dgm:cxn modelId="{05233DFF-2830-4B18-BCCF-522277B9BB83}" srcId="{AFF7CD29-B6BE-456E-85FA-9825733B355F}" destId="{DBF2F00D-8768-4C3A-BCE2-14F36E516619}" srcOrd="8" destOrd="0" parTransId="{1D6AA545-B991-4E3F-991F-5BF94042DCCD}" sibTransId="{99D1B3F6-35A0-40A7-890E-AB7CD97B7DD2}"/>
    <dgm:cxn modelId="{4C5D386D-0478-4AAB-ACD3-495B6E2D9A14}" type="presOf" srcId="{37BE996D-4526-4933-B05B-B74AE4F7CC4D}" destId="{BA5627D2-7567-46D3-95BF-375A1A42A7BD}" srcOrd="1" destOrd="0" presId="urn:microsoft.com/office/officeart/2005/8/layout/hierarchy6"/>
    <dgm:cxn modelId="{6D880FE9-4B9D-4A2B-BDD4-1D349F627B67}" srcId="{AFF7CD29-B6BE-456E-85FA-9825733B355F}" destId="{37BE996D-4526-4933-B05B-B74AE4F7CC4D}" srcOrd="6" destOrd="0" parTransId="{2EE6C9F7-10B4-4A9B-B7EA-BF16337ABF3E}" sibTransId="{BC3F2C4B-F09F-4B86-93B3-0177724FA9FE}"/>
    <dgm:cxn modelId="{BD310DFD-6934-441B-B7C8-906E5A72714E}" type="presOf" srcId="{C940E888-22B7-499F-92B4-64B763458048}" destId="{1B124621-3288-4D01-948A-453ABF37D2B6}" srcOrd="0" destOrd="0" presId="urn:microsoft.com/office/officeart/2005/8/layout/hierarchy6"/>
    <dgm:cxn modelId="{18D28658-FED7-4A1E-A84E-AF9BD5224C5C}" type="presOf" srcId="{B6DFB393-6484-464F-952D-9F3B294039AE}" destId="{CAA02505-A616-463C-A9E3-942059E8C8B0}" srcOrd="0" destOrd="0" presId="urn:microsoft.com/office/officeart/2005/8/layout/hierarchy6"/>
    <dgm:cxn modelId="{1CFC2711-3AFF-4DFB-9433-F00234638F93}" srcId="{AFF7CD29-B6BE-456E-85FA-9825733B355F}" destId="{E734DB18-C3AB-48A9-9866-F52BC1170FD6}" srcOrd="2" destOrd="0" parTransId="{B80319F3-89E4-4CD3-A6B2-C2B9E1DBBF7B}" sibTransId="{E6D9F63E-28B3-4AA4-B6B6-9095C350379C}"/>
    <dgm:cxn modelId="{9F62747D-F88C-4957-9DE8-28E33374A031}" type="presOf" srcId="{6A91E939-7050-4A15-AC30-171C08A234A9}" destId="{32A3691E-69E3-40DB-B449-825C6D7696F4}" srcOrd="0" destOrd="0" presId="urn:microsoft.com/office/officeart/2005/8/layout/hierarchy6"/>
    <dgm:cxn modelId="{C6C960D2-10B2-4C9B-9757-C74677D21317}" srcId="{E513097B-9D74-45EA-BC7E-1D182A47E0BB}" destId="{FB457A70-CD95-4649-98BC-CD46F9A538D7}" srcOrd="0" destOrd="0" parTransId="{31092096-FEF3-4506-AEBC-6AF9558C96B9}" sibTransId="{3768FD8D-7FE0-405C-ABFC-559F6A136CE3}"/>
    <dgm:cxn modelId="{D4EB951E-9D75-4306-A179-C1AAF90E9ABF}" srcId="{AFF7CD29-B6BE-456E-85FA-9825733B355F}" destId="{E0B2E732-F60D-4624-9C71-8166347DFB40}" srcOrd="0" destOrd="0" parTransId="{9431376E-ADFC-4137-9869-AA94CDF53A09}" sibTransId="{7A04915F-6422-45C5-9623-B4F466173475}"/>
    <dgm:cxn modelId="{98CCAC35-DF24-4E6B-A6C9-27F658946B57}" srcId="{932D0761-3492-4F55-A1F1-DAE8B509D38B}" destId="{C0A0EAE9-720B-4808-8FB7-D6D266ED599B}" srcOrd="0" destOrd="0" parTransId="{2E34544B-F30E-4E47-AAA7-2096B0C777EF}" sibTransId="{4606EFAE-4A62-4E22-B15F-49E3AE9362F3}"/>
    <dgm:cxn modelId="{4B5D34EE-73CD-4AC1-8E0E-6CACC48F57E9}" type="presOf" srcId="{37BE996D-4526-4933-B05B-B74AE4F7CC4D}" destId="{A9DF8A59-EB43-4E91-9204-4518F5E9F542}" srcOrd="0" destOrd="0" presId="urn:microsoft.com/office/officeart/2005/8/layout/hierarchy6"/>
    <dgm:cxn modelId="{C42D7B41-3F54-4485-B3CD-10333AED11E2}" type="presOf" srcId="{E513097B-9D74-45EA-BC7E-1D182A47E0BB}" destId="{A7F5BCCE-EC2D-4D72-A6B1-576898C14CFF}" srcOrd="0" destOrd="0" presId="urn:microsoft.com/office/officeart/2005/8/layout/hierarchy6"/>
    <dgm:cxn modelId="{83D8D7DC-0538-4242-B353-861F8C5DB964}" srcId="{A5609DF0-857E-45B8-B7F7-51CA0CA1066F}" destId="{870B522E-77CD-4EF8-A63E-49B370D8011B}" srcOrd="0" destOrd="0" parTransId="{89D034D7-08A6-4615-AEE1-428D9F014DF8}" sibTransId="{D7A9D91E-CC15-47A7-A2A8-6A2810F4D85E}"/>
    <dgm:cxn modelId="{EB3F4FF2-43D6-44D1-902A-4A76A93D42CD}" srcId="{AFF7CD29-B6BE-456E-85FA-9825733B355F}" destId="{471E8C04-0F06-4296-AA56-59CCADB4B039}" srcOrd="1" destOrd="0" parTransId="{F0CE067B-FE5D-466B-ACA4-7E74B1BD6C3C}" sibTransId="{443C81C1-D789-498D-957F-9A5B2EC7C891}"/>
    <dgm:cxn modelId="{A4A9C37A-F0C6-40F4-9B6D-100120E562A8}" srcId="{41EFDB26-7271-4596-A824-061B9D4F1FFA}" destId="{EAF7675A-E252-4066-B988-3A2837617E42}" srcOrd="0" destOrd="0" parTransId="{90A221AC-2CC5-4925-B8A2-0A14DC7C07EE}" sibTransId="{1891FF77-DF5C-46E3-81C8-980834D2B294}"/>
    <dgm:cxn modelId="{8F432404-A8DE-43AB-BB81-78B25C5B13BC}" type="presOf" srcId="{E0B2E732-F60D-4624-9C71-8166347DFB40}" destId="{B621BF42-0752-4B77-917F-237C99335DB6}" srcOrd="0" destOrd="0" presId="urn:microsoft.com/office/officeart/2005/8/layout/hierarchy6"/>
    <dgm:cxn modelId="{36D7D218-8BC2-49FC-8A92-47A2BCE0B1E6}" type="presOf" srcId="{24D748FE-1CA8-452A-9C21-072C50C40127}" destId="{BD01C517-B103-4968-82CC-E932304EF8E5}" srcOrd="1" destOrd="0" presId="urn:microsoft.com/office/officeart/2005/8/layout/hierarchy6"/>
    <dgm:cxn modelId="{EA575B3D-05A6-4396-B102-38E9059D364F}" type="presOf" srcId="{41EFDB26-7271-4596-A824-061B9D4F1FFA}" destId="{608FC5B1-C7B1-4ADF-9B31-CED3AFAA3D16}" srcOrd="0" destOrd="0" presId="urn:microsoft.com/office/officeart/2005/8/layout/hierarchy6"/>
    <dgm:cxn modelId="{F84D683A-0168-4D47-8134-7788DB184667}" srcId="{AFF7CD29-B6BE-456E-85FA-9825733B355F}" destId="{D63B4BA3-C1B9-46E8-B604-8862F5B8E4F3}" srcOrd="3" destOrd="0" parTransId="{192B4DB1-74CC-43B0-B0EB-BA1937245227}" sibTransId="{CA19AC3A-4BD7-4FCB-B585-B6B299EC7AA5}"/>
    <dgm:cxn modelId="{82E742BC-91B4-48D6-AF67-A71B34A73121}" type="presOf" srcId="{FB457A70-CD95-4649-98BC-CD46F9A538D7}" destId="{7F6AC311-97F0-4A3F-9111-C925DBB26C8D}" srcOrd="0" destOrd="0" presId="urn:microsoft.com/office/officeart/2005/8/layout/hierarchy6"/>
    <dgm:cxn modelId="{6A37686C-BB7B-49B6-BB0C-381E84B91504}" srcId="{57CCCD26-A881-4EF5-BAB8-566B186EF3BD}" destId="{53875902-2247-49A0-81A2-8C07F1A1424D}" srcOrd="1" destOrd="0" parTransId="{F83370D0-4E24-49D4-902E-F7D8DBBA8448}" sibTransId="{65CCC729-4EF1-4CA6-AA32-28472B496261}"/>
    <dgm:cxn modelId="{D28F3557-A801-41E6-B79E-E77ED39E8CAC}" type="presOf" srcId="{DBF2F00D-8768-4C3A-BCE2-14F36E516619}" destId="{A825C634-9690-40F8-A340-2EC21B830F39}" srcOrd="0" destOrd="0" presId="urn:microsoft.com/office/officeart/2005/8/layout/hierarchy6"/>
    <dgm:cxn modelId="{51CF2E4E-3005-4FAB-A69F-F620743DEAC3}" type="presOf" srcId="{EAF7675A-E252-4066-B988-3A2837617E42}" destId="{DF5F21D1-C6EE-4E56-BE3F-46292375A4BD}" srcOrd="0" destOrd="0" presId="urn:microsoft.com/office/officeart/2005/8/layout/hierarchy6"/>
    <dgm:cxn modelId="{02C2B25A-CAE8-4453-9A0A-A80A4A1FF05B}" type="presOf" srcId="{90A221AC-2CC5-4925-B8A2-0A14DC7C07EE}" destId="{14158F10-F1D5-4A0B-A5C9-99B567922AEB}" srcOrd="0" destOrd="0" presId="urn:microsoft.com/office/officeart/2005/8/layout/hierarchy6"/>
    <dgm:cxn modelId="{EACA7E2F-B3B1-4B9E-8655-8C9606F5E8BB}" type="presOf" srcId="{C0A0EAE9-720B-4808-8FB7-D6D266ED599B}" destId="{7E6F82EA-D3F8-4218-B560-93E310D879F3}" srcOrd="0" destOrd="0" presId="urn:microsoft.com/office/officeart/2005/8/layout/hierarchy6"/>
    <dgm:cxn modelId="{03C5D21E-1000-4F28-A942-FCDC6928824C}" type="presOf" srcId="{2E34544B-F30E-4E47-AAA7-2096B0C777EF}" destId="{37C33715-BDC9-4149-B712-65B46C7B851E}" srcOrd="0" destOrd="0" presId="urn:microsoft.com/office/officeart/2005/8/layout/hierarchy6"/>
    <dgm:cxn modelId="{B6C9E943-69C7-4FC5-866B-E7F1B99789EC}" type="presOf" srcId="{208C423B-A2F9-4DCC-863F-882E04CD60FE}" destId="{7B79BC31-B5FA-495A-8C28-2E3ADC85E509}" srcOrd="0" destOrd="0" presId="urn:microsoft.com/office/officeart/2005/8/layout/hierarchy6"/>
    <dgm:cxn modelId="{7E6BDB72-D46B-4066-9E87-33067CA5A4A5}" srcId="{C810B452-EB5C-4A18-9DC9-0214CE7C4227}" destId="{57CCCD26-A881-4EF5-BAB8-566B186EF3BD}" srcOrd="0" destOrd="0" parTransId="{6A91E939-7050-4A15-AC30-171C08A234A9}" sibTransId="{C43CFB73-F2F9-49EB-985C-3402EAE5A90A}"/>
    <dgm:cxn modelId="{018A7871-E245-49FF-B173-6768F485CFA6}" type="presOf" srcId="{B5902D10-2B8C-48DE-8295-000A0537AB86}" destId="{A2BE33EA-9D05-41D9-A00E-0D42F7D55B70}" srcOrd="1" destOrd="0" presId="urn:microsoft.com/office/officeart/2005/8/layout/hierarchy6"/>
    <dgm:cxn modelId="{28301F56-7190-45E0-82FE-FE3254C874A5}" type="presOf" srcId="{C810B452-EB5C-4A18-9DC9-0214CE7C4227}" destId="{4E89315B-1D6B-4426-990A-BCC1FEB5F5BF}" srcOrd="0" destOrd="0" presId="urn:microsoft.com/office/officeart/2005/8/layout/hierarchy6"/>
    <dgm:cxn modelId="{92ABD00B-14AC-44E7-863F-BB1B6A2E7903}" type="presOf" srcId="{C266F457-CF01-444D-A7D2-1EAE8F3511B0}" destId="{2B3B3513-6300-4E95-BE07-70DA819A76A1}" srcOrd="0" destOrd="0" presId="urn:microsoft.com/office/officeart/2005/8/layout/hierarchy6"/>
    <dgm:cxn modelId="{80CDBE15-603F-418A-A82D-7EAC81B574A9}" type="presOf" srcId="{8705F383-BA7A-4548-B504-5BBD2CF2635A}" destId="{3605B394-3A52-4C6F-889A-1033E74BA7F6}" srcOrd="0" destOrd="0" presId="urn:microsoft.com/office/officeart/2005/8/layout/hierarchy6"/>
    <dgm:cxn modelId="{8DCDABDE-74CF-404A-A84D-26AAAB82AC28}" type="presOf" srcId="{D63B4BA3-C1B9-46E8-B604-8862F5B8E4F3}" destId="{7E450590-FCCA-4D23-8764-13F305E2037B}" srcOrd="1" destOrd="0" presId="urn:microsoft.com/office/officeart/2005/8/layout/hierarchy6"/>
    <dgm:cxn modelId="{7D0DFB02-31E3-45CE-B540-1903F19FB058}" type="presOf" srcId="{932D0761-3492-4F55-A1F1-DAE8B509D38B}" destId="{D567EF43-1CFA-4BAE-A4D1-83384599493C}" srcOrd="0" destOrd="0" presId="urn:microsoft.com/office/officeart/2005/8/layout/hierarchy6"/>
    <dgm:cxn modelId="{FD06D882-7C45-4A71-AC12-0A7EC74FBBB4}" srcId="{AFF7CD29-B6BE-456E-85FA-9825733B355F}" destId="{24D748FE-1CA8-452A-9C21-072C50C40127}" srcOrd="7" destOrd="0" parTransId="{DF39A910-AD42-411E-85F1-A45F2FEBA13C}" sibTransId="{3A55AF4F-7B8F-4C53-B20A-CA3647BC1639}"/>
    <dgm:cxn modelId="{ECE8B564-62E2-45E8-ADC1-FA37D08CA37A}" srcId="{53875902-2247-49A0-81A2-8C07F1A1424D}" destId="{A5609DF0-857E-45B8-B7F7-51CA0CA1066F}" srcOrd="1" destOrd="0" parTransId="{3F5F706B-E957-410A-9A13-4DE6F1D70443}" sibTransId="{8C73EA4B-24B1-4CD0-BD9A-F4227995CB6F}"/>
    <dgm:cxn modelId="{CAE7180B-4048-4630-A555-E99904C1AD0C}" type="presParOf" srcId="{48799DA0-2269-4BA3-9E84-596BE3EC75F5}" destId="{357567D2-C220-41A4-B723-E3D6036356C8}" srcOrd="0" destOrd="0" presId="urn:microsoft.com/office/officeart/2005/8/layout/hierarchy6"/>
    <dgm:cxn modelId="{9F63A87E-B411-481D-AA20-096BF472AED1}" type="presParOf" srcId="{357567D2-C220-41A4-B723-E3D6036356C8}" destId="{1DA134E6-B6F1-480D-8A1D-26EEC385BC53}" srcOrd="0" destOrd="0" presId="urn:microsoft.com/office/officeart/2005/8/layout/hierarchy6"/>
    <dgm:cxn modelId="{259E5881-9DC3-4490-BF34-D22A6F4BB9F0}" type="presParOf" srcId="{357567D2-C220-41A4-B723-E3D6036356C8}" destId="{4EB6082B-8E6B-4EC8-BBAE-CF44DEC3D063}" srcOrd="1" destOrd="0" presId="urn:microsoft.com/office/officeart/2005/8/layout/hierarchy6"/>
    <dgm:cxn modelId="{4AAFB764-397F-469F-840E-B066A34DE52D}" type="presParOf" srcId="{4EB6082B-8E6B-4EC8-BBAE-CF44DEC3D063}" destId="{8FA22241-1EFF-43B7-892C-0D2C3293CF2D}" srcOrd="0" destOrd="0" presId="urn:microsoft.com/office/officeart/2005/8/layout/hierarchy6"/>
    <dgm:cxn modelId="{AE9CA099-DDCE-4F25-BF54-14B860201199}" type="presParOf" srcId="{8FA22241-1EFF-43B7-892C-0D2C3293CF2D}" destId="{B621BF42-0752-4B77-917F-237C99335DB6}" srcOrd="0" destOrd="0" presId="urn:microsoft.com/office/officeart/2005/8/layout/hierarchy6"/>
    <dgm:cxn modelId="{6BB894B4-06D8-42A9-8F41-EB4127FD635B}" type="presParOf" srcId="{8FA22241-1EFF-43B7-892C-0D2C3293CF2D}" destId="{7C5D4B62-8664-456F-B7F6-EAAE56576866}" srcOrd="1" destOrd="0" presId="urn:microsoft.com/office/officeart/2005/8/layout/hierarchy6"/>
    <dgm:cxn modelId="{9BBA7903-2A37-4530-B112-C207F78C3D3C}" type="presParOf" srcId="{7C5D4B62-8664-456F-B7F6-EAAE56576866}" destId="{9F1ADF0A-E3C5-46C2-9D29-8C44C14D8812}" srcOrd="0" destOrd="0" presId="urn:microsoft.com/office/officeart/2005/8/layout/hierarchy6"/>
    <dgm:cxn modelId="{8B6188CB-F72A-43D9-B498-81337CAA49BE}" type="presParOf" srcId="{7C5D4B62-8664-456F-B7F6-EAAE56576866}" destId="{74CBEA34-D203-408F-A6CA-18E057C9AFDF}" srcOrd="1" destOrd="0" presId="urn:microsoft.com/office/officeart/2005/8/layout/hierarchy6"/>
    <dgm:cxn modelId="{F982904A-B241-41A6-9407-A6688893B138}" type="presParOf" srcId="{74CBEA34-D203-408F-A6CA-18E057C9AFDF}" destId="{4E89315B-1D6B-4426-990A-BCC1FEB5F5BF}" srcOrd="0" destOrd="0" presId="urn:microsoft.com/office/officeart/2005/8/layout/hierarchy6"/>
    <dgm:cxn modelId="{FE9AC0E6-0723-444D-92A6-56B37EE067BA}" type="presParOf" srcId="{74CBEA34-D203-408F-A6CA-18E057C9AFDF}" destId="{75D7747A-F040-4B9C-ABD1-1E277E56C8F2}" srcOrd="1" destOrd="0" presId="urn:microsoft.com/office/officeart/2005/8/layout/hierarchy6"/>
    <dgm:cxn modelId="{051D7837-0609-41BB-BC22-AB436E9D1507}" type="presParOf" srcId="{75D7747A-F040-4B9C-ABD1-1E277E56C8F2}" destId="{32A3691E-69E3-40DB-B449-825C6D7696F4}" srcOrd="0" destOrd="0" presId="urn:microsoft.com/office/officeart/2005/8/layout/hierarchy6"/>
    <dgm:cxn modelId="{6F992792-A2F2-42A1-875C-51274A99E178}" type="presParOf" srcId="{75D7747A-F040-4B9C-ABD1-1E277E56C8F2}" destId="{6FB7A8C0-B53C-4002-A289-D6D8C53147A1}" srcOrd="1" destOrd="0" presId="urn:microsoft.com/office/officeart/2005/8/layout/hierarchy6"/>
    <dgm:cxn modelId="{9750929A-06F1-4486-8C20-0F18C7DF23EA}" type="presParOf" srcId="{6FB7A8C0-B53C-4002-A289-D6D8C53147A1}" destId="{E7C4324C-3C17-45C0-9115-574F08BFA603}" srcOrd="0" destOrd="0" presId="urn:microsoft.com/office/officeart/2005/8/layout/hierarchy6"/>
    <dgm:cxn modelId="{19CC8F33-5764-43BD-95D6-08263295AEEE}" type="presParOf" srcId="{6FB7A8C0-B53C-4002-A289-D6D8C53147A1}" destId="{69820831-30CD-4581-96EC-DFA45D74E9DB}" srcOrd="1" destOrd="0" presId="urn:microsoft.com/office/officeart/2005/8/layout/hierarchy6"/>
    <dgm:cxn modelId="{96740810-06F3-4227-B1F5-46DDB0B2E675}" type="presParOf" srcId="{69820831-30CD-4581-96EC-DFA45D74E9DB}" destId="{1C1D213D-7C98-4AC6-AC7C-C91AC4A396CE}" srcOrd="0" destOrd="0" presId="urn:microsoft.com/office/officeart/2005/8/layout/hierarchy6"/>
    <dgm:cxn modelId="{9470ED86-0DEA-48F8-9F04-2A162E422C98}" type="presParOf" srcId="{69820831-30CD-4581-96EC-DFA45D74E9DB}" destId="{1A8FBAF0-0F5C-491D-93F4-F17791C6BDE3}" srcOrd="1" destOrd="0" presId="urn:microsoft.com/office/officeart/2005/8/layout/hierarchy6"/>
    <dgm:cxn modelId="{AE1D979B-0D50-4747-8169-A059EE9FB534}" type="presParOf" srcId="{1A8FBAF0-0F5C-491D-93F4-F17791C6BDE3}" destId="{608FC5B1-C7B1-4ADF-9B31-CED3AFAA3D16}" srcOrd="0" destOrd="0" presId="urn:microsoft.com/office/officeart/2005/8/layout/hierarchy6"/>
    <dgm:cxn modelId="{7D387BD8-AF9D-4542-917C-19C8424D738F}" type="presParOf" srcId="{1A8FBAF0-0F5C-491D-93F4-F17791C6BDE3}" destId="{826E969B-C59D-4334-BDCA-213B7B8761BD}" srcOrd="1" destOrd="0" presId="urn:microsoft.com/office/officeart/2005/8/layout/hierarchy6"/>
    <dgm:cxn modelId="{561CD81B-D092-4DCF-AF1F-3D9158BDE4FD}" type="presParOf" srcId="{826E969B-C59D-4334-BDCA-213B7B8761BD}" destId="{14158F10-F1D5-4A0B-A5C9-99B567922AEB}" srcOrd="0" destOrd="0" presId="urn:microsoft.com/office/officeart/2005/8/layout/hierarchy6"/>
    <dgm:cxn modelId="{1B3CAEB8-3476-4C47-8E3A-708A053A8424}" type="presParOf" srcId="{826E969B-C59D-4334-BDCA-213B7B8761BD}" destId="{BC42A0DF-9101-4495-9E7F-5670E85ABE5F}" srcOrd="1" destOrd="0" presId="urn:microsoft.com/office/officeart/2005/8/layout/hierarchy6"/>
    <dgm:cxn modelId="{447A8039-7956-4D3E-81B1-E540B24B206C}" type="presParOf" srcId="{BC42A0DF-9101-4495-9E7F-5670E85ABE5F}" destId="{DF5F21D1-C6EE-4E56-BE3F-46292375A4BD}" srcOrd="0" destOrd="0" presId="urn:microsoft.com/office/officeart/2005/8/layout/hierarchy6"/>
    <dgm:cxn modelId="{BD02AAB0-76F0-4689-AB47-D3C7D657BC0C}" type="presParOf" srcId="{BC42A0DF-9101-4495-9E7F-5670E85ABE5F}" destId="{75E2376A-1D9C-4C37-9FAD-369F7E7C014C}" srcOrd="1" destOrd="0" presId="urn:microsoft.com/office/officeart/2005/8/layout/hierarchy6"/>
    <dgm:cxn modelId="{10FAFB58-8606-4A11-AD05-7CB509613A83}" type="presParOf" srcId="{75E2376A-1D9C-4C37-9FAD-369F7E7C014C}" destId="{9B6FA023-B677-41D1-A906-227EE56907E2}" srcOrd="0" destOrd="0" presId="urn:microsoft.com/office/officeart/2005/8/layout/hierarchy6"/>
    <dgm:cxn modelId="{6DBC484D-293B-4E8C-B059-F7E14FF316C2}" type="presParOf" srcId="{75E2376A-1D9C-4C37-9FAD-369F7E7C014C}" destId="{004BA7BC-65F5-4830-BAB4-7C37C8FA67DD}" srcOrd="1" destOrd="0" presId="urn:microsoft.com/office/officeart/2005/8/layout/hierarchy6"/>
    <dgm:cxn modelId="{F426098A-531F-43DB-9DE8-B71B095B5C03}" type="presParOf" srcId="{004BA7BC-65F5-4830-BAB4-7C37C8FA67DD}" destId="{3B1F9234-4889-4941-B202-223F9ED1AA00}" srcOrd="0" destOrd="0" presId="urn:microsoft.com/office/officeart/2005/8/layout/hierarchy6"/>
    <dgm:cxn modelId="{8F72A781-723F-4FED-97D2-D36CEB1F0709}" type="presParOf" srcId="{004BA7BC-65F5-4830-BAB4-7C37C8FA67DD}" destId="{705D2079-8C60-431E-B3DB-E8477A3D3C68}" srcOrd="1" destOrd="0" presId="urn:microsoft.com/office/officeart/2005/8/layout/hierarchy6"/>
    <dgm:cxn modelId="{ECC02FD7-EAB6-4B63-BC5E-41E0A4A3A6C5}" type="presParOf" srcId="{705D2079-8C60-431E-B3DB-E8477A3D3C68}" destId="{3D22344F-BE3B-4DA7-947D-10D48EF6698A}" srcOrd="0" destOrd="0" presId="urn:microsoft.com/office/officeart/2005/8/layout/hierarchy6"/>
    <dgm:cxn modelId="{76293312-7276-460E-83BA-831EC8368683}" type="presParOf" srcId="{705D2079-8C60-431E-B3DB-E8477A3D3C68}" destId="{DAC88754-60B7-47EF-B936-3192A0176030}" srcOrd="1" destOrd="0" presId="urn:microsoft.com/office/officeart/2005/8/layout/hierarchy6"/>
    <dgm:cxn modelId="{63EBC3A8-4E70-4922-910A-E178B5CC5F7E}" type="presParOf" srcId="{DAC88754-60B7-47EF-B936-3192A0176030}" destId="{D567EF43-1CFA-4BAE-A4D1-83384599493C}" srcOrd="0" destOrd="0" presId="urn:microsoft.com/office/officeart/2005/8/layout/hierarchy6"/>
    <dgm:cxn modelId="{1D80D29D-F3A9-4BE5-A97F-827D3B6AF229}" type="presParOf" srcId="{DAC88754-60B7-47EF-B936-3192A0176030}" destId="{10962AF7-D5C6-4093-9D43-52D8ED92721A}" srcOrd="1" destOrd="0" presId="urn:microsoft.com/office/officeart/2005/8/layout/hierarchy6"/>
    <dgm:cxn modelId="{60DC0812-EF80-454B-A87F-5462333F72FB}" type="presParOf" srcId="{10962AF7-D5C6-4093-9D43-52D8ED92721A}" destId="{37C33715-BDC9-4149-B712-65B46C7B851E}" srcOrd="0" destOrd="0" presId="urn:microsoft.com/office/officeart/2005/8/layout/hierarchy6"/>
    <dgm:cxn modelId="{84F3C837-4C65-41AA-81B9-F82872838C01}" type="presParOf" srcId="{10962AF7-D5C6-4093-9D43-52D8ED92721A}" destId="{74B9547D-D536-4782-90C3-205C3D8C94D2}" srcOrd="1" destOrd="0" presId="urn:microsoft.com/office/officeart/2005/8/layout/hierarchy6"/>
    <dgm:cxn modelId="{6B147775-16A1-47E1-B915-A658EA1AC0CA}" type="presParOf" srcId="{74B9547D-D536-4782-90C3-205C3D8C94D2}" destId="{7E6F82EA-D3F8-4218-B560-93E310D879F3}" srcOrd="0" destOrd="0" presId="urn:microsoft.com/office/officeart/2005/8/layout/hierarchy6"/>
    <dgm:cxn modelId="{4D9AD7D4-D20E-4EC3-8676-231504547556}" type="presParOf" srcId="{74B9547D-D536-4782-90C3-205C3D8C94D2}" destId="{4C21A258-9909-42B0-B4F2-574158DBD618}" srcOrd="1" destOrd="0" presId="urn:microsoft.com/office/officeart/2005/8/layout/hierarchy6"/>
    <dgm:cxn modelId="{7ED7EB18-AEEF-44DB-895E-81DD2A98A575}" type="presParOf" srcId="{69820831-30CD-4581-96EC-DFA45D74E9DB}" destId="{E5F72C8E-7D0A-4ADB-B9FC-6DBB12294EDE}" srcOrd="2" destOrd="0" presId="urn:microsoft.com/office/officeart/2005/8/layout/hierarchy6"/>
    <dgm:cxn modelId="{D8EB8B60-2E11-4BDD-9066-9403DA3E729C}" type="presParOf" srcId="{69820831-30CD-4581-96EC-DFA45D74E9DB}" destId="{7D10D12D-6C43-4BF6-9CD0-67897CDEF0CE}" srcOrd="3" destOrd="0" presId="urn:microsoft.com/office/officeart/2005/8/layout/hierarchy6"/>
    <dgm:cxn modelId="{298F225B-28FE-4ADE-BCA2-7FA654EC3FE9}" type="presParOf" srcId="{7D10D12D-6C43-4BF6-9CD0-67897CDEF0CE}" destId="{F04AB2A9-7BF4-491C-AD29-6581C7AC9A13}" srcOrd="0" destOrd="0" presId="urn:microsoft.com/office/officeart/2005/8/layout/hierarchy6"/>
    <dgm:cxn modelId="{53D5D0C2-47EF-413E-8FCF-6DCA7874B163}" type="presParOf" srcId="{7D10D12D-6C43-4BF6-9CD0-67897CDEF0CE}" destId="{F8C37055-25A6-41C7-8B06-B7CA6C3AC18C}" srcOrd="1" destOrd="0" presId="urn:microsoft.com/office/officeart/2005/8/layout/hierarchy6"/>
    <dgm:cxn modelId="{0E8EEAED-2E52-43CE-9B95-58CC262988F2}" type="presParOf" srcId="{F8C37055-25A6-41C7-8B06-B7CA6C3AC18C}" destId="{A42AB757-A5BE-4763-B31C-D4B3DDAD2D52}" srcOrd="0" destOrd="0" presId="urn:microsoft.com/office/officeart/2005/8/layout/hierarchy6"/>
    <dgm:cxn modelId="{B3DC3AD2-6D52-47E4-9AB8-663DD3210017}" type="presParOf" srcId="{F8C37055-25A6-41C7-8B06-B7CA6C3AC18C}" destId="{05303304-EA6D-4F0F-843A-A4CD23420BDE}" srcOrd="1" destOrd="0" presId="urn:microsoft.com/office/officeart/2005/8/layout/hierarchy6"/>
    <dgm:cxn modelId="{1F239E30-2176-4FC2-8059-0409764D11AE}" type="presParOf" srcId="{05303304-EA6D-4F0F-843A-A4CD23420BDE}" destId="{2B3B3513-6300-4E95-BE07-70DA819A76A1}" srcOrd="0" destOrd="0" presId="urn:microsoft.com/office/officeart/2005/8/layout/hierarchy6"/>
    <dgm:cxn modelId="{A6D4030F-6F29-4C8E-9B6E-23B59D4B1243}" type="presParOf" srcId="{05303304-EA6D-4F0F-843A-A4CD23420BDE}" destId="{FEFC4BF8-A13D-41A6-A4EB-F36EDBB6BD42}" srcOrd="1" destOrd="0" presId="urn:microsoft.com/office/officeart/2005/8/layout/hierarchy6"/>
    <dgm:cxn modelId="{D6AB6819-1109-459D-A973-806B4C644E2E}" type="presParOf" srcId="{F8C37055-25A6-41C7-8B06-B7CA6C3AC18C}" destId="{30485278-A0A1-4A33-BB5A-5E073BD751A8}" srcOrd="2" destOrd="0" presId="urn:microsoft.com/office/officeart/2005/8/layout/hierarchy6"/>
    <dgm:cxn modelId="{207355A7-FDDB-4E4E-A186-5D377848E094}" type="presParOf" srcId="{F8C37055-25A6-41C7-8B06-B7CA6C3AC18C}" destId="{25D34035-6C71-4CA0-B035-0ADF6F92EF54}" srcOrd="3" destOrd="0" presId="urn:microsoft.com/office/officeart/2005/8/layout/hierarchy6"/>
    <dgm:cxn modelId="{D32FE060-1185-4CD4-8629-647054FD2175}" type="presParOf" srcId="{25D34035-6C71-4CA0-B035-0ADF6F92EF54}" destId="{B96784C3-EE21-4CCE-9C60-E6DAAACDABF1}" srcOrd="0" destOrd="0" presId="urn:microsoft.com/office/officeart/2005/8/layout/hierarchy6"/>
    <dgm:cxn modelId="{B3BD881A-6B50-42FD-ADCA-B2AAE395512A}" type="presParOf" srcId="{25D34035-6C71-4CA0-B035-0ADF6F92EF54}" destId="{AB708B43-74BD-4967-9618-C579E2CAFEAE}" srcOrd="1" destOrd="0" presId="urn:microsoft.com/office/officeart/2005/8/layout/hierarchy6"/>
    <dgm:cxn modelId="{9BCA156A-0C12-4193-8A37-353E1E6FFAD3}" type="presParOf" srcId="{AB708B43-74BD-4967-9618-C579E2CAFEAE}" destId="{2C501CE6-5D72-451D-8937-704822072853}" srcOrd="0" destOrd="0" presId="urn:microsoft.com/office/officeart/2005/8/layout/hierarchy6"/>
    <dgm:cxn modelId="{D11ABBEA-D232-4E19-A401-3D611F6BD91A}" type="presParOf" srcId="{AB708B43-74BD-4967-9618-C579E2CAFEAE}" destId="{E2D983D6-EC1E-4E52-9322-00B5AC9B8483}" srcOrd="1" destOrd="0" presId="urn:microsoft.com/office/officeart/2005/8/layout/hierarchy6"/>
    <dgm:cxn modelId="{A56DC37D-00B6-4D4C-9D8D-6703265A79D1}" type="presParOf" srcId="{E2D983D6-EC1E-4E52-9322-00B5AC9B8483}" destId="{B76C7CE7-4864-4505-9BDE-E0C1FC9BFF64}" srcOrd="0" destOrd="0" presId="urn:microsoft.com/office/officeart/2005/8/layout/hierarchy6"/>
    <dgm:cxn modelId="{62B44495-ED98-48BF-97D5-A3A75C4394CA}" type="presParOf" srcId="{E2D983D6-EC1E-4E52-9322-00B5AC9B8483}" destId="{5D782FC7-1C2F-4E55-AB66-0768E33D9153}" srcOrd="1" destOrd="0" presId="urn:microsoft.com/office/officeart/2005/8/layout/hierarchy6"/>
    <dgm:cxn modelId="{FA2FE15A-0320-466B-B670-ED069954F725}" type="presParOf" srcId="{5D782FC7-1C2F-4E55-AB66-0768E33D9153}" destId="{8A8161DB-DD81-4FCE-B232-DE806F494132}" srcOrd="0" destOrd="0" presId="urn:microsoft.com/office/officeart/2005/8/layout/hierarchy6"/>
    <dgm:cxn modelId="{800E6C05-2524-4977-A118-9A1C3DCF9A20}" type="presParOf" srcId="{5D782FC7-1C2F-4E55-AB66-0768E33D9153}" destId="{89A4FFE6-9A85-4B83-8E7A-9A85E6305A4B}" srcOrd="1" destOrd="0" presId="urn:microsoft.com/office/officeart/2005/8/layout/hierarchy6"/>
    <dgm:cxn modelId="{165CD410-F471-4AD7-AD25-21EA67584389}" type="presParOf" srcId="{89A4FFE6-9A85-4B83-8E7A-9A85E6305A4B}" destId="{D46B98FD-0D17-44AC-AF18-162F6B803253}" srcOrd="0" destOrd="0" presId="urn:microsoft.com/office/officeart/2005/8/layout/hierarchy6"/>
    <dgm:cxn modelId="{1ED8A96D-D737-4BD7-8E8E-CE2B28B2301D}" type="presParOf" srcId="{89A4FFE6-9A85-4B83-8E7A-9A85E6305A4B}" destId="{20F1B6CF-01CC-4FE2-AEF7-0813C1AB68B2}" srcOrd="1" destOrd="0" presId="urn:microsoft.com/office/officeart/2005/8/layout/hierarchy6"/>
    <dgm:cxn modelId="{860914F7-E8C4-4C8E-9FBD-0F7E6B797C3D}" type="presParOf" srcId="{20F1B6CF-01CC-4FE2-AEF7-0813C1AB68B2}" destId="{2AF10836-2A83-40CD-977A-96A23CF27334}" srcOrd="0" destOrd="0" presId="urn:microsoft.com/office/officeart/2005/8/layout/hierarchy6"/>
    <dgm:cxn modelId="{E144EAEE-1323-497B-9FFC-EC45D1C2DA84}" type="presParOf" srcId="{20F1B6CF-01CC-4FE2-AEF7-0813C1AB68B2}" destId="{316AA79A-AFF2-48E4-8615-3107446C8B34}" srcOrd="1" destOrd="0" presId="urn:microsoft.com/office/officeart/2005/8/layout/hierarchy6"/>
    <dgm:cxn modelId="{58F20D73-7975-4DB4-A7B1-CF6378BE1E69}" type="presParOf" srcId="{316AA79A-AFF2-48E4-8615-3107446C8B34}" destId="{C73796D8-E58C-4D29-89AA-8503D3E2431B}" srcOrd="0" destOrd="0" presId="urn:microsoft.com/office/officeart/2005/8/layout/hierarchy6"/>
    <dgm:cxn modelId="{15149588-5FB6-42C7-92BD-819F35EAB7D7}" type="presParOf" srcId="{316AA79A-AFF2-48E4-8615-3107446C8B34}" destId="{2B5F7709-36F2-458E-8DF0-C99CDC7F35E3}" srcOrd="1" destOrd="0" presId="urn:microsoft.com/office/officeart/2005/8/layout/hierarchy6"/>
    <dgm:cxn modelId="{2821F1C3-3E21-4DE1-A976-F92A86857DCD}" type="presParOf" srcId="{69820831-30CD-4581-96EC-DFA45D74E9DB}" destId="{1B124621-3288-4D01-948A-453ABF37D2B6}" srcOrd="4" destOrd="0" presId="urn:microsoft.com/office/officeart/2005/8/layout/hierarchy6"/>
    <dgm:cxn modelId="{497EA92B-1D02-4457-89C5-86C8B54DDED1}" type="presParOf" srcId="{69820831-30CD-4581-96EC-DFA45D74E9DB}" destId="{3B66463C-2102-478C-8692-D8C35064590C}" srcOrd="5" destOrd="0" presId="urn:microsoft.com/office/officeart/2005/8/layout/hierarchy6"/>
    <dgm:cxn modelId="{B2A5C73B-42EB-464C-94A4-A66AA32C2819}" type="presParOf" srcId="{3B66463C-2102-478C-8692-D8C35064590C}" destId="{CAA02505-A616-463C-A9E3-942059E8C8B0}" srcOrd="0" destOrd="0" presId="urn:microsoft.com/office/officeart/2005/8/layout/hierarchy6"/>
    <dgm:cxn modelId="{4F010B9C-4A21-40D5-AFF5-26F88F4D1821}" type="presParOf" srcId="{3B66463C-2102-478C-8692-D8C35064590C}" destId="{FDB317B6-F634-4D4A-9215-A0FA817D0017}" srcOrd="1" destOrd="0" presId="urn:microsoft.com/office/officeart/2005/8/layout/hierarchy6"/>
    <dgm:cxn modelId="{E680DD13-91EA-42DD-8545-36D452DBB7C8}" type="presParOf" srcId="{FDB317B6-F634-4D4A-9215-A0FA817D0017}" destId="{3940F8A5-E670-4ADF-959D-95491FE3896D}" srcOrd="0" destOrd="0" presId="urn:microsoft.com/office/officeart/2005/8/layout/hierarchy6"/>
    <dgm:cxn modelId="{29BFBEBE-329F-4A72-A411-D1BA11D3828B}" type="presParOf" srcId="{FDB317B6-F634-4D4A-9215-A0FA817D0017}" destId="{970F2835-D5F9-4712-A58D-A8F33727CA8A}" srcOrd="1" destOrd="0" presId="urn:microsoft.com/office/officeart/2005/8/layout/hierarchy6"/>
    <dgm:cxn modelId="{CD019891-BE49-477C-99C8-619EFA46598F}" type="presParOf" srcId="{970F2835-D5F9-4712-A58D-A8F33727CA8A}" destId="{A7F5BCCE-EC2D-4D72-A6B1-576898C14CFF}" srcOrd="0" destOrd="0" presId="urn:microsoft.com/office/officeart/2005/8/layout/hierarchy6"/>
    <dgm:cxn modelId="{D764873F-523C-4CC0-9E55-5FDD9B770AD0}" type="presParOf" srcId="{970F2835-D5F9-4712-A58D-A8F33727CA8A}" destId="{2FD0AFED-0273-40BA-B9C4-D5537020A896}" srcOrd="1" destOrd="0" presId="urn:microsoft.com/office/officeart/2005/8/layout/hierarchy6"/>
    <dgm:cxn modelId="{9D50EB88-F316-4FA0-8E0E-0927DD66338F}" type="presParOf" srcId="{2FD0AFED-0273-40BA-B9C4-D5537020A896}" destId="{0A798E19-353C-4820-AF5B-97A15337DA69}" srcOrd="0" destOrd="0" presId="urn:microsoft.com/office/officeart/2005/8/layout/hierarchy6"/>
    <dgm:cxn modelId="{6F2EF99E-A212-4DAB-8101-9CCD40EA19D0}" type="presParOf" srcId="{2FD0AFED-0273-40BA-B9C4-D5537020A896}" destId="{D4C706D1-DCD8-43F5-BB43-A6C7BFC3D777}" srcOrd="1" destOrd="0" presId="urn:microsoft.com/office/officeart/2005/8/layout/hierarchy6"/>
    <dgm:cxn modelId="{8D2A45EB-5C51-487D-90C9-82BF80C72BF2}" type="presParOf" srcId="{D4C706D1-DCD8-43F5-BB43-A6C7BFC3D777}" destId="{7F6AC311-97F0-4A3F-9111-C925DBB26C8D}" srcOrd="0" destOrd="0" presId="urn:microsoft.com/office/officeart/2005/8/layout/hierarchy6"/>
    <dgm:cxn modelId="{DC87A178-59B0-419F-B6EE-42F5957817F1}" type="presParOf" srcId="{D4C706D1-DCD8-43F5-BB43-A6C7BFC3D777}" destId="{D3AB2CA8-572B-4EBF-9F2C-B218BAE49C45}" srcOrd="1" destOrd="0" presId="urn:microsoft.com/office/officeart/2005/8/layout/hierarchy6"/>
    <dgm:cxn modelId="{9E34CD30-84E0-419C-B727-14215982DE82}" type="presParOf" srcId="{D3AB2CA8-572B-4EBF-9F2C-B218BAE49C45}" destId="{3605B394-3A52-4C6F-889A-1033E74BA7F6}" srcOrd="0" destOrd="0" presId="urn:microsoft.com/office/officeart/2005/8/layout/hierarchy6"/>
    <dgm:cxn modelId="{89AE39D1-ED87-4EBE-940F-21C2B0824156}" type="presParOf" srcId="{D3AB2CA8-572B-4EBF-9F2C-B218BAE49C45}" destId="{4D4EE79B-560F-47C9-A45F-8936EA22C468}" srcOrd="1" destOrd="0" presId="urn:microsoft.com/office/officeart/2005/8/layout/hierarchy6"/>
    <dgm:cxn modelId="{41309A28-B221-4ACD-AE5F-DC2CA532A6C7}" type="presParOf" srcId="{4D4EE79B-560F-47C9-A45F-8936EA22C468}" destId="{1FC3B572-B1C3-43D1-91A3-D8BFD53092EA}" srcOrd="0" destOrd="0" presId="urn:microsoft.com/office/officeart/2005/8/layout/hierarchy6"/>
    <dgm:cxn modelId="{998E0D1E-0579-4099-BA60-53DB65D4AE9B}" type="presParOf" srcId="{4D4EE79B-560F-47C9-A45F-8936EA22C468}" destId="{EBF8FAF9-CDEA-460D-A0DB-B9BF79016356}" srcOrd="1" destOrd="0" presId="urn:microsoft.com/office/officeart/2005/8/layout/hierarchy6"/>
    <dgm:cxn modelId="{7842EBA9-59B9-4E76-B80A-6FA91D4F1436}" type="presParOf" srcId="{EBF8FAF9-CDEA-460D-A0DB-B9BF79016356}" destId="{5DE3397D-05ED-43E8-B38F-A97EF99F7A12}" srcOrd="0" destOrd="0" presId="urn:microsoft.com/office/officeart/2005/8/layout/hierarchy6"/>
    <dgm:cxn modelId="{9B6092C0-A19C-40C8-B851-0E6BFE329819}" type="presParOf" srcId="{EBF8FAF9-CDEA-460D-A0DB-B9BF79016356}" destId="{8A8215DB-BB5A-42DF-8C0F-EB900C6F3F12}" srcOrd="1" destOrd="0" presId="urn:microsoft.com/office/officeart/2005/8/layout/hierarchy6"/>
    <dgm:cxn modelId="{1995F459-0456-40AD-BB67-41B538AEDE98}" type="presParOf" srcId="{8A8215DB-BB5A-42DF-8C0F-EB900C6F3F12}" destId="{C4CB4E52-077E-48ED-952E-B55536849882}" srcOrd="0" destOrd="0" presId="urn:microsoft.com/office/officeart/2005/8/layout/hierarchy6"/>
    <dgm:cxn modelId="{77A0ED77-DB57-42ED-BF55-D1825CB3CE58}" type="presParOf" srcId="{8A8215DB-BB5A-42DF-8C0F-EB900C6F3F12}" destId="{B1EF0CC7-A65D-43B1-B022-495EAB6D7EB6}" srcOrd="1" destOrd="0" presId="urn:microsoft.com/office/officeart/2005/8/layout/hierarchy6"/>
    <dgm:cxn modelId="{B53F29D7-5ACD-4F67-A8F3-848D9B43C4E7}" type="presParOf" srcId="{48799DA0-2269-4BA3-9E84-596BE3EC75F5}" destId="{4D85484A-54EB-4FFD-8FBC-16CC2236FBB9}" srcOrd="1" destOrd="0" presId="urn:microsoft.com/office/officeart/2005/8/layout/hierarchy6"/>
    <dgm:cxn modelId="{91224D16-5C4A-48CA-B575-90DCD1003608}" type="presParOf" srcId="{4D85484A-54EB-4FFD-8FBC-16CC2236FBB9}" destId="{7C8DD14B-7A41-40D5-B75C-7E349C94577A}" srcOrd="0" destOrd="0" presId="urn:microsoft.com/office/officeart/2005/8/layout/hierarchy6"/>
    <dgm:cxn modelId="{641693CA-C2AB-4E11-B7A5-9D8DF9813D69}" type="presParOf" srcId="{7C8DD14B-7A41-40D5-B75C-7E349C94577A}" destId="{DEA1DC9C-3064-4033-BC22-A02613FA01E1}" srcOrd="0" destOrd="0" presId="urn:microsoft.com/office/officeart/2005/8/layout/hierarchy6"/>
    <dgm:cxn modelId="{8A91AF36-8992-4744-8C5D-07402B891BCE}" type="presParOf" srcId="{7C8DD14B-7A41-40D5-B75C-7E349C94577A}" destId="{EFAA6E3A-EB14-4076-BA3F-4547E83314FA}" srcOrd="1" destOrd="0" presId="urn:microsoft.com/office/officeart/2005/8/layout/hierarchy6"/>
    <dgm:cxn modelId="{F784DFEE-946D-4AC2-A0C0-F0EEE27EB439}" type="presParOf" srcId="{4D85484A-54EB-4FFD-8FBC-16CC2236FBB9}" destId="{59EECB7C-BAF5-47A2-AC2F-8362416C29FE}" srcOrd="1" destOrd="0" presId="urn:microsoft.com/office/officeart/2005/8/layout/hierarchy6"/>
    <dgm:cxn modelId="{E135303C-7302-4BF5-BC07-AF5FD3C5035C}" type="presParOf" srcId="{59EECB7C-BAF5-47A2-AC2F-8362416C29FE}" destId="{C3FA27DD-50E6-4BC7-A309-0DC82AD85C6E}" srcOrd="0" destOrd="0" presId="urn:microsoft.com/office/officeart/2005/8/layout/hierarchy6"/>
    <dgm:cxn modelId="{4614EAB9-722A-402F-BBF5-F0F35A4CA17F}" type="presParOf" srcId="{4D85484A-54EB-4FFD-8FBC-16CC2236FBB9}" destId="{8E10C48B-4897-439D-A98D-FAE95F07E748}" srcOrd="2" destOrd="0" presId="urn:microsoft.com/office/officeart/2005/8/layout/hierarchy6"/>
    <dgm:cxn modelId="{F16EBAF1-3C60-4C19-AFAF-952AF6FDF9B9}" type="presParOf" srcId="{8E10C48B-4897-439D-A98D-FAE95F07E748}" destId="{84220F96-FD92-4062-ABCD-D5534A19EC05}" srcOrd="0" destOrd="0" presId="urn:microsoft.com/office/officeart/2005/8/layout/hierarchy6"/>
    <dgm:cxn modelId="{52F46025-7493-48D6-AC49-DD254E672E44}" type="presParOf" srcId="{8E10C48B-4897-439D-A98D-FAE95F07E748}" destId="{2AF74CC3-8B50-488A-B47B-674ADB345D7C}" srcOrd="1" destOrd="0" presId="urn:microsoft.com/office/officeart/2005/8/layout/hierarchy6"/>
    <dgm:cxn modelId="{6BFBB38F-A00E-4761-81B3-57ACDD58A04F}" type="presParOf" srcId="{4D85484A-54EB-4FFD-8FBC-16CC2236FBB9}" destId="{E77F0EC5-6971-46F8-8506-D39247B47638}" srcOrd="3" destOrd="0" presId="urn:microsoft.com/office/officeart/2005/8/layout/hierarchy6"/>
    <dgm:cxn modelId="{1D6EFE67-24BC-4772-B5DC-05CB77E7E237}" type="presParOf" srcId="{E77F0EC5-6971-46F8-8506-D39247B47638}" destId="{041486FF-CD9E-4BE8-9EAD-5454D5117EBE}" srcOrd="0" destOrd="0" presId="urn:microsoft.com/office/officeart/2005/8/layout/hierarchy6"/>
    <dgm:cxn modelId="{BA60A5C6-B938-4CB4-9845-1B66EBA85B44}" type="presParOf" srcId="{4D85484A-54EB-4FFD-8FBC-16CC2236FBB9}" destId="{5AC2E69B-B0DB-4BFD-B5F3-ECC1375D9BC1}" srcOrd="4" destOrd="0" presId="urn:microsoft.com/office/officeart/2005/8/layout/hierarchy6"/>
    <dgm:cxn modelId="{1F546394-C751-4997-8D9F-DDE0D66C04AD}" type="presParOf" srcId="{5AC2E69B-B0DB-4BFD-B5F3-ECC1375D9BC1}" destId="{06DA5C7F-FF3B-44AC-A253-31DF72242451}" srcOrd="0" destOrd="0" presId="urn:microsoft.com/office/officeart/2005/8/layout/hierarchy6"/>
    <dgm:cxn modelId="{AEF722F2-61EB-4E05-98CD-9043538441A8}" type="presParOf" srcId="{5AC2E69B-B0DB-4BFD-B5F3-ECC1375D9BC1}" destId="{7E450590-FCCA-4D23-8764-13F305E2037B}" srcOrd="1" destOrd="0" presId="urn:microsoft.com/office/officeart/2005/8/layout/hierarchy6"/>
    <dgm:cxn modelId="{8657EB31-4CE1-49D6-A68F-4AEE88909E78}" type="presParOf" srcId="{4D85484A-54EB-4FFD-8FBC-16CC2236FBB9}" destId="{EB881433-CEF6-4DB1-A189-ED5BAB637065}" srcOrd="5" destOrd="0" presId="urn:microsoft.com/office/officeart/2005/8/layout/hierarchy6"/>
    <dgm:cxn modelId="{24C3AC99-A45B-4345-8AD4-7691C412721F}" type="presParOf" srcId="{EB881433-CEF6-4DB1-A189-ED5BAB637065}" destId="{736AB630-25F4-413A-A078-E27F026B5B17}" srcOrd="0" destOrd="0" presId="urn:microsoft.com/office/officeart/2005/8/layout/hierarchy6"/>
    <dgm:cxn modelId="{4F6BF506-F013-43F6-9716-54D327BBAFCB}" type="presParOf" srcId="{4D85484A-54EB-4FFD-8FBC-16CC2236FBB9}" destId="{25A1663C-3C72-4F2B-A9F1-682F4DCB7C04}" srcOrd="6" destOrd="0" presId="urn:microsoft.com/office/officeart/2005/8/layout/hierarchy6"/>
    <dgm:cxn modelId="{8377E01D-6BB3-42E4-A4DA-304568BC6C38}" type="presParOf" srcId="{25A1663C-3C72-4F2B-A9F1-682F4DCB7C04}" destId="{B582E13D-AC1E-4F02-9D3A-C5CF6E364532}" srcOrd="0" destOrd="0" presId="urn:microsoft.com/office/officeart/2005/8/layout/hierarchy6"/>
    <dgm:cxn modelId="{AF57D18F-507C-4995-8A72-492C98545743}" type="presParOf" srcId="{25A1663C-3C72-4F2B-A9F1-682F4DCB7C04}" destId="{A2BE33EA-9D05-41D9-A00E-0D42F7D55B70}" srcOrd="1" destOrd="0" presId="urn:microsoft.com/office/officeart/2005/8/layout/hierarchy6"/>
    <dgm:cxn modelId="{22C468F8-5453-4E27-BB77-C7B68C69154D}" type="presParOf" srcId="{4D85484A-54EB-4FFD-8FBC-16CC2236FBB9}" destId="{3FCDF6BD-1D60-43CF-BF21-C2F308CCE791}" srcOrd="7" destOrd="0" presId="urn:microsoft.com/office/officeart/2005/8/layout/hierarchy6"/>
    <dgm:cxn modelId="{1DA02E98-8AF1-422E-B206-A5AF2989FA6A}" type="presParOf" srcId="{3FCDF6BD-1D60-43CF-BF21-C2F308CCE791}" destId="{27E35EDB-8303-4116-8C8D-0FF174FF2999}" srcOrd="0" destOrd="0" presId="urn:microsoft.com/office/officeart/2005/8/layout/hierarchy6"/>
    <dgm:cxn modelId="{3A5F8781-8882-4F7D-997E-EB925C7E52B4}" type="presParOf" srcId="{4D85484A-54EB-4FFD-8FBC-16CC2236FBB9}" destId="{41148D43-D647-4CDF-A8D9-90326ED7FE02}" srcOrd="8" destOrd="0" presId="urn:microsoft.com/office/officeart/2005/8/layout/hierarchy6"/>
    <dgm:cxn modelId="{13F4AA1B-8363-4EB3-B1E0-017FC8297445}" type="presParOf" srcId="{41148D43-D647-4CDF-A8D9-90326ED7FE02}" destId="{7B79BC31-B5FA-495A-8C28-2E3ADC85E509}" srcOrd="0" destOrd="0" presId="urn:microsoft.com/office/officeart/2005/8/layout/hierarchy6"/>
    <dgm:cxn modelId="{F9348DCB-944E-468D-86E8-A488D5D2BDB9}" type="presParOf" srcId="{41148D43-D647-4CDF-A8D9-90326ED7FE02}" destId="{EF7BF05F-F395-4E6D-BB8D-BB7FFCC34419}" srcOrd="1" destOrd="0" presId="urn:microsoft.com/office/officeart/2005/8/layout/hierarchy6"/>
    <dgm:cxn modelId="{F17DA0E2-FEAE-47E8-B649-FE2AD3F258EF}" type="presParOf" srcId="{4D85484A-54EB-4FFD-8FBC-16CC2236FBB9}" destId="{41BDBEA3-8B61-4D2A-A33E-AA73639C7732}" srcOrd="9" destOrd="0" presId="urn:microsoft.com/office/officeart/2005/8/layout/hierarchy6"/>
    <dgm:cxn modelId="{5A6F5B13-0C88-4BFA-8278-730292F35A35}" type="presParOf" srcId="{41BDBEA3-8B61-4D2A-A33E-AA73639C7732}" destId="{FDFB6B85-E910-4FD4-94E4-01320BD47454}" srcOrd="0" destOrd="0" presId="urn:microsoft.com/office/officeart/2005/8/layout/hierarchy6"/>
    <dgm:cxn modelId="{597663D8-1F39-46AF-8C99-CDE038EE01F1}" type="presParOf" srcId="{4D85484A-54EB-4FFD-8FBC-16CC2236FBB9}" destId="{05652A53-CCC4-488B-8BE4-C223DDD1C0B5}" srcOrd="10" destOrd="0" presId="urn:microsoft.com/office/officeart/2005/8/layout/hierarchy6"/>
    <dgm:cxn modelId="{77F2E3E1-313A-4407-9027-279A99C066FB}" type="presParOf" srcId="{05652A53-CCC4-488B-8BE4-C223DDD1C0B5}" destId="{A9DF8A59-EB43-4E91-9204-4518F5E9F542}" srcOrd="0" destOrd="0" presId="urn:microsoft.com/office/officeart/2005/8/layout/hierarchy6"/>
    <dgm:cxn modelId="{7E502078-9E22-42AE-81D7-6515B155392A}" type="presParOf" srcId="{05652A53-CCC4-488B-8BE4-C223DDD1C0B5}" destId="{BA5627D2-7567-46D3-95BF-375A1A42A7BD}" srcOrd="1" destOrd="0" presId="urn:microsoft.com/office/officeart/2005/8/layout/hierarchy6"/>
    <dgm:cxn modelId="{8806FE82-E68F-49DD-87AE-DA53C2418C77}" type="presParOf" srcId="{4D85484A-54EB-4FFD-8FBC-16CC2236FBB9}" destId="{27856163-F466-4AEC-8CFA-459674DDFF81}" srcOrd="11" destOrd="0" presId="urn:microsoft.com/office/officeart/2005/8/layout/hierarchy6"/>
    <dgm:cxn modelId="{0BAC521A-8694-4BB6-B882-F5003F4BE039}" type="presParOf" srcId="{27856163-F466-4AEC-8CFA-459674DDFF81}" destId="{8C59D25D-B07E-40B4-81E5-900285273150}" srcOrd="0" destOrd="0" presId="urn:microsoft.com/office/officeart/2005/8/layout/hierarchy6"/>
    <dgm:cxn modelId="{0976D6B8-9DA1-45E8-9DD7-8B1D1A671B6D}" type="presParOf" srcId="{4D85484A-54EB-4FFD-8FBC-16CC2236FBB9}" destId="{E26BA25D-3A87-496C-831A-B7360A59BAFC}" srcOrd="12" destOrd="0" presId="urn:microsoft.com/office/officeart/2005/8/layout/hierarchy6"/>
    <dgm:cxn modelId="{8FA06EF5-E011-4B82-B91F-A61D8FEB03F3}" type="presParOf" srcId="{E26BA25D-3A87-496C-831A-B7360A59BAFC}" destId="{15D66222-08AC-4CCA-BF70-5C31EFCF63CF}" srcOrd="0" destOrd="0" presId="urn:microsoft.com/office/officeart/2005/8/layout/hierarchy6"/>
    <dgm:cxn modelId="{CDC214BF-CAB0-4D04-AC42-D6FDD283F0F1}" type="presParOf" srcId="{E26BA25D-3A87-496C-831A-B7360A59BAFC}" destId="{BD01C517-B103-4968-82CC-E932304EF8E5}" srcOrd="1" destOrd="0" presId="urn:microsoft.com/office/officeart/2005/8/layout/hierarchy6"/>
    <dgm:cxn modelId="{F4906A4C-25D5-4EA3-B8C3-557E8D58467A}" type="presParOf" srcId="{4D85484A-54EB-4FFD-8FBC-16CC2236FBB9}" destId="{D7B7AC5A-2EAC-435D-A3E0-55FFF3BEC279}" srcOrd="13" destOrd="0" presId="urn:microsoft.com/office/officeart/2005/8/layout/hierarchy6"/>
    <dgm:cxn modelId="{D0608AAB-A1FA-428C-B56E-A5CCDCBC7105}" type="presParOf" srcId="{D7B7AC5A-2EAC-435D-A3E0-55FFF3BEC279}" destId="{9C7656D6-9737-4CEE-A434-E832E32D350A}" srcOrd="0" destOrd="0" presId="urn:microsoft.com/office/officeart/2005/8/layout/hierarchy6"/>
    <dgm:cxn modelId="{B427D18C-E9E0-494E-BF7E-E1FFD6E3C1FC}" type="presParOf" srcId="{4D85484A-54EB-4FFD-8FBC-16CC2236FBB9}" destId="{DD63E61F-420C-4688-87A8-D5CC28259258}" srcOrd="14" destOrd="0" presId="urn:microsoft.com/office/officeart/2005/8/layout/hierarchy6"/>
    <dgm:cxn modelId="{6DE6297E-D582-4982-A1EA-C744B27DF26A}" type="presParOf" srcId="{DD63E61F-420C-4688-87A8-D5CC28259258}" destId="{A825C634-9690-40F8-A340-2EC21B830F39}" srcOrd="0" destOrd="0" presId="urn:microsoft.com/office/officeart/2005/8/layout/hierarchy6"/>
    <dgm:cxn modelId="{9D10FA5A-1893-404E-96A6-93B6D9F4B2DF}" type="presParOf" srcId="{DD63E61F-420C-4688-87A8-D5CC28259258}" destId="{CD4F35B5-54CD-4BA9-ADFC-D03ABC5F7332}"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630148-9742-492C-B1E8-A518916CCB60}" type="doc">
      <dgm:prSet loTypeId="urn:microsoft.com/office/officeart/2005/8/layout/orgChart1" loCatId="hierarchy" qsTypeId="urn:microsoft.com/office/officeart/2005/8/quickstyle/simple4" qsCatId="simple" csTypeId="urn:microsoft.com/office/officeart/2005/8/colors/colorful3" csCatId="colorful" phldr="1"/>
      <dgm:spPr/>
      <dgm:t>
        <a:bodyPr/>
        <a:lstStyle/>
        <a:p>
          <a:endParaRPr lang="en-US"/>
        </a:p>
      </dgm:t>
    </dgm:pt>
    <dgm:pt modelId="{4C8BAFE1-05B6-4451-AF28-9FC7664728D1}">
      <dgm:prSet/>
      <dgm:spPr/>
      <dgm:t>
        <a:bodyPr/>
        <a:lstStyle/>
        <a:p>
          <a:r>
            <a:rPr lang="en-US" b="1" dirty="0" smtClean="0"/>
            <a:t>Governor Pete Ricketts</a:t>
          </a:r>
          <a:endParaRPr lang="en-US" b="1" dirty="0"/>
        </a:p>
      </dgm:t>
    </dgm:pt>
    <dgm:pt modelId="{9814CD89-D7D4-4B88-9EA2-E6E4BFEC52A8}" type="parTrans" cxnId="{8901E192-1F46-42C8-807B-B2FF03CB89FC}">
      <dgm:prSet/>
      <dgm:spPr/>
      <dgm:t>
        <a:bodyPr/>
        <a:lstStyle/>
        <a:p>
          <a:endParaRPr lang="en-US"/>
        </a:p>
      </dgm:t>
    </dgm:pt>
    <dgm:pt modelId="{A73443EC-8CAA-4BAD-B655-55FF51802A71}" type="sibTrans" cxnId="{8901E192-1F46-42C8-807B-B2FF03CB89FC}">
      <dgm:prSet/>
      <dgm:spPr/>
      <dgm:t>
        <a:bodyPr/>
        <a:lstStyle/>
        <a:p>
          <a:endParaRPr lang="en-US"/>
        </a:p>
      </dgm:t>
    </dgm:pt>
    <dgm:pt modelId="{CFE554EF-84CD-4D64-9DF1-79134049C161}">
      <dgm:prSet/>
      <dgm:spPr/>
      <dgm:t>
        <a:bodyPr/>
        <a:lstStyle/>
        <a:p>
          <a:r>
            <a:rPr lang="en-US" b="1" dirty="0" smtClean="0"/>
            <a:t>Nebraska Workforce Development Board (NWDB)</a:t>
          </a:r>
          <a:endParaRPr lang="en-US" b="1" dirty="0"/>
        </a:p>
      </dgm:t>
    </dgm:pt>
    <dgm:pt modelId="{97A11847-7276-4F5E-8E06-4E21DB993B99}" type="parTrans" cxnId="{E32DD5B5-75C9-40D8-B93C-7F8447A89B37}">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81DED4B3-5911-4E2C-9E81-65E5F4C7F3A0}" type="sibTrans" cxnId="{E32DD5B5-75C9-40D8-B93C-7F8447A89B37}">
      <dgm:prSet/>
      <dgm:spPr/>
      <dgm:t>
        <a:bodyPr/>
        <a:lstStyle/>
        <a:p>
          <a:endParaRPr lang="en-US"/>
        </a:p>
      </dgm:t>
    </dgm:pt>
    <dgm:pt modelId="{F2A91C7D-342F-4BB2-AD2A-2048564A6D39}">
      <dgm:prSet/>
      <dgm:spPr/>
      <dgm:t>
        <a:bodyPr/>
        <a:lstStyle/>
        <a:p>
          <a:r>
            <a:rPr lang="en-US" b="1" dirty="0" smtClean="0"/>
            <a:t>Greater Nebraska Chief Elected Officials Board (CEOB)</a:t>
          </a:r>
        </a:p>
        <a:p>
          <a:r>
            <a:rPr lang="en-US" dirty="0" smtClean="0"/>
            <a:t>Pamela Lancaster, </a:t>
          </a:r>
          <a:r>
            <a:rPr lang="en-US" i="1" dirty="0" smtClean="0"/>
            <a:t>Chair</a:t>
          </a:r>
          <a:endParaRPr lang="en-US" dirty="0"/>
        </a:p>
      </dgm:t>
    </dgm:pt>
    <dgm:pt modelId="{CC1056BE-6EE0-434D-825D-958F380AFB20}" type="parTrans" cxnId="{5F104159-E76B-4F5D-80DC-4D1A4D4C3B20}">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9FDF6329-BB48-4070-91A9-08736C2DE6A0}" type="sibTrans" cxnId="{5F104159-E76B-4F5D-80DC-4D1A4D4C3B20}">
      <dgm:prSet/>
      <dgm:spPr/>
      <dgm:t>
        <a:bodyPr/>
        <a:lstStyle/>
        <a:p>
          <a:endParaRPr lang="en-US"/>
        </a:p>
      </dgm:t>
    </dgm:pt>
    <dgm:pt modelId="{1115CF56-8B95-43A3-8E5A-843480233316}">
      <dgm:prSet/>
      <dgm:spPr/>
      <dgm:t>
        <a:bodyPr/>
        <a:lstStyle/>
        <a:p>
          <a:r>
            <a:rPr lang="en-US" b="1" dirty="0" smtClean="0"/>
            <a:t>Greater Nebraska Workforce Development Board (GNWDB)</a:t>
          </a:r>
        </a:p>
        <a:p>
          <a:r>
            <a:rPr lang="en-US" b="0" dirty="0" smtClean="0"/>
            <a:t>Lisa Wilson, </a:t>
          </a:r>
          <a:r>
            <a:rPr lang="en-US" b="0" i="1" dirty="0" smtClean="0"/>
            <a:t>Chair</a:t>
          </a:r>
          <a:endParaRPr lang="en-US" b="0" dirty="0"/>
        </a:p>
      </dgm:t>
    </dgm:pt>
    <dgm:pt modelId="{5C443AD3-3D0C-4F65-B673-3CFF88A927F1}" type="parTrans" cxnId="{D5CE6AED-55A0-4402-8B54-57C7504D6B80}">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7F6284DF-332D-457A-87CE-4257D3E50B21}" type="sibTrans" cxnId="{D5CE6AED-55A0-4402-8B54-57C7504D6B80}">
      <dgm:prSet/>
      <dgm:spPr/>
      <dgm:t>
        <a:bodyPr/>
        <a:lstStyle/>
        <a:p>
          <a:endParaRPr lang="en-US"/>
        </a:p>
      </dgm:t>
    </dgm:pt>
    <dgm:pt modelId="{73C7C976-9D2B-4E0B-BE19-755B14E21027}">
      <dgm:prSet/>
      <dgm:spPr/>
      <dgm:t>
        <a:bodyPr/>
        <a:lstStyle/>
        <a:p>
          <a:r>
            <a:rPr lang="en-US" b="1" dirty="0" smtClean="0"/>
            <a:t>Standing Committees</a:t>
          </a:r>
        </a:p>
        <a:p>
          <a:r>
            <a:rPr lang="en-US" dirty="0" smtClean="0"/>
            <a:t>Strategic Planning</a:t>
          </a:r>
        </a:p>
        <a:p>
          <a:r>
            <a:rPr lang="en-US" dirty="0" smtClean="0"/>
            <a:t>System Coordination</a:t>
          </a:r>
          <a:endParaRPr lang="en-US" dirty="0"/>
        </a:p>
      </dgm:t>
    </dgm:pt>
    <dgm:pt modelId="{1C82C6D8-0CCB-4E90-A64B-2AA170BEEE22}" type="parTrans" cxnId="{BDB4AB40-A91B-4915-A743-B4543189DFD5}">
      <dgm:prSet>
        <dgm:style>
          <a:lnRef idx="2">
            <a:schemeClr val="dk1"/>
          </a:lnRef>
          <a:fillRef idx="0">
            <a:schemeClr val="dk1"/>
          </a:fillRef>
          <a:effectRef idx="1">
            <a:schemeClr val="dk1"/>
          </a:effectRef>
          <a:fontRef idx="minor">
            <a:schemeClr val="tx1"/>
          </a:fontRef>
        </dgm:style>
      </dgm:prSet>
      <dgm:spPr/>
      <dgm:t>
        <a:bodyPr/>
        <a:lstStyle/>
        <a:p>
          <a:endParaRPr lang="en-US"/>
        </a:p>
      </dgm:t>
    </dgm:pt>
    <dgm:pt modelId="{43B1DB9D-8CD7-44BF-B4D3-2AAF661D5D5A}" type="sibTrans" cxnId="{BDB4AB40-A91B-4915-A743-B4543189DFD5}">
      <dgm:prSet/>
      <dgm:spPr/>
      <dgm:t>
        <a:bodyPr/>
        <a:lstStyle/>
        <a:p>
          <a:endParaRPr lang="en-US"/>
        </a:p>
      </dgm:t>
    </dgm:pt>
    <dgm:pt modelId="{8AFE3374-525D-49C4-B259-59DCAF1A1030}">
      <dgm:prSet/>
      <dgm:spPr/>
      <dgm:t>
        <a:bodyPr/>
        <a:lstStyle/>
        <a:p>
          <a:r>
            <a:rPr lang="en-US" b="1" dirty="0" smtClean="0"/>
            <a:t>Board Support &amp; Administrative Entity</a:t>
          </a:r>
        </a:p>
        <a:p>
          <a:r>
            <a:rPr lang="en-US" b="0" dirty="0" smtClean="0"/>
            <a:t>Nebraska Department of Labor</a:t>
          </a:r>
          <a:endParaRPr lang="en-US" b="0" dirty="0"/>
        </a:p>
      </dgm:t>
    </dgm:pt>
    <dgm:pt modelId="{A6B653A5-88F3-401C-B9B8-843AFE0B1B62}" type="parTrans" cxnId="{4572B40F-685B-4E16-A808-B942E649ADE5}">
      <dgm:prSet/>
      <dgm:spPr/>
      <dgm:t>
        <a:bodyPr/>
        <a:lstStyle/>
        <a:p>
          <a:endParaRPr lang="en-US"/>
        </a:p>
      </dgm:t>
    </dgm:pt>
    <dgm:pt modelId="{FCC727F3-9A51-4181-84E0-507DCAAEE0CE}" type="sibTrans" cxnId="{4572B40F-685B-4E16-A808-B942E649ADE5}">
      <dgm:prSet/>
      <dgm:spPr/>
      <dgm:t>
        <a:bodyPr/>
        <a:lstStyle/>
        <a:p>
          <a:endParaRPr lang="en-US"/>
        </a:p>
      </dgm:t>
    </dgm:pt>
    <dgm:pt modelId="{152A8C3D-6CBE-4597-9ECA-3631670FE504}" type="pres">
      <dgm:prSet presAssocID="{94630148-9742-492C-B1E8-A518916CCB60}" presName="hierChild1" presStyleCnt="0">
        <dgm:presLayoutVars>
          <dgm:orgChart val="1"/>
          <dgm:chPref val="1"/>
          <dgm:dir val="rev"/>
          <dgm:animOne val="branch"/>
          <dgm:animLvl val="lvl"/>
          <dgm:resizeHandles/>
        </dgm:presLayoutVars>
      </dgm:prSet>
      <dgm:spPr/>
      <dgm:t>
        <a:bodyPr/>
        <a:lstStyle/>
        <a:p>
          <a:endParaRPr lang="en-US"/>
        </a:p>
      </dgm:t>
    </dgm:pt>
    <dgm:pt modelId="{8B75ED79-483F-46CA-8376-3B1B98D5DB67}" type="pres">
      <dgm:prSet presAssocID="{4C8BAFE1-05B6-4451-AF28-9FC7664728D1}" presName="hierRoot1" presStyleCnt="0">
        <dgm:presLayoutVars>
          <dgm:hierBranch val="init"/>
        </dgm:presLayoutVars>
      </dgm:prSet>
      <dgm:spPr/>
      <dgm:t>
        <a:bodyPr/>
        <a:lstStyle/>
        <a:p>
          <a:endParaRPr lang="en-US"/>
        </a:p>
      </dgm:t>
    </dgm:pt>
    <dgm:pt modelId="{9E0C32C2-3E91-4505-ABF9-EC37D87A6C53}" type="pres">
      <dgm:prSet presAssocID="{4C8BAFE1-05B6-4451-AF28-9FC7664728D1}" presName="rootComposite1" presStyleCnt="0"/>
      <dgm:spPr/>
      <dgm:t>
        <a:bodyPr/>
        <a:lstStyle/>
        <a:p>
          <a:endParaRPr lang="en-US"/>
        </a:p>
      </dgm:t>
    </dgm:pt>
    <dgm:pt modelId="{68E4E322-4E0D-460D-8F80-B2CB62A2C682}" type="pres">
      <dgm:prSet presAssocID="{4C8BAFE1-05B6-4451-AF28-9FC7664728D1}" presName="rootText1" presStyleLbl="node0" presStyleIdx="0" presStyleCnt="2" custLinFactX="-100000" custLinFactY="21572" custLinFactNeighborX="-167459" custLinFactNeighborY="100000">
        <dgm:presLayoutVars>
          <dgm:chPref val="3"/>
        </dgm:presLayoutVars>
      </dgm:prSet>
      <dgm:spPr/>
      <dgm:t>
        <a:bodyPr/>
        <a:lstStyle/>
        <a:p>
          <a:endParaRPr lang="en-US"/>
        </a:p>
      </dgm:t>
    </dgm:pt>
    <dgm:pt modelId="{8DA54C56-E37D-4A9D-AC8D-A1016968BCF3}" type="pres">
      <dgm:prSet presAssocID="{4C8BAFE1-05B6-4451-AF28-9FC7664728D1}" presName="rootConnector1" presStyleLbl="node1" presStyleIdx="0" presStyleCnt="0"/>
      <dgm:spPr/>
      <dgm:t>
        <a:bodyPr/>
        <a:lstStyle/>
        <a:p>
          <a:endParaRPr lang="en-US"/>
        </a:p>
      </dgm:t>
    </dgm:pt>
    <dgm:pt modelId="{D7A6F982-1D09-4DCD-9DF6-CF49AFEBEFFA}" type="pres">
      <dgm:prSet presAssocID="{4C8BAFE1-05B6-4451-AF28-9FC7664728D1}" presName="hierChild2" presStyleCnt="0"/>
      <dgm:spPr/>
      <dgm:t>
        <a:bodyPr/>
        <a:lstStyle/>
        <a:p>
          <a:endParaRPr lang="en-US"/>
        </a:p>
      </dgm:t>
    </dgm:pt>
    <dgm:pt modelId="{563763CF-EC6C-46C3-94E9-26311D6F30E3}" type="pres">
      <dgm:prSet presAssocID="{97A11847-7276-4F5E-8E06-4E21DB993B99}" presName="Name37" presStyleLbl="parChTrans1D2" presStyleIdx="0" presStyleCnt="1"/>
      <dgm:spPr/>
      <dgm:t>
        <a:bodyPr/>
        <a:lstStyle/>
        <a:p>
          <a:endParaRPr lang="en-US"/>
        </a:p>
      </dgm:t>
    </dgm:pt>
    <dgm:pt modelId="{DD2A7115-A3CE-4438-A81A-9CBE3E9BEAEB}" type="pres">
      <dgm:prSet presAssocID="{CFE554EF-84CD-4D64-9DF1-79134049C161}" presName="hierRoot2" presStyleCnt="0">
        <dgm:presLayoutVars>
          <dgm:hierBranch/>
        </dgm:presLayoutVars>
      </dgm:prSet>
      <dgm:spPr/>
      <dgm:t>
        <a:bodyPr/>
        <a:lstStyle/>
        <a:p>
          <a:endParaRPr lang="en-US"/>
        </a:p>
      </dgm:t>
    </dgm:pt>
    <dgm:pt modelId="{53AE4B50-E705-40F4-9579-FECDB9918A65}" type="pres">
      <dgm:prSet presAssocID="{CFE554EF-84CD-4D64-9DF1-79134049C161}" presName="rootComposite" presStyleCnt="0"/>
      <dgm:spPr/>
      <dgm:t>
        <a:bodyPr/>
        <a:lstStyle/>
        <a:p>
          <a:endParaRPr lang="en-US"/>
        </a:p>
      </dgm:t>
    </dgm:pt>
    <dgm:pt modelId="{3948AB3E-06ED-4F19-9A66-99C5B37E537B}" type="pres">
      <dgm:prSet presAssocID="{CFE554EF-84CD-4D64-9DF1-79134049C161}" presName="rootText" presStyleLbl="node2" presStyleIdx="0" presStyleCnt="1" custScaleX="101573" custLinFactX="-100000" custLinFactY="54796" custLinFactNeighborX="-139974" custLinFactNeighborY="100000">
        <dgm:presLayoutVars>
          <dgm:chPref val="3"/>
        </dgm:presLayoutVars>
      </dgm:prSet>
      <dgm:spPr/>
      <dgm:t>
        <a:bodyPr/>
        <a:lstStyle/>
        <a:p>
          <a:endParaRPr lang="en-US"/>
        </a:p>
      </dgm:t>
    </dgm:pt>
    <dgm:pt modelId="{6FD88756-48B5-4787-A15C-5601637078CF}" type="pres">
      <dgm:prSet presAssocID="{CFE554EF-84CD-4D64-9DF1-79134049C161}" presName="rootConnector" presStyleLbl="node2" presStyleIdx="0" presStyleCnt="1"/>
      <dgm:spPr/>
      <dgm:t>
        <a:bodyPr/>
        <a:lstStyle/>
        <a:p>
          <a:endParaRPr lang="en-US"/>
        </a:p>
      </dgm:t>
    </dgm:pt>
    <dgm:pt modelId="{26A0189F-D04F-4F6D-BCE1-A9DB1B17F086}" type="pres">
      <dgm:prSet presAssocID="{CFE554EF-84CD-4D64-9DF1-79134049C161}" presName="hierChild4" presStyleCnt="0"/>
      <dgm:spPr/>
      <dgm:t>
        <a:bodyPr/>
        <a:lstStyle/>
        <a:p>
          <a:endParaRPr lang="en-US"/>
        </a:p>
      </dgm:t>
    </dgm:pt>
    <dgm:pt modelId="{04E0D514-B6B7-4975-A8D2-5125BA49403D}" type="pres">
      <dgm:prSet presAssocID="{CC1056BE-6EE0-434D-825D-958F380AFB20}" presName="Name35" presStyleLbl="parChTrans1D3" presStyleIdx="0" presStyleCnt="1"/>
      <dgm:spPr/>
      <dgm:t>
        <a:bodyPr/>
        <a:lstStyle/>
        <a:p>
          <a:endParaRPr lang="en-US"/>
        </a:p>
      </dgm:t>
    </dgm:pt>
    <dgm:pt modelId="{92CC7E79-8A2D-4B08-A03B-3B3CD38242F8}" type="pres">
      <dgm:prSet presAssocID="{F2A91C7D-342F-4BB2-AD2A-2048564A6D39}" presName="hierRoot2" presStyleCnt="0">
        <dgm:presLayoutVars>
          <dgm:hierBranch val="init"/>
        </dgm:presLayoutVars>
      </dgm:prSet>
      <dgm:spPr/>
      <dgm:t>
        <a:bodyPr/>
        <a:lstStyle/>
        <a:p>
          <a:endParaRPr lang="en-US"/>
        </a:p>
      </dgm:t>
    </dgm:pt>
    <dgm:pt modelId="{9BD34E5D-3622-4B77-B922-9DAFEB07CF33}" type="pres">
      <dgm:prSet presAssocID="{F2A91C7D-342F-4BB2-AD2A-2048564A6D39}" presName="rootComposite" presStyleCnt="0"/>
      <dgm:spPr/>
      <dgm:t>
        <a:bodyPr/>
        <a:lstStyle/>
        <a:p>
          <a:endParaRPr lang="en-US"/>
        </a:p>
      </dgm:t>
    </dgm:pt>
    <dgm:pt modelId="{F208174D-2B25-4DA5-84BB-275CE7238399}" type="pres">
      <dgm:prSet presAssocID="{F2A91C7D-342F-4BB2-AD2A-2048564A6D39}" presName="rootText" presStyleLbl="node3" presStyleIdx="0" presStyleCnt="1" custLinFactX="-4374" custLinFactY="-58424" custLinFactNeighborX="-100000" custLinFactNeighborY="-100000">
        <dgm:presLayoutVars>
          <dgm:chPref val="3"/>
        </dgm:presLayoutVars>
      </dgm:prSet>
      <dgm:spPr/>
      <dgm:t>
        <a:bodyPr/>
        <a:lstStyle/>
        <a:p>
          <a:endParaRPr lang="en-US"/>
        </a:p>
      </dgm:t>
    </dgm:pt>
    <dgm:pt modelId="{40986589-40D9-46CC-8F09-1466786391C4}" type="pres">
      <dgm:prSet presAssocID="{F2A91C7D-342F-4BB2-AD2A-2048564A6D39}" presName="rootConnector" presStyleLbl="node3" presStyleIdx="0" presStyleCnt="1"/>
      <dgm:spPr/>
      <dgm:t>
        <a:bodyPr/>
        <a:lstStyle/>
        <a:p>
          <a:endParaRPr lang="en-US"/>
        </a:p>
      </dgm:t>
    </dgm:pt>
    <dgm:pt modelId="{AAD14518-1474-478E-94C4-A83A0583D311}" type="pres">
      <dgm:prSet presAssocID="{F2A91C7D-342F-4BB2-AD2A-2048564A6D39}" presName="hierChild4" presStyleCnt="0"/>
      <dgm:spPr/>
      <dgm:t>
        <a:bodyPr/>
        <a:lstStyle/>
        <a:p>
          <a:endParaRPr lang="en-US"/>
        </a:p>
      </dgm:t>
    </dgm:pt>
    <dgm:pt modelId="{B37AA1C7-F690-42E7-9687-267892338A6F}" type="pres">
      <dgm:prSet presAssocID="{5C443AD3-3D0C-4F65-B673-3CFF88A927F1}" presName="Name37" presStyleLbl="parChTrans1D4" presStyleIdx="0" presStyleCnt="2"/>
      <dgm:spPr/>
      <dgm:t>
        <a:bodyPr/>
        <a:lstStyle/>
        <a:p>
          <a:endParaRPr lang="en-US"/>
        </a:p>
      </dgm:t>
    </dgm:pt>
    <dgm:pt modelId="{BB416192-CF3D-4043-87FA-E63BDC0911D0}" type="pres">
      <dgm:prSet presAssocID="{1115CF56-8B95-43A3-8E5A-843480233316}" presName="hierRoot2" presStyleCnt="0">
        <dgm:presLayoutVars>
          <dgm:hierBranch val="init"/>
        </dgm:presLayoutVars>
      </dgm:prSet>
      <dgm:spPr/>
      <dgm:t>
        <a:bodyPr/>
        <a:lstStyle/>
        <a:p>
          <a:endParaRPr lang="en-US"/>
        </a:p>
      </dgm:t>
    </dgm:pt>
    <dgm:pt modelId="{3312FEA2-93B9-4047-8939-0AC8065326F9}" type="pres">
      <dgm:prSet presAssocID="{1115CF56-8B95-43A3-8E5A-843480233316}" presName="rootComposite" presStyleCnt="0"/>
      <dgm:spPr/>
      <dgm:t>
        <a:bodyPr/>
        <a:lstStyle/>
        <a:p>
          <a:endParaRPr lang="en-US"/>
        </a:p>
      </dgm:t>
    </dgm:pt>
    <dgm:pt modelId="{0A1A0083-CC88-4A1D-B38F-AD733B579431}" type="pres">
      <dgm:prSet presAssocID="{1115CF56-8B95-43A3-8E5A-843480233316}" presName="rootText" presStyleLbl="node4" presStyleIdx="0" presStyleCnt="2" custLinFactY="-6360" custLinFactNeighborX="-74498" custLinFactNeighborY="-100000">
        <dgm:presLayoutVars>
          <dgm:chPref val="3"/>
        </dgm:presLayoutVars>
      </dgm:prSet>
      <dgm:spPr/>
      <dgm:t>
        <a:bodyPr/>
        <a:lstStyle/>
        <a:p>
          <a:endParaRPr lang="en-US"/>
        </a:p>
      </dgm:t>
    </dgm:pt>
    <dgm:pt modelId="{789EBE12-4B47-43FC-8557-200DDDD8E43F}" type="pres">
      <dgm:prSet presAssocID="{1115CF56-8B95-43A3-8E5A-843480233316}" presName="rootConnector" presStyleLbl="node4" presStyleIdx="0" presStyleCnt="2"/>
      <dgm:spPr/>
      <dgm:t>
        <a:bodyPr/>
        <a:lstStyle/>
        <a:p>
          <a:endParaRPr lang="en-US"/>
        </a:p>
      </dgm:t>
    </dgm:pt>
    <dgm:pt modelId="{BE5C61BF-376E-4671-97E2-F31F9B7ADC2D}" type="pres">
      <dgm:prSet presAssocID="{1115CF56-8B95-43A3-8E5A-843480233316}" presName="hierChild4" presStyleCnt="0"/>
      <dgm:spPr/>
      <dgm:t>
        <a:bodyPr/>
        <a:lstStyle/>
        <a:p>
          <a:endParaRPr lang="en-US"/>
        </a:p>
      </dgm:t>
    </dgm:pt>
    <dgm:pt modelId="{8B700023-6E9C-44EC-89EF-ED3BC1B61858}" type="pres">
      <dgm:prSet presAssocID="{1C82C6D8-0CCB-4E90-A64B-2AA170BEEE22}" presName="Name37" presStyleLbl="parChTrans1D4" presStyleIdx="1" presStyleCnt="2"/>
      <dgm:spPr/>
      <dgm:t>
        <a:bodyPr/>
        <a:lstStyle/>
        <a:p>
          <a:endParaRPr lang="en-US"/>
        </a:p>
      </dgm:t>
    </dgm:pt>
    <dgm:pt modelId="{CC170F26-AE8D-48E8-8CB4-F917F6491E18}" type="pres">
      <dgm:prSet presAssocID="{73C7C976-9D2B-4E0B-BE19-755B14E21027}" presName="hierRoot2" presStyleCnt="0">
        <dgm:presLayoutVars>
          <dgm:hierBranch val="init"/>
        </dgm:presLayoutVars>
      </dgm:prSet>
      <dgm:spPr/>
      <dgm:t>
        <a:bodyPr/>
        <a:lstStyle/>
        <a:p>
          <a:endParaRPr lang="en-US"/>
        </a:p>
      </dgm:t>
    </dgm:pt>
    <dgm:pt modelId="{6FEE7D38-6CB2-4F93-92A0-B74C5E82B16B}" type="pres">
      <dgm:prSet presAssocID="{73C7C976-9D2B-4E0B-BE19-755B14E21027}" presName="rootComposite" presStyleCnt="0"/>
      <dgm:spPr/>
      <dgm:t>
        <a:bodyPr/>
        <a:lstStyle/>
        <a:p>
          <a:endParaRPr lang="en-US"/>
        </a:p>
      </dgm:t>
    </dgm:pt>
    <dgm:pt modelId="{19510C62-F3A3-41B1-AC91-9F9EF11BCA2F}" type="pres">
      <dgm:prSet presAssocID="{73C7C976-9D2B-4E0B-BE19-755B14E21027}" presName="rootText" presStyleLbl="node4" presStyleIdx="1" presStyleCnt="2" custLinFactNeighborX="-70579" custLinFactNeighborY="-69515">
        <dgm:presLayoutVars>
          <dgm:chPref val="3"/>
        </dgm:presLayoutVars>
      </dgm:prSet>
      <dgm:spPr/>
      <dgm:t>
        <a:bodyPr/>
        <a:lstStyle/>
        <a:p>
          <a:endParaRPr lang="en-US"/>
        </a:p>
      </dgm:t>
    </dgm:pt>
    <dgm:pt modelId="{6FB549EB-1442-45CE-B628-B091FD83C4B5}" type="pres">
      <dgm:prSet presAssocID="{73C7C976-9D2B-4E0B-BE19-755B14E21027}" presName="rootConnector" presStyleLbl="node4" presStyleIdx="1" presStyleCnt="2"/>
      <dgm:spPr/>
      <dgm:t>
        <a:bodyPr/>
        <a:lstStyle/>
        <a:p>
          <a:endParaRPr lang="en-US"/>
        </a:p>
      </dgm:t>
    </dgm:pt>
    <dgm:pt modelId="{FC883A01-F84E-4BFD-8CB2-B957D652AD79}" type="pres">
      <dgm:prSet presAssocID="{73C7C976-9D2B-4E0B-BE19-755B14E21027}" presName="hierChild4" presStyleCnt="0"/>
      <dgm:spPr/>
      <dgm:t>
        <a:bodyPr/>
        <a:lstStyle/>
        <a:p>
          <a:endParaRPr lang="en-US"/>
        </a:p>
      </dgm:t>
    </dgm:pt>
    <dgm:pt modelId="{7204333B-1D7A-44D0-A5CB-3450FE16BD4A}" type="pres">
      <dgm:prSet presAssocID="{73C7C976-9D2B-4E0B-BE19-755B14E21027}" presName="hierChild5" presStyleCnt="0"/>
      <dgm:spPr/>
      <dgm:t>
        <a:bodyPr/>
        <a:lstStyle/>
        <a:p>
          <a:endParaRPr lang="en-US"/>
        </a:p>
      </dgm:t>
    </dgm:pt>
    <dgm:pt modelId="{89663605-8285-445E-94BA-46280D71EF4E}" type="pres">
      <dgm:prSet presAssocID="{1115CF56-8B95-43A3-8E5A-843480233316}" presName="hierChild5" presStyleCnt="0"/>
      <dgm:spPr/>
      <dgm:t>
        <a:bodyPr/>
        <a:lstStyle/>
        <a:p>
          <a:endParaRPr lang="en-US"/>
        </a:p>
      </dgm:t>
    </dgm:pt>
    <dgm:pt modelId="{7630F431-3B14-465E-B920-3D898DD188FA}" type="pres">
      <dgm:prSet presAssocID="{F2A91C7D-342F-4BB2-AD2A-2048564A6D39}" presName="hierChild5" presStyleCnt="0"/>
      <dgm:spPr/>
      <dgm:t>
        <a:bodyPr/>
        <a:lstStyle/>
        <a:p>
          <a:endParaRPr lang="en-US"/>
        </a:p>
      </dgm:t>
    </dgm:pt>
    <dgm:pt modelId="{C3675AEA-941A-47A7-A420-69FC3C322176}" type="pres">
      <dgm:prSet presAssocID="{CFE554EF-84CD-4D64-9DF1-79134049C161}" presName="hierChild5" presStyleCnt="0"/>
      <dgm:spPr/>
      <dgm:t>
        <a:bodyPr/>
        <a:lstStyle/>
        <a:p>
          <a:endParaRPr lang="en-US"/>
        </a:p>
      </dgm:t>
    </dgm:pt>
    <dgm:pt modelId="{6D4AE5CF-A48D-405B-94EA-228696A27C68}" type="pres">
      <dgm:prSet presAssocID="{4C8BAFE1-05B6-4451-AF28-9FC7664728D1}" presName="hierChild3" presStyleCnt="0"/>
      <dgm:spPr/>
      <dgm:t>
        <a:bodyPr/>
        <a:lstStyle/>
        <a:p>
          <a:endParaRPr lang="en-US"/>
        </a:p>
      </dgm:t>
    </dgm:pt>
    <dgm:pt modelId="{EAF7DFB1-3CC2-4E4D-AB85-26B32C17F79F}" type="pres">
      <dgm:prSet presAssocID="{8AFE3374-525D-49C4-B259-59DCAF1A1030}" presName="hierRoot1" presStyleCnt="0">
        <dgm:presLayoutVars>
          <dgm:hierBranch val="init"/>
        </dgm:presLayoutVars>
      </dgm:prSet>
      <dgm:spPr/>
      <dgm:t>
        <a:bodyPr/>
        <a:lstStyle/>
        <a:p>
          <a:endParaRPr lang="en-US"/>
        </a:p>
      </dgm:t>
    </dgm:pt>
    <dgm:pt modelId="{34762093-67B5-4E97-AE97-E5A59CCB1551}" type="pres">
      <dgm:prSet presAssocID="{8AFE3374-525D-49C4-B259-59DCAF1A1030}" presName="rootComposite1" presStyleCnt="0"/>
      <dgm:spPr/>
      <dgm:t>
        <a:bodyPr/>
        <a:lstStyle/>
        <a:p>
          <a:endParaRPr lang="en-US"/>
        </a:p>
      </dgm:t>
    </dgm:pt>
    <dgm:pt modelId="{82154B0F-4453-4225-9EAC-1654774491D8}" type="pres">
      <dgm:prSet presAssocID="{8AFE3374-525D-49C4-B259-59DCAF1A1030}" presName="rootText1" presStyleLbl="node0" presStyleIdx="1" presStyleCnt="2" custScaleX="119268" custScaleY="101189" custLinFactX="100000" custLinFactY="100000" custLinFactNeighborX="139077" custLinFactNeighborY="139737">
        <dgm:presLayoutVars>
          <dgm:chPref val="3"/>
        </dgm:presLayoutVars>
      </dgm:prSet>
      <dgm:spPr/>
      <dgm:t>
        <a:bodyPr/>
        <a:lstStyle/>
        <a:p>
          <a:endParaRPr lang="en-US"/>
        </a:p>
      </dgm:t>
    </dgm:pt>
    <dgm:pt modelId="{9D8EDB90-90F7-4DE2-9FD3-B525432D26AB}" type="pres">
      <dgm:prSet presAssocID="{8AFE3374-525D-49C4-B259-59DCAF1A1030}" presName="rootConnector1" presStyleLbl="node1" presStyleIdx="0" presStyleCnt="0"/>
      <dgm:spPr/>
      <dgm:t>
        <a:bodyPr/>
        <a:lstStyle/>
        <a:p>
          <a:endParaRPr lang="en-US"/>
        </a:p>
      </dgm:t>
    </dgm:pt>
    <dgm:pt modelId="{1DDF8868-345A-4645-92B2-D7017A244FC2}" type="pres">
      <dgm:prSet presAssocID="{8AFE3374-525D-49C4-B259-59DCAF1A1030}" presName="hierChild2" presStyleCnt="0"/>
      <dgm:spPr/>
      <dgm:t>
        <a:bodyPr/>
        <a:lstStyle/>
        <a:p>
          <a:endParaRPr lang="en-US"/>
        </a:p>
      </dgm:t>
    </dgm:pt>
    <dgm:pt modelId="{5A51A958-E7A0-420E-9596-40ED0C287A4B}" type="pres">
      <dgm:prSet presAssocID="{8AFE3374-525D-49C4-B259-59DCAF1A1030}" presName="hierChild3" presStyleCnt="0"/>
      <dgm:spPr/>
      <dgm:t>
        <a:bodyPr/>
        <a:lstStyle/>
        <a:p>
          <a:endParaRPr lang="en-US"/>
        </a:p>
      </dgm:t>
    </dgm:pt>
  </dgm:ptLst>
  <dgm:cxnLst>
    <dgm:cxn modelId="{90D4F904-B9E2-45AC-A0E3-CF77EA14FF9C}" type="presOf" srcId="{4C8BAFE1-05B6-4451-AF28-9FC7664728D1}" destId="{68E4E322-4E0D-460D-8F80-B2CB62A2C682}" srcOrd="0" destOrd="0" presId="urn:microsoft.com/office/officeart/2005/8/layout/orgChart1"/>
    <dgm:cxn modelId="{AD5C4301-D833-4330-B64E-4641C59F186E}" type="presOf" srcId="{4C8BAFE1-05B6-4451-AF28-9FC7664728D1}" destId="{8DA54C56-E37D-4A9D-AC8D-A1016968BCF3}" srcOrd="1" destOrd="0" presId="urn:microsoft.com/office/officeart/2005/8/layout/orgChart1"/>
    <dgm:cxn modelId="{5F104159-E76B-4F5D-80DC-4D1A4D4C3B20}" srcId="{CFE554EF-84CD-4D64-9DF1-79134049C161}" destId="{F2A91C7D-342F-4BB2-AD2A-2048564A6D39}" srcOrd="0" destOrd="0" parTransId="{CC1056BE-6EE0-434D-825D-958F380AFB20}" sibTransId="{9FDF6329-BB48-4070-91A9-08736C2DE6A0}"/>
    <dgm:cxn modelId="{6CAA3C47-F11E-4237-8CB9-4FABB9A73F9A}" type="presOf" srcId="{8AFE3374-525D-49C4-B259-59DCAF1A1030}" destId="{9D8EDB90-90F7-4DE2-9FD3-B525432D26AB}" srcOrd="1" destOrd="0" presId="urn:microsoft.com/office/officeart/2005/8/layout/orgChart1"/>
    <dgm:cxn modelId="{7D3AA2E4-CB33-4CDD-A5A0-967E88B8CBE2}" type="presOf" srcId="{94630148-9742-492C-B1E8-A518916CCB60}" destId="{152A8C3D-6CBE-4597-9ECA-3631670FE504}" srcOrd="0" destOrd="0" presId="urn:microsoft.com/office/officeart/2005/8/layout/orgChart1"/>
    <dgm:cxn modelId="{98F3F830-7A25-4294-9F9C-C4CA7569E087}" type="presOf" srcId="{F2A91C7D-342F-4BB2-AD2A-2048564A6D39}" destId="{F208174D-2B25-4DA5-84BB-275CE7238399}" srcOrd="0" destOrd="0" presId="urn:microsoft.com/office/officeart/2005/8/layout/orgChart1"/>
    <dgm:cxn modelId="{0F6AC7AD-3ABF-4640-94E8-E4285822337C}" type="presOf" srcId="{1115CF56-8B95-43A3-8E5A-843480233316}" destId="{0A1A0083-CC88-4A1D-B38F-AD733B579431}" srcOrd="0" destOrd="0" presId="urn:microsoft.com/office/officeart/2005/8/layout/orgChart1"/>
    <dgm:cxn modelId="{05186574-86A3-4B26-A00D-02555F200900}" type="presOf" srcId="{F2A91C7D-342F-4BB2-AD2A-2048564A6D39}" destId="{40986589-40D9-46CC-8F09-1466786391C4}" srcOrd="1" destOrd="0" presId="urn:microsoft.com/office/officeart/2005/8/layout/orgChart1"/>
    <dgm:cxn modelId="{8901E192-1F46-42C8-807B-B2FF03CB89FC}" srcId="{94630148-9742-492C-B1E8-A518916CCB60}" destId="{4C8BAFE1-05B6-4451-AF28-9FC7664728D1}" srcOrd="0" destOrd="0" parTransId="{9814CD89-D7D4-4B88-9EA2-E6E4BFEC52A8}" sibTransId="{A73443EC-8CAA-4BAD-B655-55FF51802A71}"/>
    <dgm:cxn modelId="{2799547A-9156-4463-96FD-96C78B4C1978}" type="presOf" srcId="{1115CF56-8B95-43A3-8E5A-843480233316}" destId="{789EBE12-4B47-43FC-8557-200DDDD8E43F}" srcOrd="1" destOrd="0" presId="urn:microsoft.com/office/officeart/2005/8/layout/orgChart1"/>
    <dgm:cxn modelId="{E32DD5B5-75C9-40D8-B93C-7F8447A89B37}" srcId="{4C8BAFE1-05B6-4451-AF28-9FC7664728D1}" destId="{CFE554EF-84CD-4D64-9DF1-79134049C161}" srcOrd="0" destOrd="0" parTransId="{97A11847-7276-4F5E-8E06-4E21DB993B99}" sibTransId="{81DED4B3-5911-4E2C-9E81-65E5F4C7F3A0}"/>
    <dgm:cxn modelId="{D5CE6AED-55A0-4402-8B54-57C7504D6B80}" srcId="{F2A91C7D-342F-4BB2-AD2A-2048564A6D39}" destId="{1115CF56-8B95-43A3-8E5A-843480233316}" srcOrd="0" destOrd="0" parTransId="{5C443AD3-3D0C-4F65-B673-3CFF88A927F1}" sibTransId="{7F6284DF-332D-457A-87CE-4257D3E50B21}"/>
    <dgm:cxn modelId="{0CECF981-7808-47F6-98C7-FE78CE743742}" type="presOf" srcId="{CC1056BE-6EE0-434D-825D-958F380AFB20}" destId="{04E0D514-B6B7-4975-A8D2-5125BA49403D}" srcOrd="0" destOrd="0" presId="urn:microsoft.com/office/officeart/2005/8/layout/orgChart1"/>
    <dgm:cxn modelId="{FB2EF201-4EFD-4843-BCB2-FBBF379D9FE2}" type="presOf" srcId="{73C7C976-9D2B-4E0B-BE19-755B14E21027}" destId="{6FB549EB-1442-45CE-B628-B091FD83C4B5}" srcOrd="1" destOrd="0" presId="urn:microsoft.com/office/officeart/2005/8/layout/orgChart1"/>
    <dgm:cxn modelId="{4572B40F-685B-4E16-A808-B942E649ADE5}" srcId="{94630148-9742-492C-B1E8-A518916CCB60}" destId="{8AFE3374-525D-49C4-B259-59DCAF1A1030}" srcOrd="1" destOrd="0" parTransId="{A6B653A5-88F3-401C-B9B8-843AFE0B1B62}" sibTransId="{FCC727F3-9A51-4181-84E0-507DCAAEE0CE}"/>
    <dgm:cxn modelId="{C27A19B6-4BA0-4F26-823E-26554BBBB354}" type="presOf" srcId="{73C7C976-9D2B-4E0B-BE19-755B14E21027}" destId="{19510C62-F3A3-41B1-AC91-9F9EF11BCA2F}" srcOrd="0" destOrd="0" presId="urn:microsoft.com/office/officeart/2005/8/layout/orgChart1"/>
    <dgm:cxn modelId="{3892950D-CA65-4125-87FB-816851407226}" type="presOf" srcId="{CFE554EF-84CD-4D64-9DF1-79134049C161}" destId="{6FD88756-48B5-4787-A15C-5601637078CF}" srcOrd="1" destOrd="0" presId="urn:microsoft.com/office/officeart/2005/8/layout/orgChart1"/>
    <dgm:cxn modelId="{624EFA88-430D-4709-B03D-036E07DD9B04}" type="presOf" srcId="{1C82C6D8-0CCB-4E90-A64B-2AA170BEEE22}" destId="{8B700023-6E9C-44EC-89EF-ED3BC1B61858}" srcOrd="0" destOrd="0" presId="urn:microsoft.com/office/officeart/2005/8/layout/orgChart1"/>
    <dgm:cxn modelId="{B3FA292F-3533-48C9-8149-B97AF060897A}" type="presOf" srcId="{8AFE3374-525D-49C4-B259-59DCAF1A1030}" destId="{82154B0F-4453-4225-9EAC-1654774491D8}" srcOrd="0" destOrd="0" presId="urn:microsoft.com/office/officeart/2005/8/layout/orgChart1"/>
    <dgm:cxn modelId="{DB090375-877F-491A-A129-05A808A475C2}" type="presOf" srcId="{97A11847-7276-4F5E-8E06-4E21DB993B99}" destId="{563763CF-EC6C-46C3-94E9-26311D6F30E3}" srcOrd="0" destOrd="0" presId="urn:microsoft.com/office/officeart/2005/8/layout/orgChart1"/>
    <dgm:cxn modelId="{036C2822-F267-4C6F-9453-063E193BFC14}" type="presOf" srcId="{5C443AD3-3D0C-4F65-B673-3CFF88A927F1}" destId="{B37AA1C7-F690-42E7-9687-267892338A6F}" srcOrd="0" destOrd="0" presId="urn:microsoft.com/office/officeart/2005/8/layout/orgChart1"/>
    <dgm:cxn modelId="{514A895C-AF95-448E-9FF7-6238EB9521FC}" type="presOf" srcId="{CFE554EF-84CD-4D64-9DF1-79134049C161}" destId="{3948AB3E-06ED-4F19-9A66-99C5B37E537B}" srcOrd="0" destOrd="0" presId="urn:microsoft.com/office/officeart/2005/8/layout/orgChart1"/>
    <dgm:cxn modelId="{BDB4AB40-A91B-4915-A743-B4543189DFD5}" srcId="{1115CF56-8B95-43A3-8E5A-843480233316}" destId="{73C7C976-9D2B-4E0B-BE19-755B14E21027}" srcOrd="0" destOrd="0" parTransId="{1C82C6D8-0CCB-4E90-A64B-2AA170BEEE22}" sibTransId="{43B1DB9D-8CD7-44BF-B4D3-2AAF661D5D5A}"/>
    <dgm:cxn modelId="{FDE2BFD8-6FD9-40F2-B777-83272B19EAEA}" type="presParOf" srcId="{152A8C3D-6CBE-4597-9ECA-3631670FE504}" destId="{8B75ED79-483F-46CA-8376-3B1B98D5DB67}" srcOrd="0" destOrd="0" presId="urn:microsoft.com/office/officeart/2005/8/layout/orgChart1"/>
    <dgm:cxn modelId="{6051C75E-16E4-4C63-B7BF-A2D9FC77E5A2}" type="presParOf" srcId="{8B75ED79-483F-46CA-8376-3B1B98D5DB67}" destId="{9E0C32C2-3E91-4505-ABF9-EC37D87A6C53}" srcOrd="0" destOrd="0" presId="urn:microsoft.com/office/officeart/2005/8/layout/orgChart1"/>
    <dgm:cxn modelId="{EE8BA998-4967-4D81-ABBA-0A24CC34A1F1}" type="presParOf" srcId="{9E0C32C2-3E91-4505-ABF9-EC37D87A6C53}" destId="{68E4E322-4E0D-460D-8F80-B2CB62A2C682}" srcOrd="0" destOrd="0" presId="urn:microsoft.com/office/officeart/2005/8/layout/orgChart1"/>
    <dgm:cxn modelId="{03A4660E-8ADD-4277-B105-7616BBB524D6}" type="presParOf" srcId="{9E0C32C2-3E91-4505-ABF9-EC37D87A6C53}" destId="{8DA54C56-E37D-4A9D-AC8D-A1016968BCF3}" srcOrd="1" destOrd="0" presId="urn:microsoft.com/office/officeart/2005/8/layout/orgChart1"/>
    <dgm:cxn modelId="{6512D83A-15AD-4F1C-98B1-AAA9E18953CA}" type="presParOf" srcId="{8B75ED79-483F-46CA-8376-3B1B98D5DB67}" destId="{D7A6F982-1D09-4DCD-9DF6-CF49AFEBEFFA}" srcOrd="1" destOrd="0" presId="urn:microsoft.com/office/officeart/2005/8/layout/orgChart1"/>
    <dgm:cxn modelId="{FA493C4A-C676-49C6-9FA4-4E60C4B45D78}" type="presParOf" srcId="{D7A6F982-1D09-4DCD-9DF6-CF49AFEBEFFA}" destId="{563763CF-EC6C-46C3-94E9-26311D6F30E3}" srcOrd="0" destOrd="0" presId="urn:microsoft.com/office/officeart/2005/8/layout/orgChart1"/>
    <dgm:cxn modelId="{58D76A3B-8925-44BD-8CE1-C4AE2E0449AC}" type="presParOf" srcId="{D7A6F982-1D09-4DCD-9DF6-CF49AFEBEFFA}" destId="{DD2A7115-A3CE-4438-A81A-9CBE3E9BEAEB}" srcOrd="1" destOrd="0" presId="urn:microsoft.com/office/officeart/2005/8/layout/orgChart1"/>
    <dgm:cxn modelId="{DDA71797-0771-4F70-804C-D4AC9972CC90}" type="presParOf" srcId="{DD2A7115-A3CE-4438-A81A-9CBE3E9BEAEB}" destId="{53AE4B50-E705-40F4-9579-FECDB9918A65}" srcOrd="0" destOrd="0" presId="urn:microsoft.com/office/officeart/2005/8/layout/orgChart1"/>
    <dgm:cxn modelId="{558D6C23-D2C9-4B7F-9A68-529C71B2017F}" type="presParOf" srcId="{53AE4B50-E705-40F4-9579-FECDB9918A65}" destId="{3948AB3E-06ED-4F19-9A66-99C5B37E537B}" srcOrd="0" destOrd="0" presId="urn:microsoft.com/office/officeart/2005/8/layout/orgChart1"/>
    <dgm:cxn modelId="{C68A9938-CF20-486D-9F4D-04CAE6FE96FB}" type="presParOf" srcId="{53AE4B50-E705-40F4-9579-FECDB9918A65}" destId="{6FD88756-48B5-4787-A15C-5601637078CF}" srcOrd="1" destOrd="0" presId="urn:microsoft.com/office/officeart/2005/8/layout/orgChart1"/>
    <dgm:cxn modelId="{44AE42AA-CFEB-43D3-8D98-65981DC9A50B}" type="presParOf" srcId="{DD2A7115-A3CE-4438-A81A-9CBE3E9BEAEB}" destId="{26A0189F-D04F-4F6D-BCE1-A9DB1B17F086}" srcOrd="1" destOrd="0" presId="urn:microsoft.com/office/officeart/2005/8/layout/orgChart1"/>
    <dgm:cxn modelId="{46AB2367-C7C1-44CE-9654-BAEBCDB94CE3}" type="presParOf" srcId="{26A0189F-D04F-4F6D-BCE1-A9DB1B17F086}" destId="{04E0D514-B6B7-4975-A8D2-5125BA49403D}" srcOrd="0" destOrd="0" presId="urn:microsoft.com/office/officeart/2005/8/layout/orgChart1"/>
    <dgm:cxn modelId="{6AC2B9EB-F46B-406E-862F-2ECC7EB816B5}" type="presParOf" srcId="{26A0189F-D04F-4F6D-BCE1-A9DB1B17F086}" destId="{92CC7E79-8A2D-4B08-A03B-3B3CD38242F8}" srcOrd="1" destOrd="0" presId="urn:microsoft.com/office/officeart/2005/8/layout/orgChart1"/>
    <dgm:cxn modelId="{D05E2533-7ED8-4D90-BB6A-EC4CE3D51D98}" type="presParOf" srcId="{92CC7E79-8A2D-4B08-A03B-3B3CD38242F8}" destId="{9BD34E5D-3622-4B77-B922-9DAFEB07CF33}" srcOrd="0" destOrd="0" presId="urn:microsoft.com/office/officeart/2005/8/layout/orgChart1"/>
    <dgm:cxn modelId="{4844484A-05D7-443D-83FE-6E14CFF3637A}" type="presParOf" srcId="{9BD34E5D-3622-4B77-B922-9DAFEB07CF33}" destId="{F208174D-2B25-4DA5-84BB-275CE7238399}" srcOrd="0" destOrd="0" presId="urn:microsoft.com/office/officeart/2005/8/layout/orgChart1"/>
    <dgm:cxn modelId="{D0549CDD-FC40-43C3-926D-58984BFA023A}" type="presParOf" srcId="{9BD34E5D-3622-4B77-B922-9DAFEB07CF33}" destId="{40986589-40D9-46CC-8F09-1466786391C4}" srcOrd="1" destOrd="0" presId="urn:microsoft.com/office/officeart/2005/8/layout/orgChart1"/>
    <dgm:cxn modelId="{689AF275-60AB-45F6-AF0E-DA9565A06D38}" type="presParOf" srcId="{92CC7E79-8A2D-4B08-A03B-3B3CD38242F8}" destId="{AAD14518-1474-478E-94C4-A83A0583D311}" srcOrd="1" destOrd="0" presId="urn:microsoft.com/office/officeart/2005/8/layout/orgChart1"/>
    <dgm:cxn modelId="{918A49A9-0432-44CC-9F2F-5BDB016BF083}" type="presParOf" srcId="{AAD14518-1474-478E-94C4-A83A0583D311}" destId="{B37AA1C7-F690-42E7-9687-267892338A6F}" srcOrd="0" destOrd="0" presId="urn:microsoft.com/office/officeart/2005/8/layout/orgChart1"/>
    <dgm:cxn modelId="{D2997BDF-0B0D-4341-B9ED-FB7907B94FB1}" type="presParOf" srcId="{AAD14518-1474-478E-94C4-A83A0583D311}" destId="{BB416192-CF3D-4043-87FA-E63BDC0911D0}" srcOrd="1" destOrd="0" presId="urn:microsoft.com/office/officeart/2005/8/layout/orgChart1"/>
    <dgm:cxn modelId="{8A6649D6-43C6-47B2-B4F5-5BF143F7AA28}" type="presParOf" srcId="{BB416192-CF3D-4043-87FA-E63BDC0911D0}" destId="{3312FEA2-93B9-4047-8939-0AC8065326F9}" srcOrd="0" destOrd="0" presId="urn:microsoft.com/office/officeart/2005/8/layout/orgChart1"/>
    <dgm:cxn modelId="{CF23B776-7F93-4329-B136-ACB6C8FEC913}" type="presParOf" srcId="{3312FEA2-93B9-4047-8939-0AC8065326F9}" destId="{0A1A0083-CC88-4A1D-B38F-AD733B579431}" srcOrd="0" destOrd="0" presId="urn:microsoft.com/office/officeart/2005/8/layout/orgChart1"/>
    <dgm:cxn modelId="{D70119F7-5F53-407A-A843-458FC1D3BB78}" type="presParOf" srcId="{3312FEA2-93B9-4047-8939-0AC8065326F9}" destId="{789EBE12-4B47-43FC-8557-200DDDD8E43F}" srcOrd="1" destOrd="0" presId="urn:microsoft.com/office/officeart/2005/8/layout/orgChart1"/>
    <dgm:cxn modelId="{C47CAC23-B928-47F3-BA8B-D936FA1726FB}" type="presParOf" srcId="{BB416192-CF3D-4043-87FA-E63BDC0911D0}" destId="{BE5C61BF-376E-4671-97E2-F31F9B7ADC2D}" srcOrd="1" destOrd="0" presId="urn:microsoft.com/office/officeart/2005/8/layout/orgChart1"/>
    <dgm:cxn modelId="{A4FB69EE-8DD5-470D-96B8-F06478554F3D}" type="presParOf" srcId="{BE5C61BF-376E-4671-97E2-F31F9B7ADC2D}" destId="{8B700023-6E9C-44EC-89EF-ED3BC1B61858}" srcOrd="0" destOrd="0" presId="urn:microsoft.com/office/officeart/2005/8/layout/orgChart1"/>
    <dgm:cxn modelId="{F748AFF2-BA41-475A-ADAD-77276D582BBF}" type="presParOf" srcId="{BE5C61BF-376E-4671-97E2-F31F9B7ADC2D}" destId="{CC170F26-AE8D-48E8-8CB4-F917F6491E18}" srcOrd="1" destOrd="0" presId="urn:microsoft.com/office/officeart/2005/8/layout/orgChart1"/>
    <dgm:cxn modelId="{2D00E4B1-9430-45D2-A9BF-7DCC459246CC}" type="presParOf" srcId="{CC170F26-AE8D-48E8-8CB4-F917F6491E18}" destId="{6FEE7D38-6CB2-4F93-92A0-B74C5E82B16B}" srcOrd="0" destOrd="0" presId="urn:microsoft.com/office/officeart/2005/8/layout/orgChart1"/>
    <dgm:cxn modelId="{EA26C850-099D-40C1-A6AF-55518CEC9931}" type="presParOf" srcId="{6FEE7D38-6CB2-4F93-92A0-B74C5E82B16B}" destId="{19510C62-F3A3-41B1-AC91-9F9EF11BCA2F}" srcOrd="0" destOrd="0" presId="urn:microsoft.com/office/officeart/2005/8/layout/orgChart1"/>
    <dgm:cxn modelId="{6C98862A-CC40-49FD-97CF-CECDF3B58611}" type="presParOf" srcId="{6FEE7D38-6CB2-4F93-92A0-B74C5E82B16B}" destId="{6FB549EB-1442-45CE-B628-B091FD83C4B5}" srcOrd="1" destOrd="0" presId="urn:microsoft.com/office/officeart/2005/8/layout/orgChart1"/>
    <dgm:cxn modelId="{4770C882-FDA0-4F7B-B5CE-CEA3C262705E}" type="presParOf" srcId="{CC170F26-AE8D-48E8-8CB4-F917F6491E18}" destId="{FC883A01-F84E-4BFD-8CB2-B957D652AD79}" srcOrd="1" destOrd="0" presId="urn:microsoft.com/office/officeart/2005/8/layout/orgChart1"/>
    <dgm:cxn modelId="{E5C001A1-91A9-450F-A27F-696203E4BB1F}" type="presParOf" srcId="{CC170F26-AE8D-48E8-8CB4-F917F6491E18}" destId="{7204333B-1D7A-44D0-A5CB-3450FE16BD4A}" srcOrd="2" destOrd="0" presId="urn:microsoft.com/office/officeart/2005/8/layout/orgChart1"/>
    <dgm:cxn modelId="{006D0A67-FCF7-4273-BF7C-6ADCA6431348}" type="presParOf" srcId="{BB416192-CF3D-4043-87FA-E63BDC0911D0}" destId="{89663605-8285-445E-94BA-46280D71EF4E}" srcOrd="2" destOrd="0" presId="urn:microsoft.com/office/officeart/2005/8/layout/orgChart1"/>
    <dgm:cxn modelId="{92334D76-3246-4AFA-BF98-2BF010653F67}" type="presParOf" srcId="{92CC7E79-8A2D-4B08-A03B-3B3CD38242F8}" destId="{7630F431-3B14-465E-B920-3D898DD188FA}" srcOrd="2" destOrd="0" presId="urn:microsoft.com/office/officeart/2005/8/layout/orgChart1"/>
    <dgm:cxn modelId="{DACEEB7F-EB9B-4E3C-BE02-7CF88C4B535D}" type="presParOf" srcId="{DD2A7115-A3CE-4438-A81A-9CBE3E9BEAEB}" destId="{C3675AEA-941A-47A7-A420-69FC3C322176}" srcOrd="2" destOrd="0" presId="urn:microsoft.com/office/officeart/2005/8/layout/orgChart1"/>
    <dgm:cxn modelId="{F9EFC4BD-2E60-4E9B-A1E2-D48C193EB1C4}" type="presParOf" srcId="{8B75ED79-483F-46CA-8376-3B1B98D5DB67}" destId="{6D4AE5CF-A48D-405B-94EA-228696A27C68}" srcOrd="2" destOrd="0" presId="urn:microsoft.com/office/officeart/2005/8/layout/orgChart1"/>
    <dgm:cxn modelId="{E5C5539D-1C9E-4846-B6E1-51139CC640E2}" type="presParOf" srcId="{152A8C3D-6CBE-4597-9ECA-3631670FE504}" destId="{EAF7DFB1-3CC2-4E4D-AB85-26B32C17F79F}" srcOrd="1" destOrd="0" presId="urn:microsoft.com/office/officeart/2005/8/layout/orgChart1"/>
    <dgm:cxn modelId="{AEB4F89B-2DB0-4769-A6C2-0DD543741C0C}" type="presParOf" srcId="{EAF7DFB1-3CC2-4E4D-AB85-26B32C17F79F}" destId="{34762093-67B5-4E97-AE97-E5A59CCB1551}" srcOrd="0" destOrd="0" presId="urn:microsoft.com/office/officeart/2005/8/layout/orgChart1"/>
    <dgm:cxn modelId="{843110D5-8DBC-4A26-A6BB-29CDF54B5C34}" type="presParOf" srcId="{34762093-67B5-4E97-AE97-E5A59CCB1551}" destId="{82154B0F-4453-4225-9EAC-1654774491D8}" srcOrd="0" destOrd="0" presId="urn:microsoft.com/office/officeart/2005/8/layout/orgChart1"/>
    <dgm:cxn modelId="{3AFC08C8-850B-48CB-93D4-643D10680B3D}" type="presParOf" srcId="{34762093-67B5-4E97-AE97-E5A59CCB1551}" destId="{9D8EDB90-90F7-4DE2-9FD3-B525432D26AB}" srcOrd="1" destOrd="0" presId="urn:microsoft.com/office/officeart/2005/8/layout/orgChart1"/>
    <dgm:cxn modelId="{438C2DDE-3356-4715-9BCD-1A38BE2A6E1B}" type="presParOf" srcId="{EAF7DFB1-3CC2-4E4D-AB85-26B32C17F79F}" destId="{1DDF8868-345A-4645-92B2-D7017A244FC2}" srcOrd="1" destOrd="0" presId="urn:microsoft.com/office/officeart/2005/8/layout/orgChart1"/>
    <dgm:cxn modelId="{8F4DE090-C6A4-4C17-B3EB-105EBC2C0233}" type="presParOf" srcId="{EAF7DFB1-3CC2-4E4D-AB85-26B32C17F79F}" destId="{5A51A958-E7A0-420E-9596-40ED0C287A4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5C634-9690-40F8-A340-2EC21B830F39}">
      <dsp:nvSpPr>
        <dsp:cNvPr id="0" name=""/>
        <dsp:cNvSpPr/>
      </dsp:nvSpPr>
      <dsp:spPr>
        <a:xfrm>
          <a:off x="0" y="4391257"/>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Service Provider</a:t>
          </a:r>
          <a:endParaRPr lang="en-US" sz="1100" b="0" kern="1200" dirty="0">
            <a:effectLst>
              <a:outerShdw blurRad="38100" dist="38100" dir="2700000" algn="tl">
                <a:srgbClr val="000000">
                  <a:alpha val="43137"/>
                </a:srgbClr>
              </a:outerShdw>
            </a:effectLst>
          </a:endParaRPr>
        </a:p>
      </dsp:txBody>
      <dsp:txXfrm>
        <a:off x="0" y="4391257"/>
        <a:ext cx="2649681" cy="533904"/>
      </dsp:txXfrm>
    </dsp:sp>
    <dsp:sp modelId="{15D66222-08AC-4CCA-BF70-5C31EFCF63CF}">
      <dsp:nvSpPr>
        <dsp:cNvPr id="0" name=""/>
        <dsp:cNvSpPr/>
      </dsp:nvSpPr>
      <dsp:spPr>
        <a:xfrm>
          <a:off x="0" y="3768369"/>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Local Workforce Development Board Support</a:t>
          </a:r>
          <a:endParaRPr lang="en-US" sz="1100" b="0" kern="1200" dirty="0">
            <a:effectLst>
              <a:outerShdw blurRad="38100" dist="38100" dir="2700000" algn="tl">
                <a:srgbClr val="000000">
                  <a:alpha val="43137"/>
                </a:srgbClr>
              </a:outerShdw>
            </a:effectLst>
          </a:endParaRPr>
        </a:p>
      </dsp:txBody>
      <dsp:txXfrm>
        <a:off x="0" y="3768369"/>
        <a:ext cx="2649681" cy="533904"/>
      </dsp:txXfrm>
    </dsp:sp>
    <dsp:sp modelId="{A9DF8A59-EB43-4E91-9204-4518F5E9F542}">
      <dsp:nvSpPr>
        <dsp:cNvPr id="0" name=""/>
        <dsp:cNvSpPr/>
      </dsp:nvSpPr>
      <dsp:spPr>
        <a:xfrm>
          <a:off x="0" y="3145481"/>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Local Workforce Development Boards</a:t>
          </a:r>
          <a:endParaRPr lang="en-US" sz="1100" b="0" kern="1200" dirty="0">
            <a:effectLst>
              <a:outerShdw blurRad="38100" dist="38100" dir="2700000" algn="tl">
                <a:srgbClr val="000000">
                  <a:alpha val="43137"/>
                </a:srgbClr>
              </a:outerShdw>
            </a:effectLst>
          </a:endParaRPr>
        </a:p>
      </dsp:txBody>
      <dsp:txXfrm>
        <a:off x="0" y="3145481"/>
        <a:ext cx="2649681" cy="533904"/>
      </dsp:txXfrm>
    </dsp:sp>
    <dsp:sp modelId="{7B79BC31-B5FA-495A-8C28-2E3ADC85E509}">
      <dsp:nvSpPr>
        <dsp:cNvPr id="0" name=""/>
        <dsp:cNvSpPr/>
      </dsp:nvSpPr>
      <dsp:spPr>
        <a:xfrm>
          <a:off x="0" y="2522593"/>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Grant Subrecipients</a:t>
          </a:r>
          <a:endParaRPr lang="en-US" sz="1100" b="0" kern="1200" dirty="0">
            <a:effectLst>
              <a:outerShdw blurRad="38100" dist="38100" dir="2700000" algn="tl">
                <a:srgbClr val="000000">
                  <a:alpha val="43137"/>
                </a:srgbClr>
              </a:outerShdw>
            </a:effectLst>
          </a:endParaRPr>
        </a:p>
      </dsp:txBody>
      <dsp:txXfrm>
        <a:off x="0" y="2522593"/>
        <a:ext cx="2649681" cy="533904"/>
      </dsp:txXfrm>
    </dsp:sp>
    <dsp:sp modelId="{B582E13D-AC1E-4F02-9D3A-C5CF6E364532}">
      <dsp:nvSpPr>
        <dsp:cNvPr id="0" name=""/>
        <dsp:cNvSpPr/>
      </dsp:nvSpPr>
      <dsp:spPr>
        <a:xfrm>
          <a:off x="0" y="1899704"/>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Local Areas</a:t>
          </a:r>
          <a:endParaRPr lang="en-US" sz="1100" b="0" kern="1200" dirty="0">
            <a:effectLst>
              <a:outerShdw blurRad="38100" dist="38100" dir="2700000" algn="tl">
                <a:srgbClr val="000000">
                  <a:alpha val="43137"/>
                </a:srgbClr>
              </a:outerShdw>
            </a:effectLst>
          </a:endParaRPr>
        </a:p>
      </dsp:txBody>
      <dsp:txXfrm>
        <a:off x="0" y="1899704"/>
        <a:ext cx="2649681" cy="533904"/>
      </dsp:txXfrm>
    </dsp:sp>
    <dsp:sp modelId="{06DA5C7F-FF3B-44AC-A253-31DF72242451}">
      <dsp:nvSpPr>
        <dsp:cNvPr id="0" name=""/>
        <dsp:cNvSpPr/>
      </dsp:nvSpPr>
      <dsp:spPr>
        <a:xfrm>
          <a:off x="0" y="1287735"/>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smtClean="0">
              <a:effectLst>
                <a:outerShdw blurRad="38100" dist="38100" dir="2700000" algn="tl">
                  <a:srgbClr val="000000">
                    <a:alpha val="43137"/>
                  </a:srgbClr>
                </a:outerShdw>
              </a:effectLst>
            </a:rPr>
            <a:t>“The State”</a:t>
          </a:r>
          <a:endParaRPr lang="en-US" sz="1100" b="0" kern="1200" dirty="0">
            <a:effectLst>
              <a:outerShdw blurRad="38100" dist="38100" dir="2700000" algn="tl">
                <a:srgbClr val="000000">
                  <a:alpha val="43137"/>
                </a:srgbClr>
              </a:outerShdw>
            </a:effectLst>
          </a:endParaRPr>
        </a:p>
      </dsp:txBody>
      <dsp:txXfrm>
        <a:off x="0" y="1287735"/>
        <a:ext cx="2649681" cy="533904"/>
      </dsp:txXfrm>
    </dsp:sp>
    <dsp:sp modelId="{84220F96-FD92-4062-ABCD-D5534A19EC05}">
      <dsp:nvSpPr>
        <dsp:cNvPr id="0" name=""/>
        <dsp:cNvSpPr/>
      </dsp:nvSpPr>
      <dsp:spPr>
        <a:xfrm>
          <a:off x="0" y="653928"/>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dirty="0" smtClean="0">
              <a:effectLst>
                <a:outerShdw blurRad="38100" dist="38100" dir="2700000" algn="tl">
                  <a:srgbClr val="000000">
                    <a:alpha val="43137"/>
                  </a:srgbClr>
                </a:outerShdw>
              </a:effectLst>
            </a:rPr>
            <a:t>State Workforce Development Board</a:t>
          </a:r>
          <a:endParaRPr lang="en-US" sz="1100" b="0" kern="1200" dirty="0">
            <a:effectLst>
              <a:outerShdw blurRad="38100" dist="38100" dir="2700000" algn="tl">
                <a:srgbClr val="000000">
                  <a:alpha val="43137"/>
                </a:srgbClr>
              </a:outerShdw>
            </a:effectLst>
          </a:endParaRPr>
        </a:p>
      </dsp:txBody>
      <dsp:txXfrm>
        <a:off x="0" y="653928"/>
        <a:ext cx="2649681" cy="533904"/>
      </dsp:txXfrm>
    </dsp:sp>
    <dsp:sp modelId="{DEA1DC9C-3064-4033-BC22-A02613FA01E1}">
      <dsp:nvSpPr>
        <dsp:cNvPr id="0" name=""/>
        <dsp:cNvSpPr/>
      </dsp:nvSpPr>
      <dsp:spPr>
        <a:xfrm>
          <a:off x="0" y="3646"/>
          <a:ext cx="8832273" cy="533904"/>
        </a:xfrm>
        <a:prstGeom prst="roundRect">
          <a:avLst>
            <a:gd name="adj" fmla="val 10000"/>
          </a:avLst>
        </a:prstGeom>
        <a:solidFill>
          <a:schemeClr val="accent3">
            <a:tint val="40000"/>
            <a:hueOff val="0"/>
            <a:satOff val="0"/>
            <a:lumOff val="0"/>
            <a:alphaOff val="0"/>
          </a:schemeClr>
        </a:solidFill>
        <a:ln>
          <a:noFill/>
        </a:ln>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n-US" sz="1100" b="0" kern="1200" dirty="0" smtClean="0">
              <a:effectLst>
                <a:outerShdw blurRad="38100" dist="38100" dir="2700000" algn="tl">
                  <a:srgbClr val="000000">
                    <a:alpha val="43137"/>
                  </a:srgbClr>
                </a:outerShdw>
              </a:effectLst>
            </a:rPr>
            <a:t>Accepts funds for Nebraska</a:t>
          </a:r>
        </a:p>
        <a:p>
          <a:pPr lvl="0" algn="ctr" defTabSz="488950">
            <a:lnSpc>
              <a:spcPct val="90000"/>
            </a:lnSpc>
            <a:spcBef>
              <a:spcPct val="0"/>
            </a:spcBef>
            <a:spcAft>
              <a:spcPct val="35000"/>
            </a:spcAft>
          </a:pPr>
          <a:r>
            <a:rPr lang="en-US" sz="1100" b="0" i="0" kern="1200" dirty="0" smtClean="0">
              <a:effectLst>
                <a:outerShdw blurRad="38100" dist="38100" dir="2700000" algn="tl">
                  <a:srgbClr val="000000">
                    <a:alpha val="43137"/>
                  </a:srgbClr>
                </a:outerShdw>
              </a:effectLst>
            </a:rPr>
            <a:t>from US Department of Labor</a:t>
          </a:r>
          <a:endParaRPr lang="en-US" sz="1100" b="0" i="0" kern="1200" dirty="0">
            <a:effectLst>
              <a:outerShdw blurRad="38100" dist="38100" dir="2700000" algn="tl">
                <a:srgbClr val="000000">
                  <a:alpha val="43137"/>
                </a:srgbClr>
              </a:outerShdw>
            </a:effectLst>
          </a:endParaRPr>
        </a:p>
      </dsp:txBody>
      <dsp:txXfrm>
        <a:off x="0" y="3646"/>
        <a:ext cx="2649681" cy="533904"/>
      </dsp:txXfrm>
    </dsp:sp>
    <dsp:sp modelId="{B621BF42-0752-4B77-917F-237C99335DB6}">
      <dsp:nvSpPr>
        <dsp:cNvPr id="0" name=""/>
        <dsp:cNvSpPr/>
      </dsp:nvSpPr>
      <dsp:spPr>
        <a:xfrm>
          <a:off x="4957233" y="75532"/>
          <a:ext cx="1089357" cy="44492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effectLst/>
            </a:rPr>
            <a:t>Governor</a:t>
          </a:r>
          <a:endParaRPr lang="en-US" sz="1000" b="0" kern="1200" dirty="0">
            <a:effectLst/>
          </a:endParaRPr>
        </a:p>
      </dsp:txBody>
      <dsp:txXfrm>
        <a:off x="4970264" y="88563"/>
        <a:ext cx="1063295" cy="418858"/>
      </dsp:txXfrm>
    </dsp:sp>
    <dsp:sp modelId="{9F1ADF0A-E3C5-46C2-9D29-8C44C14D8812}">
      <dsp:nvSpPr>
        <dsp:cNvPr id="0" name=""/>
        <dsp:cNvSpPr/>
      </dsp:nvSpPr>
      <dsp:spPr>
        <a:xfrm>
          <a:off x="5456191" y="520452"/>
          <a:ext cx="91440" cy="177968"/>
        </a:xfrm>
        <a:custGeom>
          <a:avLst/>
          <a:gdLst/>
          <a:ahLst/>
          <a:cxnLst/>
          <a:rect l="0" t="0" r="0" b="0"/>
          <a:pathLst>
            <a:path>
              <a:moveTo>
                <a:pt x="45720" y="0"/>
              </a:moveTo>
              <a:lnTo>
                <a:pt x="45720" y="17796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89315B-1D6B-4426-990A-BCC1FEB5F5BF}">
      <dsp:nvSpPr>
        <dsp:cNvPr id="0" name=""/>
        <dsp:cNvSpPr/>
      </dsp:nvSpPr>
      <dsp:spPr>
        <a:xfrm>
          <a:off x="4310999" y="698420"/>
          <a:ext cx="2381825" cy="44492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effectLst/>
            </a:rPr>
            <a:t>Nebraska Workforce Development Board</a:t>
          </a:r>
          <a:endParaRPr lang="en-US" sz="1000" b="0" kern="1200" dirty="0">
            <a:effectLst/>
          </a:endParaRPr>
        </a:p>
      </dsp:txBody>
      <dsp:txXfrm>
        <a:off x="4324030" y="711451"/>
        <a:ext cx="2355763" cy="418858"/>
      </dsp:txXfrm>
    </dsp:sp>
    <dsp:sp modelId="{32A3691E-69E3-40DB-B449-825C6D7696F4}">
      <dsp:nvSpPr>
        <dsp:cNvPr id="0" name=""/>
        <dsp:cNvSpPr/>
      </dsp:nvSpPr>
      <dsp:spPr>
        <a:xfrm>
          <a:off x="5456191" y="1143340"/>
          <a:ext cx="91440" cy="177968"/>
        </a:xfrm>
        <a:custGeom>
          <a:avLst/>
          <a:gdLst/>
          <a:ahLst/>
          <a:cxnLst/>
          <a:rect l="0" t="0" r="0" b="0"/>
          <a:pathLst>
            <a:path>
              <a:moveTo>
                <a:pt x="45720" y="0"/>
              </a:moveTo>
              <a:lnTo>
                <a:pt x="45720" y="17796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C4324C-3C17-45C0-9115-574F08BFA603}">
      <dsp:nvSpPr>
        <dsp:cNvPr id="0" name=""/>
        <dsp:cNvSpPr/>
      </dsp:nvSpPr>
      <dsp:spPr>
        <a:xfrm>
          <a:off x="4310999" y="1321308"/>
          <a:ext cx="2381825" cy="44492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effectLst/>
            </a:rPr>
            <a:t>Nebraska Department of Labor (NDOL)</a:t>
          </a:r>
          <a:endParaRPr lang="en-US" sz="1000" b="0" kern="1200" dirty="0">
            <a:effectLst/>
          </a:endParaRPr>
        </a:p>
      </dsp:txBody>
      <dsp:txXfrm>
        <a:off x="4324030" y="1334339"/>
        <a:ext cx="2355763" cy="418858"/>
      </dsp:txXfrm>
    </dsp:sp>
    <dsp:sp modelId="{1C1D213D-7C98-4AC6-AC7C-C91AC4A396CE}">
      <dsp:nvSpPr>
        <dsp:cNvPr id="0" name=""/>
        <dsp:cNvSpPr/>
      </dsp:nvSpPr>
      <dsp:spPr>
        <a:xfrm>
          <a:off x="3561549" y="1766228"/>
          <a:ext cx="1940362" cy="177968"/>
        </a:xfrm>
        <a:custGeom>
          <a:avLst/>
          <a:gdLst/>
          <a:ahLst/>
          <a:cxnLst/>
          <a:rect l="0" t="0" r="0" b="0"/>
          <a:pathLst>
            <a:path>
              <a:moveTo>
                <a:pt x="1940362" y="0"/>
              </a:moveTo>
              <a:lnTo>
                <a:pt x="1940362" y="88984"/>
              </a:lnTo>
              <a:lnTo>
                <a:pt x="0" y="88984"/>
              </a:lnTo>
              <a:lnTo>
                <a:pt x="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FC5B1-C7B1-4ADF-9B31-CED3AFAA3D16}">
      <dsp:nvSpPr>
        <dsp:cNvPr id="0" name=""/>
        <dsp:cNvSpPr/>
      </dsp:nvSpPr>
      <dsp:spPr>
        <a:xfrm>
          <a:off x="3016870" y="1944196"/>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smtClean="0">
              <a:effectLst/>
            </a:rPr>
            <a:t>Greater Lincoln</a:t>
          </a:r>
          <a:endParaRPr lang="en-US" sz="1000" b="1" kern="1200" dirty="0">
            <a:effectLst/>
          </a:endParaRPr>
        </a:p>
      </dsp:txBody>
      <dsp:txXfrm>
        <a:off x="3029901" y="1957227"/>
        <a:ext cx="1063295" cy="418858"/>
      </dsp:txXfrm>
    </dsp:sp>
    <dsp:sp modelId="{14158F10-F1D5-4A0B-A5C9-99B567922AEB}">
      <dsp:nvSpPr>
        <dsp:cNvPr id="0" name=""/>
        <dsp:cNvSpPr/>
      </dsp:nvSpPr>
      <dsp:spPr>
        <a:xfrm>
          <a:off x="3515829" y="2389116"/>
          <a:ext cx="91440" cy="177968"/>
        </a:xfrm>
        <a:custGeom>
          <a:avLst/>
          <a:gdLst/>
          <a:ahLst/>
          <a:cxnLst/>
          <a:rect l="0" t="0" r="0" b="0"/>
          <a:pathLst>
            <a:path>
              <a:moveTo>
                <a:pt x="45720" y="0"/>
              </a:move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5F21D1-C6EE-4E56-BE3F-46292375A4BD}">
      <dsp:nvSpPr>
        <dsp:cNvPr id="0" name=""/>
        <dsp:cNvSpPr/>
      </dsp:nvSpPr>
      <dsp:spPr>
        <a:xfrm>
          <a:off x="3016870" y="2567085"/>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effectLst/>
            </a:rPr>
            <a:t>Mayor of Lincoln</a:t>
          </a:r>
          <a:endParaRPr lang="en-US" sz="1000" b="0" kern="1200" dirty="0">
            <a:effectLst/>
          </a:endParaRPr>
        </a:p>
      </dsp:txBody>
      <dsp:txXfrm>
        <a:off x="3029901" y="2580116"/>
        <a:ext cx="1063295" cy="418858"/>
      </dsp:txXfrm>
    </dsp:sp>
    <dsp:sp modelId="{9B6FA023-B677-41D1-A906-227EE56907E2}">
      <dsp:nvSpPr>
        <dsp:cNvPr id="0" name=""/>
        <dsp:cNvSpPr/>
      </dsp:nvSpPr>
      <dsp:spPr>
        <a:xfrm>
          <a:off x="3512145" y="3012005"/>
          <a:ext cx="91440" cy="177968"/>
        </a:xfrm>
        <a:custGeom>
          <a:avLst/>
          <a:gdLst/>
          <a:ahLst/>
          <a:cxnLst/>
          <a:rect l="0" t="0" r="0" b="0"/>
          <a:pathLst>
            <a:path>
              <a:moveTo>
                <a:pt x="49403" y="0"/>
              </a:moveTo>
              <a:lnTo>
                <a:pt x="49403" y="88984"/>
              </a:lnTo>
              <a:lnTo>
                <a:pt x="45720" y="88984"/>
              </a:ln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F9234-4889-4941-B202-223F9ED1AA00}">
      <dsp:nvSpPr>
        <dsp:cNvPr id="0" name=""/>
        <dsp:cNvSpPr/>
      </dsp:nvSpPr>
      <dsp:spPr>
        <a:xfrm>
          <a:off x="3008958" y="3189973"/>
          <a:ext cx="1097813"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ct val="35000"/>
            </a:spcAft>
          </a:pPr>
          <a:r>
            <a:rPr lang="en-US" sz="850" b="0" kern="1200" dirty="0" smtClean="0">
              <a:effectLst/>
            </a:rPr>
            <a:t>Greater Lincoln Workforce Development Board</a:t>
          </a:r>
          <a:endParaRPr lang="en-US" sz="850" b="0" kern="1200" dirty="0">
            <a:effectLst/>
          </a:endParaRPr>
        </a:p>
      </dsp:txBody>
      <dsp:txXfrm>
        <a:off x="3021989" y="3203004"/>
        <a:ext cx="1071751" cy="418858"/>
      </dsp:txXfrm>
    </dsp:sp>
    <dsp:sp modelId="{3D22344F-BE3B-4DA7-947D-10D48EF6698A}">
      <dsp:nvSpPr>
        <dsp:cNvPr id="0" name=""/>
        <dsp:cNvSpPr/>
      </dsp:nvSpPr>
      <dsp:spPr>
        <a:xfrm>
          <a:off x="3512145" y="3634893"/>
          <a:ext cx="91440" cy="177968"/>
        </a:xfrm>
        <a:custGeom>
          <a:avLst/>
          <a:gdLst/>
          <a:ahLst/>
          <a:cxnLst/>
          <a:rect l="0" t="0" r="0" b="0"/>
          <a:pathLst>
            <a:path>
              <a:moveTo>
                <a:pt x="45720" y="0"/>
              </a:moveTo>
              <a:lnTo>
                <a:pt x="45720" y="88984"/>
              </a:lnTo>
              <a:lnTo>
                <a:pt x="49403" y="88984"/>
              </a:lnTo>
              <a:lnTo>
                <a:pt x="49403"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67EF43-1CFA-4BAE-A4D1-83384599493C}">
      <dsp:nvSpPr>
        <dsp:cNvPr id="0" name=""/>
        <dsp:cNvSpPr/>
      </dsp:nvSpPr>
      <dsp:spPr>
        <a:xfrm>
          <a:off x="3016870" y="3812861"/>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effectLst/>
            </a:rPr>
            <a:t>City of Lincoln</a:t>
          </a:r>
          <a:endParaRPr lang="en-US" sz="850" b="0" kern="1200" dirty="0">
            <a:effectLst/>
          </a:endParaRPr>
        </a:p>
      </dsp:txBody>
      <dsp:txXfrm>
        <a:off x="3029901" y="3825892"/>
        <a:ext cx="1063295" cy="418858"/>
      </dsp:txXfrm>
    </dsp:sp>
    <dsp:sp modelId="{37C33715-BDC9-4149-B712-65B46C7B851E}">
      <dsp:nvSpPr>
        <dsp:cNvPr id="0" name=""/>
        <dsp:cNvSpPr/>
      </dsp:nvSpPr>
      <dsp:spPr>
        <a:xfrm>
          <a:off x="3515829" y="4257781"/>
          <a:ext cx="91440" cy="177968"/>
        </a:xfrm>
        <a:custGeom>
          <a:avLst/>
          <a:gdLst/>
          <a:ahLst/>
          <a:cxnLst/>
          <a:rect l="0" t="0" r="0" b="0"/>
          <a:pathLst>
            <a:path>
              <a:moveTo>
                <a:pt x="45720" y="0"/>
              </a:move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6F82EA-D3F8-4218-B560-93E310D879F3}">
      <dsp:nvSpPr>
        <dsp:cNvPr id="0" name=""/>
        <dsp:cNvSpPr/>
      </dsp:nvSpPr>
      <dsp:spPr>
        <a:xfrm>
          <a:off x="3016870" y="4435749"/>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dirty="0" smtClean="0">
              <a:effectLst/>
            </a:rPr>
            <a:t>ResCare</a:t>
          </a:r>
          <a:endParaRPr lang="en-US" sz="850" b="0" kern="1200" dirty="0">
            <a:effectLst/>
          </a:endParaRPr>
        </a:p>
      </dsp:txBody>
      <dsp:txXfrm>
        <a:off x="3029901" y="4448780"/>
        <a:ext cx="1063295" cy="418858"/>
      </dsp:txXfrm>
    </dsp:sp>
    <dsp:sp modelId="{E5F72C8E-7D0A-4ADB-B9FC-6DBB12294EDE}">
      <dsp:nvSpPr>
        <dsp:cNvPr id="0" name=""/>
        <dsp:cNvSpPr/>
      </dsp:nvSpPr>
      <dsp:spPr>
        <a:xfrm>
          <a:off x="5450187" y="1766228"/>
          <a:ext cx="91440" cy="177968"/>
        </a:xfrm>
        <a:custGeom>
          <a:avLst/>
          <a:gdLst/>
          <a:ahLst/>
          <a:cxnLst/>
          <a:rect l="0" t="0" r="0" b="0"/>
          <a:pathLst>
            <a:path>
              <a:moveTo>
                <a:pt x="51724" y="0"/>
              </a:moveTo>
              <a:lnTo>
                <a:pt x="51724" y="88984"/>
              </a:lnTo>
              <a:lnTo>
                <a:pt x="45720" y="88984"/>
              </a:ln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4AB2A9-7BF4-491C-AD29-6581C7AC9A13}">
      <dsp:nvSpPr>
        <dsp:cNvPr id="0" name=""/>
        <dsp:cNvSpPr/>
      </dsp:nvSpPr>
      <dsp:spPr>
        <a:xfrm>
          <a:off x="4951228" y="1944196"/>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smtClean="0">
              <a:effectLst/>
            </a:rPr>
            <a:t>Greater Nebraska </a:t>
          </a:r>
          <a:endParaRPr lang="en-US" sz="1000" b="1" kern="1200" dirty="0" smtClean="0">
            <a:effectLst/>
          </a:endParaRPr>
        </a:p>
      </dsp:txBody>
      <dsp:txXfrm>
        <a:off x="4964259" y="1957227"/>
        <a:ext cx="1063295" cy="418858"/>
      </dsp:txXfrm>
    </dsp:sp>
    <dsp:sp modelId="{A42AB757-A5BE-4763-B31C-D4B3DDAD2D52}">
      <dsp:nvSpPr>
        <dsp:cNvPr id="0" name=""/>
        <dsp:cNvSpPr/>
      </dsp:nvSpPr>
      <dsp:spPr>
        <a:xfrm>
          <a:off x="4851121" y="2389116"/>
          <a:ext cx="644785" cy="177968"/>
        </a:xfrm>
        <a:custGeom>
          <a:avLst/>
          <a:gdLst/>
          <a:ahLst/>
          <a:cxnLst/>
          <a:rect l="0" t="0" r="0" b="0"/>
          <a:pathLst>
            <a:path>
              <a:moveTo>
                <a:pt x="644785" y="0"/>
              </a:moveTo>
              <a:lnTo>
                <a:pt x="644785" y="88984"/>
              </a:lnTo>
              <a:lnTo>
                <a:pt x="0" y="88984"/>
              </a:lnTo>
              <a:lnTo>
                <a:pt x="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3B3513-6300-4E95-BE07-70DA819A76A1}">
      <dsp:nvSpPr>
        <dsp:cNvPr id="0" name=""/>
        <dsp:cNvSpPr/>
      </dsp:nvSpPr>
      <dsp:spPr>
        <a:xfrm>
          <a:off x="4306442" y="2567085"/>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smtClean="0">
              <a:effectLst/>
            </a:rPr>
            <a:t>Governor</a:t>
          </a:r>
          <a:endParaRPr lang="en-US" sz="1000" b="0" kern="1200" dirty="0">
            <a:effectLst/>
          </a:endParaRPr>
        </a:p>
      </dsp:txBody>
      <dsp:txXfrm>
        <a:off x="4319473" y="2580116"/>
        <a:ext cx="1063295" cy="418858"/>
      </dsp:txXfrm>
    </dsp:sp>
    <dsp:sp modelId="{30485278-A0A1-4A33-BB5A-5E073BD751A8}">
      <dsp:nvSpPr>
        <dsp:cNvPr id="0" name=""/>
        <dsp:cNvSpPr/>
      </dsp:nvSpPr>
      <dsp:spPr>
        <a:xfrm>
          <a:off x="5495907" y="2389116"/>
          <a:ext cx="644785" cy="177968"/>
        </a:xfrm>
        <a:custGeom>
          <a:avLst/>
          <a:gdLst/>
          <a:ahLst/>
          <a:cxnLst/>
          <a:rect l="0" t="0" r="0" b="0"/>
          <a:pathLst>
            <a:path>
              <a:moveTo>
                <a:pt x="0" y="0"/>
              </a:moveTo>
              <a:lnTo>
                <a:pt x="0" y="88984"/>
              </a:lnTo>
              <a:lnTo>
                <a:pt x="644785" y="88984"/>
              </a:lnTo>
              <a:lnTo>
                <a:pt x="644785"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6784C3-EE21-4CCE-9C60-E6DAAACDABF1}">
      <dsp:nvSpPr>
        <dsp:cNvPr id="0" name=""/>
        <dsp:cNvSpPr/>
      </dsp:nvSpPr>
      <dsp:spPr>
        <a:xfrm>
          <a:off x="5596014" y="2567085"/>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ts val="0"/>
            </a:spcAft>
          </a:pPr>
          <a:r>
            <a:rPr lang="en-US" sz="900" b="0" kern="1200" dirty="0" smtClean="0">
              <a:effectLst/>
            </a:rPr>
            <a:t>Chief Elected Officials Board (CEOB)</a:t>
          </a:r>
          <a:endParaRPr lang="en-US" sz="900" b="0" kern="1200" dirty="0">
            <a:effectLst/>
          </a:endParaRPr>
        </a:p>
      </dsp:txBody>
      <dsp:txXfrm>
        <a:off x="5609045" y="2580116"/>
        <a:ext cx="1063295" cy="418858"/>
      </dsp:txXfrm>
    </dsp:sp>
    <dsp:sp modelId="{2C501CE6-5D72-451D-8937-704822072853}">
      <dsp:nvSpPr>
        <dsp:cNvPr id="0" name=""/>
        <dsp:cNvSpPr/>
      </dsp:nvSpPr>
      <dsp:spPr>
        <a:xfrm>
          <a:off x="6094552" y="3012005"/>
          <a:ext cx="91440" cy="177968"/>
        </a:xfrm>
        <a:custGeom>
          <a:avLst/>
          <a:gdLst/>
          <a:ahLst/>
          <a:cxnLst/>
          <a:rect l="0" t="0" r="0" b="0"/>
          <a:pathLst>
            <a:path>
              <a:moveTo>
                <a:pt x="46140" y="0"/>
              </a:moveTo>
              <a:lnTo>
                <a:pt x="46140" y="88984"/>
              </a:lnTo>
              <a:lnTo>
                <a:pt x="45720" y="88984"/>
              </a:ln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6C7CE7-4864-4505-9BDE-E0C1FC9BFF64}">
      <dsp:nvSpPr>
        <dsp:cNvPr id="0" name=""/>
        <dsp:cNvSpPr/>
      </dsp:nvSpPr>
      <dsp:spPr>
        <a:xfrm>
          <a:off x="5583584" y="3189973"/>
          <a:ext cx="1113376"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0" tIns="34290" rIns="0" bIns="34290" numCol="1" spcCol="1270" anchor="ctr" anchorCtr="1">
          <a:noAutofit/>
        </a:bodyPr>
        <a:lstStyle/>
        <a:p>
          <a:pPr lvl="0" algn="ctr" defTabSz="377825">
            <a:lnSpc>
              <a:spcPct val="90000"/>
            </a:lnSpc>
            <a:spcBef>
              <a:spcPct val="0"/>
            </a:spcBef>
            <a:spcAft>
              <a:spcPct val="35000"/>
            </a:spcAft>
          </a:pPr>
          <a:r>
            <a:rPr lang="en-US" sz="850" b="0" kern="1200" dirty="0" smtClean="0">
              <a:effectLst/>
            </a:rPr>
            <a:t>Greater Nebraska </a:t>
          </a:r>
          <a:br>
            <a:rPr lang="en-US" sz="850" b="0" kern="1200" dirty="0" smtClean="0">
              <a:effectLst/>
            </a:rPr>
          </a:br>
          <a:r>
            <a:rPr lang="en-US" sz="850" b="0" kern="1200" dirty="0" smtClean="0">
              <a:effectLst/>
            </a:rPr>
            <a:t>Local Workforce Development Board</a:t>
          </a:r>
          <a:endParaRPr lang="en-US" sz="850" b="0" kern="1200" dirty="0">
            <a:effectLst/>
          </a:endParaRPr>
        </a:p>
      </dsp:txBody>
      <dsp:txXfrm>
        <a:off x="5596615" y="3203004"/>
        <a:ext cx="1087314" cy="418858"/>
      </dsp:txXfrm>
    </dsp:sp>
    <dsp:sp modelId="{8A8161DB-DD81-4FCE-B232-DE806F494132}">
      <dsp:nvSpPr>
        <dsp:cNvPr id="0" name=""/>
        <dsp:cNvSpPr/>
      </dsp:nvSpPr>
      <dsp:spPr>
        <a:xfrm>
          <a:off x="6094552" y="3634893"/>
          <a:ext cx="91440" cy="177968"/>
        </a:xfrm>
        <a:custGeom>
          <a:avLst/>
          <a:gdLst/>
          <a:ahLst/>
          <a:cxnLst/>
          <a:rect l="0" t="0" r="0" b="0"/>
          <a:pathLst>
            <a:path>
              <a:moveTo>
                <a:pt x="45720" y="0"/>
              </a:moveTo>
              <a:lnTo>
                <a:pt x="45720" y="88984"/>
              </a:lnTo>
              <a:lnTo>
                <a:pt x="46140" y="88984"/>
              </a:lnTo>
              <a:lnTo>
                <a:pt x="4614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6B98FD-0D17-44AC-AF18-162F6B803253}">
      <dsp:nvSpPr>
        <dsp:cNvPr id="0" name=""/>
        <dsp:cNvSpPr/>
      </dsp:nvSpPr>
      <dsp:spPr>
        <a:xfrm>
          <a:off x="5596014" y="3812861"/>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effectLst/>
            </a:rPr>
            <a:t>NDOL</a:t>
          </a:r>
          <a:endParaRPr lang="en-US" sz="850" b="0" kern="1200" dirty="0">
            <a:effectLst/>
          </a:endParaRPr>
        </a:p>
      </dsp:txBody>
      <dsp:txXfrm>
        <a:off x="5609045" y="3825892"/>
        <a:ext cx="1063295" cy="418858"/>
      </dsp:txXfrm>
    </dsp:sp>
    <dsp:sp modelId="{2AF10836-2A83-40CD-977A-96A23CF27334}">
      <dsp:nvSpPr>
        <dsp:cNvPr id="0" name=""/>
        <dsp:cNvSpPr/>
      </dsp:nvSpPr>
      <dsp:spPr>
        <a:xfrm>
          <a:off x="6094973" y="4257781"/>
          <a:ext cx="91440" cy="177968"/>
        </a:xfrm>
        <a:custGeom>
          <a:avLst/>
          <a:gdLst/>
          <a:ahLst/>
          <a:cxnLst/>
          <a:rect l="0" t="0" r="0" b="0"/>
          <a:pathLst>
            <a:path>
              <a:moveTo>
                <a:pt x="45720" y="0"/>
              </a:move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3796D8-E58C-4D29-89AA-8503D3E2431B}">
      <dsp:nvSpPr>
        <dsp:cNvPr id="0" name=""/>
        <dsp:cNvSpPr/>
      </dsp:nvSpPr>
      <dsp:spPr>
        <a:xfrm>
          <a:off x="5596014" y="4435749"/>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effectLst/>
            </a:rPr>
            <a:t>NDOL</a:t>
          </a:r>
          <a:endParaRPr lang="en-US" sz="850" b="0" kern="1200" dirty="0">
            <a:effectLst/>
          </a:endParaRPr>
        </a:p>
      </dsp:txBody>
      <dsp:txXfrm>
        <a:off x="5609045" y="4448780"/>
        <a:ext cx="1063295" cy="418858"/>
      </dsp:txXfrm>
    </dsp:sp>
    <dsp:sp modelId="{1B124621-3288-4D01-948A-453ABF37D2B6}">
      <dsp:nvSpPr>
        <dsp:cNvPr id="0" name=""/>
        <dsp:cNvSpPr/>
      </dsp:nvSpPr>
      <dsp:spPr>
        <a:xfrm>
          <a:off x="5501911" y="1766228"/>
          <a:ext cx="1940362" cy="177968"/>
        </a:xfrm>
        <a:custGeom>
          <a:avLst/>
          <a:gdLst/>
          <a:ahLst/>
          <a:cxnLst/>
          <a:rect l="0" t="0" r="0" b="0"/>
          <a:pathLst>
            <a:path>
              <a:moveTo>
                <a:pt x="0" y="0"/>
              </a:moveTo>
              <a:lnTo>
                <a:pt x="0" y="88984"/>
              </a:lnTo>
              <a:lnTo>
                <a:pt x="1940362" y="88984"/>
              </a:lnTo>
              <a:lnTo>
                <a:pt x="1940362"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A02505-A616-463C-A9E3-942059E8C8B0}">
      <dsp:nvSpPr>
        <dsp:cNvPr id="0" name=""/>
        <dsp:cNvSpPr/>
      </dsp:nvSpPr>
      <dsp:spPr>
        <a:xfrm>
          <a:off x="6897595" y="1944196"/>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1" kern="1200" smtClean="0">
              <a:effectLst/>
            </a:rPr>
            <a:t>Greater Omaha</a:t>
          </a:r>
          <a:endParaRPr lang="en-US" sz="1000" b="1" kern="1200" dirty="0">
            <a:effectLst/>
          </a:endParaRPr>
        </a:p>
      </dsp:txBody>
      <dsp:txXfrm>
        <a:off x="6910626" y="1957227"/>
        <a:ext cx="1063295" cy="418858"/>
      </dsp:txXfrm>
    </dsp:sp>
    <dsp:sp modelId="{3940F8A5-E670-4ADF-959D-95491FE3896D}">
      <dsp:nvSpPr>
        <dsp:cNvPr id="0" name=""/>
        <dsp:cNvSpPr/>
      </dsp:nvSpPr>
      <dsp:spPr>
        <a:xfrm>
          <a:off x="7396554" y="2389116"/>
          <a:ext cx="91440" cy="177968"/>
        </a:xfrm>
        <a:custGeom>
          <a:avLst/>
          <a:gdLst/>
          <a:ahLst/>
          <a:cxnLst/>
          <a:rect l="0" t="0" r="0" b="0"/>
          <a:pathLst>
            <a:path>
              <a:moveTo>
                <a:pt x="45720" y="0"/>
              </a:move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F5BCCE-EC2D-4D72-A6B1-576898C14CFF}">
      <dsp:nvSpPr>
        <dsp:cNvPr id="0" name=""/>
        <dsp:cNvSpPr/>
      </dsp:nvSpPr>
      <dsp:spPr>
        <a:xfrm>
          <a:off x="6897595" y="2567085"/>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ts val="0"/>
            </a:spcAft>
          </a:pPr>
          <a:r>
            <a:rPr lang="en-US" sz="1000" b="0" kern="1200" dirty="0" smtClean="0">
              <a:effectLst/>
            </a:rPr>
            <a:t>Mayor of Omaha</a:t>
          </a:r>
          <a:endParaRPr lang="en-US" sz="1000" b="0" kern="1200" dirty="0">
            <a:effectLst/>
          </a:endParaRPr>
        </a:p>
      </dsp:txBody>
      <dsp:txXfrm>
        <a:off x="6910626" y="2580116"/>
        <a:ext cx="1063295" cy="418858"/>
      </dsp:txXfrm>
    </dsp:sp>
    <dsp:sp modelId="{0A798E19-353C-4820-AF5B-97A15337DA69}">
      <dsp:nvSpPr>
        <dsp:cNvPr id="0" name=""/>
        <dsp:cNvSpPr/>
      </dsp:nvSpPr>
      <dsp:spPr>
        <a:xfrm>
          <a:off x="7396554" y="3012005"/>
          <a:ext cx="91440" cy="177968"/>
        </a:xfrm>
        <a:custGeom>
          <a:avLst/>
          <a:gdLst/>
          <a:ahLst/>
          <a:cxnLst/>
          <a:rect l="0" t="0" r="0" b="0"/>
          <a:pathLst>
            <a:path>
              <a:moveTo>
                <a:pt x="45720" y="0"/>
              </a:moveTo>
              <a:lnTo>
                <a:pt x="45720" y="88984"/>
              </a:lnTo>
              <a:lnTo>
                <a:pt x="51813" y="88984"/>
              </a:lnTo>
              <a:lnTo>
                <a:pt x="51813"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6AC311-97F0-4A3F-9111-C925DBB26C8D}">
      <dsp:nvSpPr>
        <dsp:cNvPr id="0" name=""/>
        <dsp:cNvSpPr/>
      </dsp:nvSpPr>
      <dsp:spPr>
        <a:xfrm>
          <a:off x="6905984" y="3189973"/>
          <a:ext cx="1084766"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ct val="35000"/>
            </a:spcAft>
          </a:pPr>
          <a:r>
            <a:rPr lang="en-US" sz="850" b="0" kern="1200" dirty="0" smtClean="0">
              <a:effectLst/>
            </a:rPr>
            <a:t>Greater Omaha</a:t>
          </a:r>
          <a:br>
            <a:rPr lang="en-US" sz="850" b="0" kern="1200" dirty="0" smtClean="0">
              <a:effectLst/>
            </a:rPr>
          </a:br>
          <a:r>
            <a:rPr lang="en-US" sz="850" b="0" kern="1200" dirty="0" smtClean="0">
              <a:effectLst/>
            </a:rPr>
            <a:t>Local Workforce Development Board</a:t>
          </a:r>
          <a:endParaRPr lang="en-US" sz="850" b="0" kern="1200" dirty="0">
            <a:effectLst/>
          </a:endParaRPr>
        </a:p>
      </dsp:txBody>
      <dsp:txXfrm>
        <a:off x="6919015" y="3203004"/>
        <a:ext cx="1058704" cy="418858"/>
      </dsp:txXfrm>
    </dsp:sp>
    <dsp:sp modelId="{3605B394-3A52-4C6F-889A-1033E74BA7F6}">
      <dsp:nvSpPr>
        <dsp:cNvPr id="0" name=""/>
        <dsp:cNvSpPr/>
      </dsp:nvSpPr>
      <dsp:spPr>
        <a:xfrm>
          <a:off x="7396554" y="3634893"/>
          <a:ext cx="91440" cy="177968"/>
        </a:xfrm>
        <a:custGeom>
          <a:avLst/>
          <a:gdLst/>
          <a:ahLst/>
          <a:cxnLst/>
          <a:rect l="0" t="0" r="0" b="0"/>
          <a:pathLst>
            <a:path>
              <a:moveTo>
                <a:pt x="51813" y="0"/>
              </a:moveTo>
              <a:lnTo>
                <a:pt x="51813" y="88984"/>
              </a:lnTo>
              <a:lnTo>
                <a:pt x="45720" y="88984"/>
              </a:ln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C3B572-B1C3-43D1-91A3-D8BFD53092EA}">
      <dsp:nvSpPr>
        <dsp:cNvPr id="0" name=""/>
        <dsp:cNvSpPr/>
      </dsp:nvSpPr>
      <dsp:spPr>
        <a:xfrm>
          <a:off x="6897595" y="3812861"/>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smtClean="0">
              <a:effectLst/>
            </a:rPr>
            <a:t>Heartland Workforce Solutions</a:t>
          </a:r>
          <a:endParaRPr lang="en-US" sz="850" b="0" kern="1200" dirty="0">
            <a:effectLst/>
          </a:endParaRPr>
        </a:p>
      </dsp:txBody>
      <dsp:txXfrm>
        <a:off x="6910626" y="3825892"/>
        <a:ext cx="1063295" cy="418858"/>
      </dsp:txXfrm>
    </dsp:sp>
    <dsp:sp modelId="{5DE3397D-05ED-43E8-B38F-A97EF99F7A12}">
      <dsp:nvSpPr>
        <dsp:cNvPr id="0" name=""/>
        <dsp:cNvSpPr/>
      </dsp:nvSpPr>
      <dsp:spPr>
        <a:xfrm>
          <a:off x="7396554" y="4257781"/>
          <a:ext cx="91440" cy="177968"/>
        </a:xfrm>
        <a:custGeom>
          <a:avLst/>
          <a:gdLst/>
          <a:ahLst/>
          <a:cxnLst/>
          <a:rect l="0" t="0" r="0" b="0"/>
          <a:pathLst>
            <a:path>
              <a:moveTo>
                <a:pt x="45720" y="0"/>
              </a:moveTo>
              <a:lnTo>
                <a:pt x="45720" y="1779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CB4E52-077E-48ED-952E-B55536849882}">
      <dsp:nvSpPr>
        <dsp:cNvPr id="0" name=""/>
        <dsp:cNvSpPr/>
      </dsp:nvSpPr>
      <dsp:spPr>
        <a:xfrm>
          <a:off x="6897595" y="4435749"/>
          <a:ext cx="1089357" cy="44492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377825">
            <a:lnSpc>
              <a:spcPct val="90000"/>
            </a:lnSpc>
            <a:spcBef>
              <a:spcPct val="0"/>
            </a:spcBef>
            <a:spcAft>
              <a:spcPts val="0"/>
            </a:spcAft>
          </a:pPr>
          <a:r>
            <a:rPr lang="en-US" sz="850" b="0" kern="1200" dirty="0" smtClean="0">
              <a:effectLst/>
            </a:rPr>
            <a:t>ResCare</a:t>
          </a:r>
          <a:endParaRPr lang="en-US" sz="850" b="0" kern="1200" dirty="0">
            <a:effectLst/>
          </a:endParaRPr>
        </a:p>
      </dsp:txBody>
      <dsp:txXfrm>
        <a:off x="6910626" y="4448780"/>
        <a:ext cx="1063295" cy="418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00023-6E9C-44EC-89EF-ED3BC1B61858}">
      <dsp:nvSpPr>
        <dsp:cNvPr id="0" name=""/>
        <dsp:cNvSpPr/>
      </dsp:nvSpPr>
      <dsp:spPr>
        <a:xfrm>
          <a:off x="3248680" y="3611531"/>
          <a:ext cx="325585" cy="1108675"/>
        </a:xfrm>
        <a:custGeom>
          <a:avLst/>
          <a:gdLst/>
          <a:ahLst/>
          <a:cxnLst/>
          <a:rect l="0" t="0" r="0" b="0"/>
          <a:pathLst>
            <a:path>
              <a:moveTo>
                <a:pt x="0" y="0"/>
              </a:moveTo>
              <a:lnTo>
                <a:pt x="0" y="1108675"/>
              </a:lnTo>
              <a:lnTo>
                <a:pt x="325585" y="1108675"/>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B37AA1C7-F690-42E7-9687-267892338A6F}">
      <dsp:nvSpPr>
        <dsp:cNvPr id="0" name=""/>
        <dsp:cNvSpPr/>
      </dsp:nvSpPr>
      <dsp:spPr>
        <a:xfrm>
          <a:off x="3422909" y="1941665"/>
          <a:ext cx="514149" cy="809394"/>
        </a:xfrm>
        <a:custGeom>
          <a:avLst/>
          <a:gdLst/>
          <a:ahLst/>
          <a:cxnLst/>
          <a:rect l="0" t="0" r="0" b="0"/>
          <a:pathLst>
            <a:path>
              <a:moveTo>
                <a:pt x="0" y="0"/>
              </a:moveTo>
              <a:lnTo>
                <a:pt x="0" y="628695"/>
              </a:lnTo>
              <a:lnTo>
                <a:pt x="514149" y="628695"/>
              </a:lnTo>
              <a:lnTo>
                <a:pt x="514149" y="809394"/>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04E0D514-B6B7-4975-A8D2-5125BA49403D}">
      <dsp:nvSpPr>
        <dsp:cNvPr id="0" name=""/>
        <dsp:cNvSpPr/>
      </dsp:nvSpPr>
      <dsp:spPr>
        <a:xfrm>
          <a:off x="1089309" y="1081193"/>
          <a:ext cx="2333600" cy="2333772"/>
        </a:xfrm>
        <a:custGeom>
          <a:avLst/>
          <a:gdLst/>
          <a:ahLst/>
          <a:cxnLst/>
          <a:rect l="0" t="0" r="0" b="0"/>
          <a:pathLst>
            <a:path>
              <a:moveTo>
                <a:pt x="0" y="2333772"/>
              </a:moveTo>
              <a:lnTo>
                <a:pt x="2333600" y="0"/>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563763CF-EC6C-46C3-94E9-26311D6F30E3}">
      <dsp:nvSpPr>
        <dsp:cNvPr id="0" name=""/>
        <dsp:cNvSpPr/>
      </dsp:nvSpPr>
      <dsp:spPr>
        <a:xfrm>
          <a:off x="860472" y="1907212"/>
          <a:ext cx="228837" cy="647281"/>
        </a:xfrm>
        <a:custGeom>
          <a:avLst/>
          <a:gdLst/>
          <a:ahLst/>
          <a:cxnLst/>
          <a:rect l="0" t="0" r="0" b="0"/>
          <a:pathLst>
            <a:path>
              <a:moveTo>
                <a:pt x="0" y="0"/>
              </a:moveTo>
              <a:lnTo>
                <a:pt x="0" y="466582"/>
              </a:lnTo>
              <a:lnTo>
                <a:pt x="228837" y="466582"/>
              </a:lnTo>
              <a:lnTo>
                <a:pt x="228837" y="647281"/>
              </a:lnTo>
            </a:path>
          </a:pathLst>
        </a:custGeom>
        <a:noFill/>
        <a:ln w="25400" cap="flat" cmpd="sng" algn="ctr">
          <a:solidFill>
            <a:schemeClr val="dk1"/>
          </a:solidFill>
          <a:prstDash val="solid"/>
        </a:ln>
        <a:effectLst>
          <a:outerShdw blurRad="40000" dist="20000" dir="5400000" rotWithShape="0">
            <a:srgbClr val="000000">
              <a:alpha val="38000"/>
            </a:srgbClr>
          </a:outerShdw>
        </a:effectLst>
      </dsp:spPr>
      <dsp:style>
        <a:lnRef idx="2">
          <a:schemeClr val="dk1"/>
        </a:lnRef>
        <a:fillRef idx="0">
          <a:schemeClr val="dk1"/>
        </a:fillRef>
        <a:effectRef idx="1">
          <a:schemeClr val="dk1"/>
        </a:effectRef>
        <a:fontRef idx="minor">
          <a:schemeClr val="tx1"/>
        </a:fontRef>
      </dsp:style>
    </dsp:sp>
    <dsp:sp modelId="{68E4E322-4E0D-460D-8F80-B2CB62A2C682}">
      <dsp:nvSpPr>
        <dsp:cNvPr id="0" name=""/>
        <dsp:cNvSpPr/>
      </dsp:nvSpPr>
      <dsp:spPr>
        <a:xfrm>
          <a:off x="0" y="1046739"/>
          <a:ext cx="1720944" cy="860472"/>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Governor Pete Ricketts</a:t>
          </a:r>
          <a:endParaRPr lang="en-US" sz="1300" b="1" kern="1200" dirty="0"/>
        </a:p>
      </dsp:txBody>
      <dsp:txXfrm>
        <a:off x="0" y="1046739"/>
        <a:ext cx="1720944" cy="860472"/>
      </dsp:txXfrm>
    </dsp:sp>
    <dsp:sp modelId="{3948AB3E-06ED-4F19-9A66-99C5B37E537B}">
      <dsp:nvSpPr>
        <dsp:cNvPr id="0" name=""/>
        <dsp:cNvSpPr/>
      </dsp:nvSpPr>
      <dsp:spPr>
        <a:xfrm>
          <a:off x="215301" y="2554493"/>
          <a:ext cx="1748014" cy="860472"/>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Nebraska Workforce Development Board (NWDB)</a:t>
          </a:r>
          <a:endParaRPr lang="en-US" sz="1300" b="1" kern="1200" dirty="0"/>
        </a:p>
      </dsp:txBody>
      <dsp:txXfrm>
        <a:off x="215301" y="2554493"/>
        <a:ext cx="1748014" cy="860472"/>
      </dsp:txXfrm>
    </dsp:sp>
    <dsp:sp modelId="{F208174D-2B25-4DA5-84BB-275CE7238399}">
      <dsp:nvSpPr>
        <dsp:cNvPr id="0" name=""/>
        <dsp:cNvSpPr/>
      </dsp:nvSpPr>
      <dsp:spPr>
        <a:xfrm>
          <a:off x="2562437" y="1081193"/>
          <a:ext cx="1720944" cy="860472"/>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Greater Nebraska Chief Elected Officials Board (CEOB)</a:t>
          </a:r>
        </a:p>
        <a:p>
          <a:pPr lvl="0" algn="ctr" defTabSz="577850">
            <a:lnSpc>
              <a:spcPct val="90000"/>
            </a:lnSpc>
            <a:spcBef>
              <a:spcPct val="0"/>
            </a:spcBef>
            <a:spcAft>
              <a:spcPct val="35000"/>
            </a:spcAft>
          </a:pPr>
          <a:r>
            <a:rPr lang="en-US" sz="1300" kern="1200" dirty="0" smtClean="0"/>
            <a:t>Pamela Lancaster, </a:t>
          </a:r>
          <a:r>
            <a:rPr lang="en-US" sz="1300" i="1" kern="1200" dirty="0" smtClean="0"/>
            <a:t>Chair</a:t>
          </a:r>
          <a:endParaRPr lang="en-US" sz="1300" kern="1200" dirty="0"/>
        </a:p>
      </dsp:txBody>
      <dsp:txXfrm>
        <a:off x="2562437" y="1081193"/>
        <a:ext cx="1720944" cy="860472"/>
      </dsp:txXfrm>
    </dsp:sp>
    <dsp:sp modelId="{0A1A0083-CC88-4A1D-B38F-AD733B579431}">
      <dsp:nvSpPr>
        <dsp:cNvPr id="0" name=""/>
        <dsp:cNvSpPr/>
      </dsp:nvSpPr>
      <dsp:spPr>
        <a:xfrm>
          <a:off x="3076586" y="2751059"/>
          <a:ext cx="1720944" cy="860472"/>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Greater Nebraska Workforce Development Board (GNWDB)</a:t>
          </a:r>
        </a:p>
        <a:p>
          <a:pPr lvl="0" algn="ctr" defTabSz="577850">
            <a:lnSpc>
              <a:spcPct val="90000"/>
            </a:lnSpc>
            <a:spcBef>
              <a:spcPct val="0"/>
            </a:spcBef>
            <a:spcAft>
              <a:spcPct val="35000"/>
            </a:spcAft>
          </a:pPr>
          <a:r>
            <a:rPr lang="en-US" sz="1300" b="0" kern="1200" dirty="0" smtClean="0"/>
            <a:t>Lisa Wilson, </a:t>
          </a:r>
          <a:r>
            <a:rPr lang="en-US" sz="1300" b="0" i="1" kern="1200" dirty="0" smtClean="0"/>
            <a:t>Chair</a:t>
          </a:r>
          <a:endParaRPr lang="en-US" sz="1300" b="0" kern="1200" dirty="0"/>
        </a:p>
      </dsp:txBody>
      <dsp:txXfrm>
        <a:off x="3076586" y="2751059"/>
        <a:ext cx="1720944" cy="860472"/>
      </dsp:txXfrm>
    </dsp:sp>
    <dsp:sp modelId="{19510C62-F3A3-41B1-AC91-9F9EF11BCA2F}">
      <dsp:nvSpPr>
        <dsp:cNvPr id="0" name=""/>
        <dsp:cNvSpPr/>
      </dsp:nvSpPr>
      <dsp:spPr>
        <a:xfrm>
          <a:off x="3574266" y="4289970"/>
          <a:ext cx="1720944" cy="860472"/>
        </a:xfrm>
        <a:prstGeom prst="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Standing Committees</a:t>
          </a:r>
        </a:p>
        <a:p>
          <a:pPr lvl="0" algn="ctr" defTabSz="577850">
            <a:lnSpc>
              <a:spcPct val="90000"/>
            </a:lnSpc>
            <a:spcBef>
              <a:spcPct val="0"/>
            </a:spcBef>
            <a:spcAft>
              <a:spcPct val="35000"/>
            </a:spcAft>
          </a:pPr>
          <a:r>
            <a:rPr lang="en-US" sz="1300" kern="1200" dirty="0" smtClean="0"/>
            <a:t>Strategic Planning</a:t>
          </a:r>
        </a:p>
        <a:p>
          <a:pPr lvl="0" algn="ctr" defTabSz="577850">
            <a:lnSpc>
              <a:spcPct val="90000"/>
            </a:lnSpc>
            <a:spcBef>
              <a:spcPct val="0"/>
            </a:spcBef>
            <a:spcAft>
              <a:spcPct val="35000"/>
            </a:spcAft>
          </a:pPr>
          <a:r>
            <a:rPr lang="en-US" sz="1300" kern="1200" dirty="0" smtClean="0"/>
            <a:t>System Coordination</a:t>
          </a:r>
          <a:endParaRPr lang="en-US" sz="1300" kern="1200" dirty="0"/>
        </a:p>
      </dsp:txBody>
      <dsp:txXfrm>
        <a:off x="3574266" y="4289970"/>
        <a:ext cx="1720944" cy="860472"/>
      </dsp:txXfrm>
    </dsp:sp>
    <dsp:sp modelId="{82154B0F-4453-4225-9EAC-1654774491D8}">
      <dsp:nvSpPr>
        <dsp:cNvPr id="0" name=""/>
        <dsp:cNvSpPr/>
      </dsp:nvSpPr>
      <dsp:spPr>
        <a:xfrm>
          <a:off x="6059102" y="2063516"/>
          <a:ext cx="2052535" cy="870703"/>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Board Support &amp; Administrative Entity</a:t>
          </a:r>
        </a:p>
        <a:p>
          <a:pPr lvl="0" algn="ctr" defTabSz="577850">
            <a:lnSpc>
              <a:spcPct val="90000"/>
            </a:lnSpc>
            <a:spcBef>
              <a:spcPct val="0"/>
            </a:spcBef>
            <a:spcAft>
              <a:spcPct val="35000"/>
            </a:spcAft>
          </a:pPr>
          <a:r>
            <a:rPr lang="en-US" sz="1300" b="0" kern="1200" dirty="0" smtClean="0"/>
            <a:t>Nebraska Department of Labor</a:t>
          </a:r>
          <a:endParaRPr lang="en-US" sz="1300" b="0" kern="1200" dirty="0"/>
        </a:p>
      </dsp:txBody>
      <dsp:txXfrm>
        <a:off x="6059102" y="2063516"/>
        <a:ext cx="2052535" cy="8707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A52316D-6E37-4396-93D8-1FFC2073E6FD}" type="datetimeFigureOut">
              <a:rPr lang="en-US" smtClean="0"/>
              <a:t>5/9/2019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37A4AD2-E4B9-4200-A7E9-454E6B6BB66F}" type="slidenum">
              <a:rPr lang="en-US" smtClean="0"/>
              <a:t>‹#›</a:t>
            </a:fld>
            <a:endParaRPr lang="en-US"/>
          </a:p>
        </p:txBody>
      </p:sp>
    </p:spTree>
    <p:extLst>
      <p:ext uri="{BB962C8B-B14F-4D97-AF65-F5344CB8AC3E}">
        <p14:creationId xmlns:p14="http://schemas.microsoft.com/office/powerpoint/2010/main" val="3575669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29CD5A-934F-4023-AADE-459A0A82B1A4}" type="datetimeFigureOut">
              <a:rPr lang="en-US" smtClean="0"/>
              <a:t>5/9/2019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A2EE8A6-A4E0-438C-9FB0-541CE6BA4B46}" type="slidenum">
              <a:rPr lang="en-US" smtClean="0"/>
              <a:t>‹#›</a:t>
            </a:fld>
            <a:endParaRPr lang="en-US"/>
          </a:p>
        </p:txBody>
      </p:sp>
    </p:spTree>
    <p:extLst>
      <p:ext uri="{BB962C8B-B14F-4D97-AF65-F5344CB8AC3E}">
        <p14:creationId xmlns:p14="http://schemas.microsoft.com/office/powerpoint/2010/main" val="1906539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WIOA legislation</a:t>
            </a:r>
            <a:r>
              <a:rPr lang="en-US" baseline="0" dirty="0" smtClean="0"/>
              <a:t> consists of 10 main reforms from WIA including (list 10 reforms)</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3</a:t>
            </a:fld>
            <a:endParaRPr lang="en-US"/>
          </a:p>
        </p:txBody>
      </p:sp>
    </p:spTree>
    <p:extLst>
      <p:ext uri="{BB962C8B-B14F-4D97-AF65-F5344CB8AC3E}">
        <p14:creationId xmlns:p14="http://schemas.microsoft.com/office/powerpoint/2010/main" val="586906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CEOB makes decisions on behalf of the Governor</a:t>
            </a:r>
            <a:r>
              <a:rPr lang="en-US" baseline="0" dirty="0" smtClean="0"/>
              <a:t>. All CEOB members are appointed by the Governor. </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19</a:t>
            </a:fld>
            <a:endParaRPr lang="en-US"/>
          </a:p>
        </p:txBody>
      </p:sp>
    </p:spTree>
    <p:extLst>
      <p:ext uri="{BB962C8B-B14F-4D97-AF65-F5344CB8AC3E}">
        <p14:creationId xmlns:p14="http://schemas.microsoft.com/office/powerpoint/2010/main" val="1502492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600" dirty="0" smtClean="0">
                <a:solidFill>
                  <a:schemeClr val="accent5">
                    <a:lumMod val="75000"/>
                  </a:schemeClr>
                </a:solidFill>
                <a:latin typeface="Candara" panose="020E0502030303020204" pitchFamily="34" charset="0"/>
                <a:cs typeface="Times New Roman" panose="02020603050405020304" pitchFamily="18" charset="0"/>
              </a:rPr>
              <a:t>Board Composition Requirements:</a:t>
            </a:r>
          </a:p>
          <a:p>
            <a:pPr marL="285750" indent="-285750" algn="just">
              <a:buFont typeface="Arial" panose="020B0604020202020204" pitchFamily="34" charset="0"/>
              <a:buChar char="•"/>
            </a:pPr>
            <a:r>
              <a:rPr lang="en-US" sz="1400" dirty="0" smtClean="0">
                <a:latin typeface="Candara" panose="020E0502030303020204" pitchFamily="34" charset="0"/>
                <a:cs typeface="Times New Roman" panose="02020603050405020304" pitchFamily="18" charset="0"/>
              </a:rPr>
              <a:t>A business majority with at least two members representing small businesses</a:t>
            </a:r>
          </a:p>
          <a:p>
            <a:pPr marL="285750" indent="-285750" algn="just">
              <a:buFont typeface="Arial" panose="020B0604020202020204" pitchFamily="34" charset="0"/>
              <a:buChar char="•"/>
            </a:pPr>
            <a:r>
              <a:rPr lang="en-US" sz="1400" dirty="0" smtClean="0">
                <a:latin typeface="Candara" panose="020E0502030303020204" pitchFamily="34" charset="0"/>
                <a:cs typeface="Times New Roman" panose="02020603050405020304" pitchFamily="18" charset="0"/>
              </a:rPr>
              <a:t>20% must be representatives of workforce with at least:</a:t>
            </a:r>
            <a:r>
              <a:rPr lang="en-US" sz="1400" baseline="0" dirty="0" smtClean="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two representatives of labor organizations,</a:t>
            </a:r>
            <a:r>
              <a:rPr lang="en-US" sz="1400" baseline="0" dirty="0" smtClean="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one representative of a joint labor-management, or union affiliated, registered apprenticeship program</a:t>
            </a:r>
          </a:p>
          <a:p>
            <a:pPr marL="285750" indent="-285750" algn="just">
              <a:buFont typeface="Arial" panose="020B0604020202020204" pitchFamily="34" charset="0"/>
              <a:buChar char="•"/>
            </a:pPr>
            <a:r>
              <a:rPr lang="en-US" sz="1400" dirty="0" smtClean="0">
                <a:latin typeface="Candara" panose="020E0502030303020204" pitchFamily="34" charset="0"/>
                <a:cs typeface="Times New Roman" panose="02020603050405020304" pitchFamily="18" charset="0"/>
              </a:rPr>
              <a:t>At least one Adult Education and Literacy representatives and at least one representative of an institution of higher education</a:t>
            </a:r>
          </a:p>
          <a:p>
            <a:pPr marL="285750" indent="-285750" algn="just">
              <a:buFont typeface="Arial" panose="020B0604020202020204" pitchFamily="34" charset="0"/>
              <a:buChar char="•"/>
            </a:pPr>
            <a:r>
              <a:rPr lang="en-US" sz="1400" dirty="0" smtClean="0">
                <a:latin typeface="Candara" panose="020E0502030303020204" pitchFamily="34" charset="0"/>
                <a:cs typeface="Times New Roman" panose="02020603050405020304" pitchFamily="18" charset="0"/>
              </a:rPr>
              <a:t>At least one representative from each of the following government and economic and community development  entities:</a:t>
            </a:r>
            <a:r>
              <a:rPr lang="en-US" sz="1400" baseline="0" dirty="0" smtClean="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Economic and community development entities,</a:t>
            </a:r>
            <a:r>
              <a:rPr lang="en-US" sz="1400" baseline="0" dirty="0" smtClean="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The State Employer Service office under the Wagner-</a:t>
            </a:r>
            <a:r>
              <a:rPr lang="en-US" sz="1400" dirty="0" err="1" smtClean="0">
                <a:latin typeface="Candara" panose="020E0502030303020204" pitchFamily="34" charset="0"/>
                <a:cs typeface="Times New Roman" panose="02020603050405020304" pitchFamily="18" charset="0"/>
              </a:rPr>
              <a:t>Peyser</a:t>
            </a:r>
            <a:r>
              <a:rPr lang="en-US" sz="1400" dirty="0" smtClean="0">
                <a:latin typeface="Candara" panose="020E0502030303020204" pitchFamily="34" charset="0"/>
                <a:cs typeface="Times New Roman" panose="02020603050405020304" pitchFamily="18" charset="0"/>
              </a:rPr>
              <a:t> Act serving the local area,</a:t>
            </a:r>
            <a:r>
              <a:rPr lang="en-US" sz="1400" baseline="0" dirty="0" smtClean="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Vocational Rehabilitation</a:t>
            </a:r>
          </a:p>
          <a:p>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20</a:t>
            </a:fld>
            <a:endParaRPr lang="en-US"/>
          </a:p>
        </p:txBody>
      </p:sp>
    </p:spTree>
    <p:extLst>
      <p:ext uri="{BB962C8B-B14F-4D97-AF65-F5344CB8AC3E}">
        <p14:creationId xmlns:p14="http://schemas.microsoft.com/office/powerpoint/2010/main" val="435413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25</a:t>
            </a:fld>
            <a:endParaRPr lang="en-US"/>
          </a:p>
        </p:txBody>
      </p:sp>
    </p:spTree>
    <p:extLst>
      <p:ext uri="{BB962C8B-B14F-4D97-AF65-F5344CB8AC3E}">
        <p14:creationId xmlns:p14="http://schemas.microsoft.com/office/powerpoint/2010/main" val="3804556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Beginning 7/1/19 Greater Omaha’s Service Providers will</a:t>
            </a:r>
            <a:r>
              <a:rPr lang="en-US" baseline="0" dirty="0" smtClean="0"/>
              <a:t> be National Able for the Adult and DLW programs and DESI for the Youth program. </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5</a:t>
            </a:fld>
            <a:endParaRPr lang="en-US"/>
          </a:p>
        </p:txBody>
      </p:sp>
    </p:spTree>
    <p:extLst>
      <p:ext uri="{BB962C8B-B14F-4D97-AF65-F5344CB8AC3E}">
        <p14:creationId xmlns:p14="http://schemas.microsoft.com/office/powerpoint/2010/main" val="986569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estimated amounts.</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6</a:t>
            </a:fld>
            <a:endParaRPr lang="en-US"/>
          </a:p>
        </p:txBody>
      </p:sp>
    </p:spTree>
    <p:extLst>
      <p:ext uri="{BB962C8B-B14F-4D97-AF65-F5344CB8AC3E}">
        <p14:creationId xmlns:p14="http://schemas.microsoft.com/office/powerpoint/2010/main" val="297568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charts provide the factors and weights used</a:t>
            </a:r>
            <a:r>
              <a:rPr lang="en-US" baseline="0" dirty="0" smtClean="0"/>
              <a:t> to determine the adult and youth allocations. They are quite similar.</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7</a:t>
            </a:fld>
            <a:endParaRPr lang="en-US"/>
          </a:p>
        </p:txBody>
      </p:sp>
    </p:spTree>
    <p:extLst>
      <p:ext uri="{BB962C8B-B14F-4D97-AF65-F5344CB8AC3E}">
        <p14:creationId xmlns:p14="http://schemas.microsoft.com/office/powerpoint/2010/main" val="2779708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provides the factors and weights</a:t>
            </a:r>
            <a:r>
              <a:rPr lang="en-US" baseline="0" dirty="0" smtClean="0"/>
              <a:t> used to determine the DLW allocations.  As you can see there are a lot more factors that come in to play to determine those allocations.</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8</a:t>
            </a:fld>
            <a:endParaRPr lang="en-US"/>
          </a:p>
        </p:txBody>
      </p:sp>
    </p:spTree>
    <p:extLst>
      <p:ext uri="{BB962C8B-B14F-4D97-AF65-F5344CB8AC3E}">
        <p14:creationId xmlns:p14="http://schemas.microsoft.com/office/powerpoint/2010/main" val="2051094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r>
              <a:rPr lang="en-US" dirty="0" smtClean="0"/>
              <a:t>Documented</a:t>
            </a:r>
            <a:r>
              <a:rPr lang="en-US" baseline="0" dirty="0" smtClean="0"/>
              <a:t> progress is defined as one of the following: </a:t>
            </a:r>
            <a:r>
              <a:rPr lang="en-US" sz="1200" dirty="0" smtClean="0">
                <a:latin typeface="Candara" panose="020E0502030303020204" pitchFamily="34" charset="0"/>
              </a:rPr>
              <a:t>Documented achievement of at least one educational functioning level of a participant who is receiving instruction below the postsecondary education level; </a:t>
            </a:r>
          </a:p>
          <a:p>
            <a:pPr lvl="0" algn="just"/>
            <a:r>
              <a:rPr lang="en-US" sz="1200" dirty="0" smtClean="0">
                <a:latin typeface="Candara" panose="020E0502030303020204" pitchFamily="34" charset="0"/>
              </a:rPr>
              <a:t>Documented attainment of a secondary school diploma or its recognized equivalent; Secondary or postsecondary transcript or report card for a sufficient number of credit hours that shows a participant is meeting the State unit’s academic standards; Satisfactory or better progress report, towards established milestones, such as completion of OJT or completion of one year of an apprenticeship program or similar milestones, from an employer or training provider who is providing training; or Successful passage of an exam that is required for a particular occupation or progress in attaining technical or occupational skills as evidenced by trade-related benchmarks such as knowledge-based exams. </a:t>
            </a:r>
          </a:p>
          <a:p>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11</a:t>
            </a:fld>
            <a:endParaRPr lang="en-US"/>
          </a:p>
        </p:txBody>
      </p:sp>
    </p:spTree>
    <p:extLst>
      <p:ext uri="{BB962C8B-B14F-4D97-AF65-F5344CB8AC3E}">
        <p14:creationId xmlns:p14="http://schemas.microsoft.com/office/powerpoint/2010/main" val="19537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performance levels are negotiated between the State and Feds. Then all three local areas have to accept the negotiated performance numbers.  The state has to meet their performance numbers the same as we do. </a:t>
            </a:r>
            <a:r>
              <a:rPr lang="en-US" dirty="0" smtClean="0"/>
              <a:t>We</a:t>
            </a:r>
            <a:r>
              <a:rPr lang="en-US" baseline="0" dirty="0" smtClean="0"/>
              <a:t> currently have four performance measures we are required to hit for the Adult and DLW programs and three measures for the Youth program. The actual percentage rate varies for each program. </a:t>
            </a:r>
            <a:endParaRPr lang="en-US" dirty="0" smtClean="0"/>
          </a:p>
        </p:txBody>
      </p:sp>
      <p:sp>
        <p:nvSpPr>
          <p:cNvPr id="4" name="Slide Number Placeholder 3"/>
          <p:cNvSpPr>
            <a:spLocks noGrp="1"/>
          </p:cNvSpPr>
          <p:nvPr>
            <p:ph type="sldNum" sz="quarter" idx="10"/>
          </p:nvPr>
        </p:nvSpPr>
        <p:spPr/>
        <p:txBody>
          <a:bodyPr/>
          <a:lstStyle/>
          <a:p>
            <a:fld id="{5A2EE8A6-A4E0-438C-9FB0-541CE6BA4B46}" type="slidenum">
              <a:rPr lang="en-US" smtClean="0"/>
              <a:t>12</a:t>
            </a:fld>
            <a:endParaRPr lang="en-US"/>
          </a:p>
        </p:txBody>
      </p:sp>
    </p:spTree>
    <p:extLst>
      <p:ext uri="{BB962C8B-B14F-4D97-AF65-F5344CB8AC3E}">
        <p14:creationId xmlns:p14="http://schemas.microsoft.com/office/powerpoint/2010/main" val="210266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year contract effective</a:t>
            </a:r>
            <a:r>
              <a:rPr lang="en-US" baseline="0" dirty="0" smtClean="0"/>
              <a:t> July 1, 2017 to June 30, 2020. We pay for 1 ½ FTEs ($144,199.26) to fulfill our One-stop Operator responsibilities.</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15</a:t>
            </a:fld>
            <a:endParaRPr lang="en-US"/>
          </a:p>
        </p:txBody>
      </p:sp>
    </p:spTree>
    <p:extLst>
      <p:ext uri="{BB962C8B-B14F-4D97-AF65-F5344CB8AC3E}">
        <p14:creationId xmlns:p14="http://schemas.microsoft.com/office/powerpoint/2010/main" val="3107945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serves Douglas, Sarpy</a:t>
            </a:r>
            <a:r>
              <a:rPr lang="en-US" baseline="0" dirty="0" smtClean="0"/>
              <a:t>, and Washington counties. GL serves Lancaster and Saunders. </a:t>
            </a:r>
            <a:endParaRPr lang="en-US" dirty="0"/>
          </a:p>
        </p:txBody>
      </p:sp>
      <p:sp>
        <p:nvSpPr>
          <p:cNvPr id="4" name="Slide Number Placeholder 3"/>
          <p:cNvSpPr>
            <a:spLocks noGrp="1"/>
          </p:cNvSpPr>
          <p:nvPr>
            <p:ph type="sldNum" sz="quarter" idx="10"/>
          </p:nvPr>
        </p:nvSpPr>
        <p:spPr/>
        <p:txBody>
          <a:bodyPr/>
          <a:lstStyle/>
          <a:p>
            <a:fld id="{5A2EE8A6-A4E0-438C-9FB0-541CE6BA4B46}" type="slidenum">
              <a:rPr lang="en-US" smtClean="0"/>
              <a:t>17</a:t>
            </a:fld>
            <a:endParaRPr lang="en-US"/>
          </a:p>
        </p:txBody>
      </p:sp>
    </p:spTree>
    <p:extLst>
      <p:ext uri="{BB962C8B-B14F-4D97-AF65-F5344CB8AC3E}">
        <p14:creationId xmlns:p14="http://schemas.microsoft.com/office/powerpoint/2010/main" val="3937140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4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1190808" y="561528"/>
            <a:ext cx="7257945" cy="276999"/>
          </a:xfrm>
          <a:prstGeom prst="rect">
            <a:avLst/>
          </a:prstGeom>
          <a:noFill/>
        </p:spPr>
        <p:txBody>
          <a:bodyPr wrap="square" rtlCol="0">
            <a:spAutoFit/>
          </a:bodyPr>
          <a:lstStyle/>
          <a:p>
            <a:r>
              <a:rPr lang="en-US" sz="1200" dirty="0">
                <a:solidFill>
                  <a:srgbClr val="00607F"/>
                </a:solidFill>
                <a:latin typeface="Montserrat"/>
                <a:cs typeface="Montserrat"/>
              </a:rPr>
              <a:t>NEBRASKA DEPARTMENT OF </a:t>
            </a:r>
            <a:r>
              <a:rPr lang="en-US" sz="1200" dirty="0" smtClean="0">
                <a:solidFill>
                  <a:srgbClr val="00607F"/>
                </a:solidFill>
                <a:latin typeface="Montserrat"/>
                <a:cs typeface="Montserrat"/>
              </a:rPr>
              <a:t>LABOR   |   </a:t>
            </a:r>
            <a:r>
              <a:rPr lang="en-US" sz="1200" dirty="0" smtClean="0">
                <a:solidFill>
                  <a:srgbClr val="00607F"/>
                </a:solidFill>
                <a:latin typeface="Montserrat Light" panose="00000400000000000000" pitchFamily="50" charset="0"/>
                <a:cs typeface="Montserrat"/>
              </a:rPr>
              <a:t>Greater</a:t>
            </a:r>
            <a:r>
              <a:rPr lang="en-US" sz="1200" baseline="0" dirty="0" smtClean="0">
                <a:solidFill>
                  <a:srgbClr val="00607F"/>
                </a:solidFill>
                <a:latin typeface="Montserrat Light" panose="00000400000000000000" pitchFamily="50" charset="0"/>
                <a:cs typeface="Montserrat"/>
              </a:rPr>
              <a:t> Nebraska Workforce Development Area</a:t>
            </a:r>
            <a:endParaRPr lang="en-US" sz="1200" dirty="0">
              <a:solidFill>
                <a:srgbClr val="00607F"/>
              </a:solidFill>
              <a:latin typeface="Montserrat Light" panose="00000400000000000000" pitchFamily="50" charset="0"/>
              <a:cs typeface="Montserrat"/>
            </a:endParaRPr>
          </a:p>
        </p:txBody>
      </p:sp>
      <p:cxnSp>
        <p:nvCxnSpPr>
          <p:cNvPr id="9" name="Straight Connector 8"/>
          <p:cNvCxnSpPr/>
          <p:nvPr userDrawn="1"/>
        </p:nvCxnSpPr>
        <p:spPr>
          <a:xfrm>
            <a:off x="1280160" y="873760"/>
            <a:ext cx="8007773" cy="0"/>
          </a:xfrm>
          <a:prstGeom prst="line">
            <a:avLst/>
          </a:prstGeom>
          <a:ln w="12700" cmpd="sng">
            <a:solidFill>
              <a:srgbClr val="00607F"/>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5" name="TextBox 4"/>
          <p:cNvSpPr txBox="1"/>
          <p:nvPr userDrawn="1"/>
        </p:nvSpPr>
        <p:spPr>
          <a:xfrm>
            <a:off x="1251284" y="5809710"/>
            <a:ext cx="3753853" cy="261610"/>
          </a:xfrm>
          <a:prstGeom prst="rect">
            <a:avLst/>
          </a:prstGeom>
          <a:noFill/>
        </p:spPr>
        <p:txBody>
          <a:bodyPr wrap="square" rtlCol="0">
            <a:spAutoFit/>
          </a:bodyPr>
          <a:lstStyle/>
          <a:p>
            <a:r>
              <a:rPr lang="en-US" sz="1100" dirty="0" smtClean="0">
                <a:solidFill>
                  <a:schemeClr val="bg1"/>
                </a:solidFill>
                <a:latin typeface="Arial" panose="020B0604020202020204" pitchFamily="34" charset="0"/>
                <a:cs typeface="Arial" panose="020B0604020202020204" pitchFamily="34" charset="0"/>
              </a:rPr>
              <a:t>A proud partner of the American Job Center network.</a:t>
            </a:r>
            <a:endParaRPr lang="en-US"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4748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52592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ndol.greaternebraska@Nebraska.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622" y="1966855"/>
            <a:ext cx="8214232" cy="1200329"/>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Greater </a:t>
            </a:r>
            <a:r>
              <a:rPr lang="en-US" sz="3600" b="1" dirty="0" smtClean="0">
                <a:solidFill>
                  <a:srgbClr val="00607F"/>
                </a:solidFill>
                <a:latin typeface="Montserrat" panose="00000500000000000000" pitchFamily="2" charset="0"/>
                <a:cs typeface="Montserrat"/>
              </a:rPr>
              <a:t>Nebraska</a:t>
            </a:r>
            <a:r>
              <a:rPr lang="en-US" sz="3600" b="1" dirty="0" smtClean="0">
                <a:solidFill>
                  <a:srgbClr val="00607F"/>
                </a:solidFill>
                <a:latin typeface="Montserrat"/>
                <a:cs typeface="Montserrat"/>
              </a:rPr>
              <a:t> Workforce Development Board Orientation</a:t>
            </a:r>
          </a:p>
        </p:txBody>
      </p:sp>
    </p:spTree>
    <p:extLst>
      <p:ext uri="{BB962C8B-B14F-4D97-AF65-F5344CB8AC3E}">
        <p14:creationId xmlns:p14="http://schemas.microsoft.com/office/powerpoint/2010/main" val="353820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5669" y="275008"/>
            <a:ext cx="8106655"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Youth Program</a:t>
            </a:r>
          </a:p>
        </p:txBody>
      </p:sp>
      <p:sp>
        <p:nvSpPr>
          <p:cNvPr id="3" name="Rectangle 2"/>
          <p:cNvSpPr/>
          <p:nvPr/>
        </p:nvSpPr>
        <p:spPr>
          <a:xfrm>
            <a:off x="261253" y="1074187"/>
            <a:ext cx="8475489" cy="1569660"/>
          </a:xfrm>
          <a:prstGeom prst="rect">
            <a:avLst/>
          </a:prstGeom>
        </p:spPr>
        <p:txBody>
          <a:bodyPr wrap="square">
            <a:spAutoFit/>
          </a:bodyPr>
          <a:lstStyle/>
          <a:p>
            <a:pPr algn="just"/>
            <a:r>
              <a:rPr lang="en-US" sz="1600" dirty="0">
                <a:latin typeface="Candara" panose="020E0502030303020204" pitchFamily="34" charset="0"/>
              </a:rPr>
              <a:t>The Youth Program creates possibilities for career exploration and guidance, continued support for educational attainment, and opportunities for skills training, such as work experiences,  Registered Apprenticeships, on-the-job training, or internships. There are fourteen elements that make up the Program. </a:t>
            </a:r>
            <a:r>
              <a:rPr lang="en-US" sz="1600" dirty="0" smtClean="0">
                <a:latin typeface="Candara" panose="020E0502030303020204" pitchFamily="34" charset="0"/>
              </a:rPr>
              <a:t>This </a:t>
            </a:r>
            <a:r>
              <a:rPr lang="en-US" sz="1600" dirty="0">
                <a:latin typeface="Candara" panose="020E0502030303020204" pitchFamily="34" charset="0"/>
              </a:rPr>
              <a:t>program focuses on serving “individuals with barriers to employment”.  Funding is available for both in-school youth and out-of-school youth, however the later is much more strongly emphasized. </a:t>
            </a:r>
          </a:p>
        </p:txBody>
      </p:sp>
      <p:sp>
        <p:nvSpPr>
          <p:cNvPr id="4" name="Rectangle 3"/>
          <p:cNvSpPr/>
          <p:nvPr/>
        </p:nvSpPr>
        <p:spPr>
          <a:xfrm>
            <a:off x="1214074" y="2658922"/>
            <a:ext cx="7069314" cy="3539430"/>
          </a:xfrm>
          <a:prstGeom prst="rect">
            <a:avLst/>
          </a:prstGeom>
        </p:spPr>
        <p:txBody>
          <a:bodyPr wrap="square">
            <a:spAutoFit/>
          </a:bodyPr>
          <a:lstStyle/>
          <a:p>
            <a:pPr lvl="0"/>
            <a:r>
              <a:rPr lang="en-US" sz="1400" b="1" dirty="0">
                <a:solidFill>
                  <a:schemeClr val="accent5">
                    <a:lumMod val="75000"/>
                  </a:schemeClr>
                </a:solidFill>
                <a:latin typeface="Candara" panose="020E0502030303020204" pitchFamily="34" charset="0"/>
                <a:cs typeface="Arial" panose="020B0604020202020204" pitchFamily="34" charset="0"/>
              </a:rPr>
              <a:t>Program Elements </a:t>
            </a:r>
          </a:p>
          <a:p>
            <a:pPr marL="514350" lvl="0" indent="-514350">
              <a:buFontTx/>
              <a:buAutoNum type="arabicPeriod"/>
            </a:pPr>
            <a:r>
              <a:rPr lang="en-US" sz="1400" dirty="0">
                <a:solidFill>
                  <a:prstClr val="black"/>
                </a:solidFill>
                <a:latin typeface="Candara" panose="020E0502030303020204" pitchFamily="34" charset="0"/>
              </a:rPr>
              <a:t>Tutoring, study skills training, instruction, and dropout prevention </a:t>
            </a:r>
          </a:p>
          <a:p>
            <a:pPr marL="514350" lvl="0" indent="-514350">
              <a:buFontTx/>
              <a:buAutoNum type="arabicPeriod"/>
            </a:pPr>
            <a:r>
              <a:rPr lang="en-US" sz="1400" dirty="0">
                <a:solidFill>
                  <a:prstClr val="black"/>
                </a:solidFill>
                <a:latin typeface="Candara" panose="020E0502030303020204" pitchFamily="34" charset="0"/>
              </a:rPr>
              <a:t>Alternative secondary school services or dropout recovery services 	</a:t>
            </a:r>
          </a:p>
          <a:p>
            <a:pPr marL="514350" lvl="0" indent="-514350">
              <a:buFontTx/>
              <a:buAutoNum type="arabicPeriod"/>
            </a:pPr>
            <a:r>
              <a:rPr lang="en-US" sz="1400" dirty="0">
                <a:solidFill>
                  <a:prstClr val="black"/>
                </a:solidFill>
                <a:latin typeface="Candara" panose="020E0502030303020204" pitchFamily="34" charset="0"/>
              </a:rPr>
              <a:t>Paid and unpaid work experience 	</a:t>
            </a:r>
          </a:p>
          <a:p>
            <a:pPr marL="514350" lvl="0" indent="-514350">
              <a:buFontTx/>
              <a:buAutoNum type="arabicPeriod"/>
            </a:pPr>
            <a:r>
              <a:rPr lang="en-US" sz="1400" dirty="0">
                <a:solidFill>
                  <a:prstClr val="black"/>
                </a:solidFill>
                <a:latin typeface="Candara" panose="020E0502030303020204" pitchFamily="34" charset="0"/>
              </a:rPr>
              <a:t>Occupational skills training 	</a:t>
            </a:r>
          </a:p>
          <a:p>
            <a:pPr marL="514350" lvl="0" indent="-514350">
              <a:buFontTx/>
              <a:buAutoNum type="arabicPeriod"/>
            </a:pPr>
            <a:r>
              <a:rPr lang="en-US" sz="1400" dirty="0">
                <a:solidFill>
                  <a:prstClr val="black"/>
                </a:solidFill>
                <a:latin typeface="Candara" panose="020E0502030303020204" pitchFamily="34" charset="0"/>
              </a:rPr>
              <a:t>Education offered concurrently with workforce preparation and training for a specific occupation 	</a:t>
            </a:r>
          </a:p>
          <a:p>
            <a:pPr marL="514350" lvl="0" indent="-514350">
              <a:buFontTx/>
              <a:buAutoNum type="arabicPeriod"/>
            </a:pPr>
            <a:r>
              <a:rPr lang="en-US" sz="1400" dirty="0">
                <a:solidFill>
                  <a:prstClr val="black"/>
                </a:solidFill>
                <a:latin typeface="Candara" panose="020E0502030303020204" pitchFamily="34" charset="0"/>
              </a:rPr>
              <a:t>Leadership development opportunities 	</a:t>
            </a:r>
          </a:p>
          <a:p>
            <a:pPr marL="514350" lvl="0" indent="-514350">
              <a:buFontTx/>
              <a:buAutoNum type="arabicPeriod"/>
            </a:pPr>
            <a:r>
              <a:rPr lang="en-US" sz="1400" dirty="0">
                <a:solidFill>
                  <a:prstClr val="black"/>
                </a:solidFill>
                <a:latin typeface="Candara" panose="020E0502030303020204" pitchFamily="34" charset="0"/>
              </a:rPr>
              <a:t>Supportive services 	</a:t>
            </a:r>
          </a:p>
          <a:p>
            <a:pPr marL="514350" lvl="0" indent="-514350">
              <a:buFontTx/>
              <a:buAutoNum type="arabicPeriod"/>
            </a:pPr>
            <a:r>
              <a:rPr lang="en-US" sz="1400" dirty="0">
                <a:solidFill>
                  <a:prstClr val="black"/>
                </a:solidFill>
                <a:latin typeface="Candara" panose="020E0502030303020204" pitchFamily="34" charset="0"/>
              </a:rPr>
              <a:t>Adult mentoring 	</a:t>
            </a:r>
          </a:p>
          <a:p>
            <a:pPr marL="514350" lvl="0" indent="-514350">
              <a:buFontTx/>
              <a:buAutoNum type="arabicPeriod"/>
            </a:pPr>
            <a:r>
              <a:rPr lang="en-US" sz="1400" dirty="0">
                <a:solidFill>
                  <a:prstClr val="black"/>
                </a:solidFill>
                <a:latin typeface="Candara" panose="020E0502030303020204" pitchFamily="34" charset="0"/>
              </a:rPr>
              <a:t>Follow-up services 	</a:t>
            </a:r>
          </a:p>
          <a:p>
            <a:pPr marL="514350" lvl="0" indent="-514350">
              <a:buFontTx/>
              <a:buAutoNum type="arabicPeriod"/>
            </a:pPr>
            <a:r>
              <a:rPr lang="en-US" sz="1400" dirty="0">
                <a:solidFill>
                  <a:prstClr val="black"/>
                </a:solidFill>
                <a:latin typeface="Candara" panose="020E0502030303020204" pitchFamily="34" charset="0"/>
              </a:rPr>
              <a:t>Comprehensive guidance and counseling 	</a:t>
            </a:r>
          </a:p>
          <a:p>
            <a:pPr marL="514350" lvl="0" indent="-514350">
              <a:buFontTx/>
              <a:buAutoNum type="arabicPeriod"/>
            </a:pPr>
            <a:r>
              <a:rPr lang="en-US" sz="1400" dirty="0">
                <a:solidFill>
                  <a:prstClr val="black"/>
                </a:solidFill>
                <a:latin typeface="Candara" panose="020E0502030303020204" pitchFamily="34" charset="0"/>
              </a:rPr>
              <a:t>Financial literacy education 	</a:t>
            </a:r>
          </a:p>
          <a:p>
            <a:pPr marL="514350" lvl="0" indent="-514350">
              <a:buFontTx/>
              <a:buAutoNum type="arabicPeriod"/>
            </a:pPr>
            <a:r>
              <a:rPr lang="en-US" sz="1400" dirty="0">
                <a:solidFill>
                  <a:prstClr val="black"/>
                </a:solidFill>
                <a:latin typeface="Candara" panose="020E0502030303020204" pitchFamily="34" charset="0"/>
              </a:rPr>
              <a:t>Entrepreneurial skills training 	</a:t>
            </a:r>
          </a:p>
          <a:p>
            <a:pPr marL="514350" lvl="0" indent="-514350">
              <a:buFontTx/>
              <a:buAutoNum type="arabicPeriod"/>
            </a:pPr>
            <a:r>
              <a:rPr lang="en-US" sz="1400" dirty="0">
                <a:solidFill>
                  <a:prstClr val="black"/>
                </a:solidFill>
                <a:latin typeface="Candara" panose="020E0502030303020204" pitchFamily="34" charset="0"/>
              </a:rPr>
              <a:t>Services that provide labor market information 	</a:t>
            </a:r>
          </a:p>
          <a:p>
            <a:pPr marL="514350" lvl="0" indent="-514350">
              <a:buFontTx/>
              <a:buAutoNum type="arabicPeriod"/>
            </a:pPr>
            <a:r>
              <a:rPr lang="en-US" sz="1400" dirty="0">
                <a:solidFill>
                  <a:prstClr val="black"/>
                </a:solidFill>
                <a:latin typeface="Candara" panose="020E0502030303020204" pitchFamily="34" charset="0"/>
              </a:rPr>
              <a:t>Postsecondary preparation and transition activities </a:t>
            </a:r>
            <a:endParaRPr lang="en-US" dirty="0">
              <a:latin typeface="Candara" panose="020E0502030303020204" pitchFamily="34" charset="0"/>
            </a:endParaRPr>
          </a:p>
        </p:txBody>
      </p:sp>
    </p:spTree>
    <p:extLst>
      <p:ext uri="{BB962C8B-B14F-4D97-AF65-F5344CB8AC3E}">
        <p14:creationId xmlns:p14="http://schemas.microsoft.com/office/powerpoint/2010/main" val="2450216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477" y="314215"/>
            <a:ext cx="7916998"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Performance</a:t>
            </a:r>
          </a:p>
        </p:txBody>
      </p:sp>
      <p:sp>
        <p:nvSpPr>
          <p:cNvPr id="3" name="Rectangle 2"/>
          <p:cNvSpPr/>
          <p:nvPr/>
        </p:nvSpPr>
        <p:spPr>
          <a:xfrm>
            <a:off x="294164" y="955242"/>
            <a:ext cx="8358058" cy="5416868"/>
          </a:xfrm>
          <a:prstGeom prst="rect">
            <a:avLst/>
          </a:prstGeom>
        </p:spPr>
        <p:txBody>
          <a:bodyPr wrap="square">
            <a:spAutoFit/>
          </a:bodyPr>
          <a:lstStyle/>
          <a:p>
            <a:pPr algn="just"/>
            <a:r>
              <a:rPr lang="en-US" sz="1500" b="1" dirty="0">
                <a:latin typeface="Candara" panose="020E0502030303020204" pitchFamily="34" charset="0"/>
              </a:rPr>
              <a:t>Employment Rate – 2nd Quarter After Exit:</a:t>
            </a:r>
            <a:r>
              <a:rPr lang="en-US" sz="1500" dirty="0">
                <a:latin typeface="Candara" panose="020E0502030303020204" pitchFamily="34" charset="0"/>
              </a:rPr>
              <a:t> The percentage of participants who are in unsubsidized employment during the second quarter after exit from the program (for title I Youth, the indicator is the percentage of participants in education or training activities, or in unsubsidized employment during the second quarter after exit</a:t>
            </a:r>
            <a:r>
              <a:rPr lang="en-US" sz="1500" dirty="0" smtClean="0">
                <a:latin typeface="Candara" panose="020E0502030303020204" pitchFamily="34" charset="0"/>
              </a:rPr>
              <a:t>)</a:t>
            </a:r>
          </a:p>
          <a:p>
            <a:pPr algn="just"/>
            <a:endParaRPr lang="en-US" sz="1500" dirty="0">
              <a:latin typeface="Candara" panose="020E0502030303020204" pitchFamily="34" charset="0"/>
            </a:endParaRPr>
          </a:p>
          <a:p>
            <a:pPr algn="just"/>
            <a:r>
              <a:rPr lang="en-US" sz="1500" b="1" dirty="0">
                <a:latin typeface="Candara" panose="020E0502030303020204" pitchFamily="34" charset="0"/>
              </a:rPr>
              <a:t>Employment Rate – 4th Quarter after Exit: </a:t>
            </a:r>
            <a:r>
              <a:rPr lang="en-US" sz="1500" dirty="0">
                <a:latin typeface="Candara" panose="020E0502030303020204" pitchFamily="34" charset="0"/>
              </a:rPr>
              <a:t>The percentage of participants who are in unsubsidized employment during the fourth quarter after exit from the program (for title I Youth, the indicator is the percentage of participants in education or training activities, or in unsubsidized employment during the fourth quarter after exit</a:t>
            </a:r>
            <a:r>
              <a:rPr lang="en-US" sz="1500" dirty="0" smtClean="0">
                <a:latin typeface="Candara" panose="020E0502030303020204" pitchFamily="34" charset="0"/>
              </a:rPr>
              <a:t>)</a:t>
            </a:r>
          </a:p>
          <a:p>
            <a:pPr algn="just"/>
            <a:endParaRPr lang="en-US" sz="1500" dirty="0">
              <a:latin typeface="Candara" panose="020E0502030303020204" pitchFamily="34" charset="0"/>
            </a:endParaRPr>
          </a:p>
          <a:p>
            <a:pPr algn="just"/>
            <a:r>
              <a:rPr lang="en-US" sz="1500" b="1" dirty="0">
                <a:latin typeface="Candara" panose="020E0502030303020204" pitchFamily="34" charset="0"/>
              </a:rPr>
              <a:t>Median Earnings – 2nd Quarter after Exit:</a:t>
            </a:r>
            <a:r>
              <a:rPr lang="en-US" sz="1500" dirty="0">
                <a:latin typeface="Candara" panose="020E0502030303020204" pitchFamily="34" charset="0"/>
              </a:rPr>
              <a:t> The median earnings of participants who are in unsubsidized employment during the second quarter after exit from the program; </a:t>
            </a:r>
            <a:endParaRPr lang="en-US" sz="1500" dirty="0" smtClean="0">
              <a:latin typeface="Candara" panose="020E0502030303020204" pitchFamily="34" charset="0"/>
            </a:endParaRPr>
          </a:p>
          <a:p>
            <a:pPr algn="just"/>
            <a:endParaRPr lang="en-US" sz="1500" dirty="0">
              <a:latin typeface="Candara" panose="020E0502030303020204" pitchFamily="34" charset="0"/>
            </a:endParaRPr>
          </a:p>
          <a:p>
            <a:pPr algn="just"/>
            <a:r>
              <a:rPr lang="en-US" sz="1500" b="1" dirty="0">
                <a:latin typeface="Candara" panose="020E0502030303020204" pitchFamily="34" charset="0"/>
              </a:rPr>
              <a:t>Credential Attainment:</a:t>
            </a:r>
            <a:r>
              <a:rPr lang="en-US" sz="1500" dirty="0">
                <a:latin typeface="Candara" panose="020E0502030303020204" pitchFamily="34" charset="0"/>
              </a:rPr>
              <a:t> The percentage of those participants enrolled in an education or training program (excluding those in on-the-job training (OJT) and customized training) who attain a recognized postsecondary credential or a secondary school diploma, or its recognized equivalent, during participation in or within one year after exit from the program. </a:t>
            </a:r>
          </a:p>
          <a:p>
            <a:pPr algn="just"/>
            <a:endParaRPr lang="en-US" sz="1500" dirty="0">
              <a:latin typeface="Candara" panose="020E0502030303020204" pitchFamily="34" charset="0"/>
            </a:endParaRPr>
          </a:p>
          <a:p>
            <a:pPr algn="just"/>
            <a:r>
              <a:rPr lang="en-US" sz="1500" b="1" dirty="0">
                <a:latin typeface="Candara" panose="020E0502030303020204" pitchFamily="34" charset="0"/>
              </a:rPr>
              <a:t>Measurable Skill Gains:</a:t>
            </a:r>
            <a:r>
              <a:rPr lang="en-US" sz="1500" dirty="0">
                <a:latin typeface="Candara" panose="020E0502030303020204" pitchFamily="34" charset="0"/>
              </a:rPr>
              <a:t> The percentage of program participants who, during a program year, are in an education or training program that leads to a recognized postsecondary credential or employment and who are achieving measurable skill gains, defined as documented academic, technical, occupational, or other forms of progress, towards such a credential or employment. </a:t>
            </a:r>
          </a:p>
          <a:p>
            <a:pPr algn="just"/>
            <a:endParaRPr lang="en-US" sz="1600" dirty="0">
              <a:latin typeface="Candara" panose="020E0502030303020204" pitchFamily="34" charset="0"/>
            </a:endParaRPr>
          </a:p>
        </p:txBody>
      </p:sp>
    </p:spTree>
    <p:extLst>
      <p:ext uri="{BB962C8B-B14F-4D97-AF65-F5344CB8AC3E}">
        <p14:creationId xmlns:p14="http://schemas.microsoft.com/office/powerpoint/2010/main" val="1144796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5187" y="260427"/>
            <a:ext cx="7916998"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Performance </a:t>
            </a:r>
            <a:r>
              <a:rPr lang="en-US" sz="2400" b="1" dirty="0" smtClean="0">
                <a:solidFill>
                  <a:srgbClr val="00607F"/>
                </a:solidFill>
                <a:latin typeface="Montserrat"/>
                <a:cs typeface="Montserrat"/>
              </a:rPr>
              <a:t>(continued)</a:t>
            </a:r>
          </a:p>
        </p:txBody>
      </p:sp>
      <p:pic>
        <p:nvPicPr>
          <p:cNvPr id="1026" name="Picture 1"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8710" y="1249575"/>
            <a:ext cx="6631321" cy="4159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427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98" y="318589"/>
            <a:ext cx="6956241" cy="584775"/>
          </a:xfrm>
          <a:prstGeom prst="rect">
            <a:avLst/>
          </a:prstGeom>
          <a:noFill/>
        </p:spPr>
        <p:txBody>
          <a:bodyPr wrap="square" rtlCol="0" anchor="ctr" anchorCtr="0">
            <a:spAutoFit/>
          </a:bodyPr>
          <a:lstStyle/>
          <a:p>
            <a:pPr algn="ctr"/>
            <a:r>
              <a:rPr lang="en-US" sz="3200" b="1" dirty="0" smtClean="0">
                <a:solidFill>
                  <a:srgbClr val="00607F"/>
                </a:solidFill>
                <a:latin typeface="Montserrat"/>
                <a:cs typeface="Montserrat"/>
              </a:rPr>
              <a:t>The One-Stop Delivery System</a:t>
            </a:r>
          </a:p>
        </p:txBody>
      </p:sp>
      <p:sp>
        <p:nvSpPr>
          <p:cNvPr id="3" name="TextBox 2"/>
          <p:cNvSpPr txBox="1"/>
          <p:nvPr/>
        </p:nvSpPr>
        <p:spPr>
          <a:xfrm>
            <a:off x="407254" y="1191025"/>
            <a:ext cx="8183494" cy="3847207"/>
          </a:xfrm>
          <a:prstGeom prst="rect">
            <a:avLst/>
          </a:prstGeom>
          <a:noFill/>
        </p:spPr>
        <p:txBody>
          <a:bodyPr wrap="square" rtlCol="0">
            <a:spAutoFit/>
          </a:bodyPr>
          <a:lstStyle/>
          <a:p>
            <a:pPr marL="342900" indent="-342900" algn="just">
              <a:buClr>
                <a:schemeClr val="accent4">
                  <a:lumMod val="75000"/>
                </a:schemeClr>
              </a:buClr>
              <a:buFont typeface="Wingdings" panose="05000000000000000000" pitchFamily="2" charset="2"/>
              <a:buChar char="Ø"/>
            </a:pPr>
            <a:r>
              <a:rPr lang="en-US" sz="1600" dirty="0">
                <a:latin typeface="Candara" panose="020E0502030303020204" pitchFamily="34" charset="0"/>
                <a:cs typeface="Times New Roman" panose="02020603050405020304" pitchFamily="18" charset="0"/>
              </a:rPr>
              <a:t>In general, the One-Stop delivery system is a system under which entities responsible for administering separate workforce investment, educational, and other human resource programs and funding streams (referred to as </a:t>
            </a:r>
            <a:r>
              <a:rPr lang="en-US" sz="1600" dirty="0" smtClean="0">
                <a:latin typeface="Candara" panose="020E0502030303020204" pitchFamily="34" charset="0"/>
                <a:cs typeface="Times New Roman" panose="02020603050405020304" pitchFamily="18" charset="0"/>
              </a:rPr>
              <a:t>One-stop </a:t>
            </a:r>
            <a:r>
              <a:rPr lang="en-US" sz="1600" dirty="0">
                <a:latin typeface="Candara" panose="020E0502030303020204" pitchFamily="34" charset="0"/>
                <a:cs typeface="Times New Roman" panose="02020603050405020304" pitchFamily="18" charset="0"/>
              </a:rPr>
              <a:t>partners) collaborate to create a seamless system of services and improve long-term employment outcomes </a:t>
            </a:r>
            <a:r>
              <a:rPr lang="en-US" sz="1600" dirty="0" smtClean="0">
                <a:latin typeface="Candara" panose="020E0502030303020204" pitchFamily="34" charset="0"/>
                <a:cs typeface="Times New Roman" panose="02020603050405020304" pitchFamily="18" charset="0"/>
              </a:rPr>
              <a:t>for</a:t>
            </a:r>
          </a:p>
          <a:p>
            <a:pPr>
              <a:buClr>
                <a:schemeClr val="accent4">
                  <a:lumMod val="75000"/>
                </a:schemeClr>
              </a:buClr>
            </a:pPr>
            <a:r>
              <a:rPr lang="en-US" sz="1600" dirty="0" smtClean="0">
                <a:latin typeface="Candara" panose="020E0502030303020204" pitchFamily="34" charset="0"/>
                <a:cs typeface="Times New Roman" panose="02020603050405020304" pitchFamily="18" charset="0"/>
              </a:rPr>
              <a:t>        individuals receiving assistance. </a:t>
            </a:r>
            <a:br>
              <a:rPr lang="en-US" sz="1600" dirty="0" smtClean="0">
                <a:latin typeface="Candara" panose="020E0502030303020204" pitchFamily="34" charset="0"/>
                <a:cs typeface="Times New Roman" panose="02020603050405020304" pitchFamily="18" charset="0"/>
              </a:rPr>
            </a:br>
            <a:endParaRPr lang="en-US" sz="1600" dirty="0" smtClean="0">
              <a:latin typeface="Candara" panose="020E0502030303020204" pitchFamily="34" charset="0"/>
              <a:cs typeface="Times New Roman" panose="02020603050405020304" pitchFamily="18" charset="0"/>
            </a:endParaRPr>
          </a:p>
          <a:p>
            <a:pPr marL="342900" indent="-342900" algn="just">
              <a:buClr>
                <a:schemeClr val="accent4">
                  <a:lumMod val="75000"/>
                </a:schemeClr>
              </a:buClr>
              <a:buFont typeface="Wingdings" panose="05000000000000000000" pitchFamily="2" charset="2"/>
              <a:buChar char="Ø"/>
            </a:pPr>
            <a:r>
              <a:rPr lang="en-US" sz="1600" dirty="0" smtClean="0">
                <a:latin typeface="Candara" panose="020E0502030303020204" pitchFamily="34" charset="0"/>
                <a:cs typeface="Times New Roman" panose="02020603050405020304" pitchFamily="18" charset="0"/>
              </a:rPr>
              <a:t>Title </a:t>
            </a:r>
            <a:r>
              <a:rPr lang="en-US" sz="1600" dirty="0">
                <a:latin typeface="Candara" panose="020E0502030303020204" pitchFamily="34" charset="0"/>
                <a:cs typeface="Times New Roman" panose="02020603050405020304" pitchFamily="18" charset="0"/>
              </a:rPr>
              <a:t>I of </a:t>
            </a:r>
            <a:r>
              <a:rPr lang="en-US" sz="1600" dirty="0" smtClean="0">
                <a:latin typeface="Candara" panose="020E0502030303020204" pitchFamily="34" charset="0"/>
                <a:cs typeface="Times New Roman" panose="02020603050405020304" pitchFamily="18" charset="0"/>
              </a:rPr>
              <a:t>WIOA </a:t>
            </a:r>
            <a:r>
              <a:rPr lang="en-US" sz="1600" dirty="0">
                <a:latin typeface="Candara" panose="020E0502030303020204" pitchFamily="34" charset="0"/>
                <a:cs typeface="Times New Roman" panose="02020603050405020304" pitchFamily="18" charset="0"/>
              </a:rPr>
              <a:t>assigns responsibilities at the local, State and Federal level to ensure the creation and maintenance of a </a:t>
            </a:r>
            <a:r>
              <a:rPr lang="en-US" sz="1600" dirty="0" smtClean="0">
                <a:latin typeface="Candara" panose="020E0502030303020204" pitchFamily="34" charset="0"/>
                <a:cs typeface="Times New Roman" panose="02020603050405020304" pitchFamily="18" charset="0"/>
              </a:rPr>
              <a:t>One-stop </a:t>
            </a:r>
            <a:r>
              <a:rPr lang="en-US" sz="1600" dirty="0">
                <a:latin typeface="Candara" panose="020E0502030303020204" pitchFamily="34" charset="0"/>
                <a:cs typeface="Times New Roman" panose="02020603050405020304" pitchFamily="18" charset="0"/>
              </a:rPr>
              <a:t>delivery system that enhances the range and quality of workforce development services that are accessible to individuals seeking assistance. </a:t>
            </a:r>
          </a:p>
          <a:p>
            <a:pPr marL="800100" lvl="1" indent="-342900" algn="just">
              <a:buClr>
                <a:schemeClr val="accent4">
                  <a:lumMod val="75000"/>
                </a:schemeClr>
              </a:buClr>
              <a:buFont typeface="Wingdings" panose="05000000000000000000" pitchFamily="2" charset="2"/>
              <a:buChar char="Ø"/>
            </a:pPr>
            <a:endParaRPr lang="en-US" sz="1600" dirty="0" smtClean="0">
              <a:latin typeface="Candara" panose="020E0502030303020204" pitchFamily="34" charset="0"/>
              <a:cs typeface="Times New Roman" panose="02020603050405020304" pitchFamily="18" charset="0"/>
            </a:endParaRPr>
          </a:p>
          <a:p>
            <a:pPr marL="342900" indent="-342900" algn="just">
              <a:buClr>
                <a:schemeClr val="accent4">
                  <a:lumMod val="75000"/>
                </a:schemeClr>
              </a:buClr>
              <a:buFont typeface="Wingdings" panose="05000000000000000000" pitchFamily="2" charset="2"/>
              <a:buChar char="Ø"/>
            </a:pPr>
            <a:r>
              <a:rPr lang="en-US" sz="1600" dirty="0" smtClean="0">
                <a:latin typeface="Candara" panose="020E0502030303020204" pitchFamily="34" charset="0"/>
                <a:cs typeface="Bangla MN"/>
              </a:rPr>
              <a:t>The </a:t>
            </a:r>
            <a:r>
              <a:rPr lang="en-US" sz="1600" dirty="0">
                <a:latin typeface="Candara" panose="020E0502030303020204" pitchFamily="34" charset="0"/>
                <a:cs typeface="Bangla MN"/>
              </a:rPr>
              <a:t>system must include at least one comprehensive physical center in each local area, which includes all required one-stop partners.</a:t>
            </a:r>
            <a:endParaRPr lang="en-US" sz="1600" b="1" dirty="0">
              <a:latin typeface="Candara" panose="020E0502030303020204" pitchFamily="34" charset="0"/>
              <a:ea typeface="Adobe Fan Heiti Std B" pitchFamily="34" charset="-128"/>
              <a:cs typeface="Bangla MN"/>
            </a:endParaRPr>
          </a:p>
          <a:p>
            <a:pPr lvl="1"/>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407254" y="5335062"/>
            <a:ext cx="4572000" cy="646331"/>
          </a:xfrm>
          <a:prstGeom prst="rect">
            <a:avLst/>
          </a:prstGeom>
        </p:spPr>
        <p:txBody>
          <a:bodyPr>
            <a:spAutoFit/>
          </a:bodyPr>
          <a:lstStyle/>
          <a:p>
            <a:pPr marL="57150"/>
            <a:r>
              <a:rPr lang="en-US" b="1" dirty="0">
                <a:solidFill>
                  <a:srgbClr val="00607F"/>
                </a:solidFill>
                <a:latin typeface="Montserrat"/>
                <a:cs typeface="Montserrat"/>
              </a:rPr>
              <a:t>Growing Good Jobs + </a:t>
            </a:r>
          </a:p>
          <a:p>
            <a:pPr marL="57150"/>
            <a:r>
              <a:rPr lang="en-US" b="1" dirty="0">
                <a:solidFill>
                  <a:srgbClr val="00607F"/>
                </a:solidFill>
                <a:latin typeface="Montserrat"/>
                <a:cs typeface="Montserrat"/>
              </a:rPr>
              <a:t>Connecting People with Good Jobs </a:t>
            </a:r>
          </a:p>
        </p:txBody>
      </p:sp>
    </p:spTree>
    <p:extLst>
      <p:ext uri="{BB962C8B-B14F-4D97-AF65-F5344CB8AC3E}">
        <p14:creationId xmlns:p14="http://schemas.microsoft.com/office/powerpoint/2010/main" val="3151551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892" y="318589"/>
            <a:ext cx="8859691" cy="584775"/>
          </a:xfrm>
          <a:prstGeom prst="rect">
            <a:avLst/>
          </a:prstGeom>
          <a:noFill/>
        </p:spPr>
        <p:txBody>
          <a:bodyPr wrap="square" rtlCol="0" anchor="ctr" anchorCtr="0">
            <a:spAutoFit/>
          </a:bodyPr>
          <a:lstStyle/>
          <a:p>
            <a:r>
              <a:rPr lang="en-US" sz="3200" b="1" dirty="0" smtClean="0">
                <a:solidFill>
                  <a:srgbClr val="00607F"/>
                </a:solidFill>
                <a:latin typeface="Montserrat"/>
                <a:cs typeface="Montserrat"/>
              </a:rPr>
              <a:t>The One-Stop Delivery System </a:t>
            </a:r>
            <a:r>
              <a:rPr lang="en-US" sz="2600" b="1" dirty="0" smtClean="0">
                <a:solidFill>
                  <a:srgbClr val="00607F"/>
                </a:solidFill>
                <a:latin typeface="Montserrat"/>
                <a:cs typeface="Montserrat"/>
              </a:rPr>
              <a:t>(continued)</a:t>
            </a:r>
          </a:p>
        </p:txBody>
      </p:sp>
      <p:sp>
        <p:nvSpPr>
          <p:cNvPr id="3" name="Rectangle 2"/>
          <p:cNvSpPr/>
          <p:nvPr/>
        </p:nvSpPr>
        <p:spPr>
          <a:xfrm>
            <a:off x="153680" y="1068987"/>
            <a:ext cx="8560013" cy="4555093"/>
          </a:xfrm>
          <a:prstGeom prst="rect">
            <a:avLst/>
          </a:prstGeom>
        </p:spPr>
        <p:txBody>
          <a:bodyPr wrap="square">
            <a:spAutoFit/>
          </a:bodyPr>
          <a:lstStyle/>
          <a:p>
            <a:pPr marL="285750" indent="-285750" algn="just">
              <a:buClr>
                <a:schemeClr val="accent4">
                  <a:lumMod val="75000"/>
                </a:schemeClr>
              </a:buClr>
              <a:buFont typeface="Wingdings" panose="05000000000000000000" pitchFamily="2" charset="2"/>
              <a:buChar char="Ø"/>
            </a:pPr>
            <a:r>
              <a:rPr lang="en-US" sz="1600" dirty="0">
                <a:latin typeface="Candara" panose="020E0502030303020204" pitchFamily="34" charset="0"/>
                <a:cs typeface="Times New Roman" panose="02020603050405020304" pitchFamily="18" charset="0"/>
              </a:rPr>
              <a:t>The system must include at least one comprehensive physical center in each local area, which includes all required one-stop partners. While each local area must have at least one comprehensive center (and may have additional comprehensive centers), </a:t>
            </a:r>
            <a:r>
              <a:rPr lang="en-US" sz="1600" dirty="0" smtClean="0">
                <a:latin typeface="Candara" panose="020E0502030303020204" pitchFamily="34" charset="0"/>
                <a:cs typeface="Times New Roman" panose="02020603050405020304" pitchFamily="18" charset="0"/>
              </a:rPr>
              <a:t>WIOA </a:t>
            </a:r>
            <a:r>
              <a:rPr lang="en-US" sz="1600" dirty="0">
                <a:latin typeface="Candara" panose="020E0502030303020204" pitchFamily="34" charset="0"/>
                <a:cs typeface="Times New Roman" panose="02020603050405020304" pitchFamily="18" charset="0"/>
              </a:rPr>
              <a:t>section 134(c) allows for arrangements </a:t>
            </a:r>
            <a:r>
              <a:rPr lang="en-US" sz="1600" dirty="0" smtClean="0">
                <a:latin typeface="Candara" panose="020E0502030303020204" pitchFamily="34" charset="0"/>
                <a:cs typeface="Times New Roman" panose="02020603050405020304" pitchFamily="18" charset="0"/>
              </a:rPr>
              <a:t>that may </a:t>
            </a:r>
            <a:r>
              <a:rPr lang="en-US" sz="1600" dirty="0">
                <a:latin typeface="Candara" panose="020E0502030303020204" pitchFamily="34" charset="0"/>
                <a:cs typeface="Times New Roman" panose="02020603050405020304" pitchFamily="18" charset="0"/>
              </a:rPr>
              <a:t>include: </a:t>
            </a:r>
            <a:endParaRPr lang="en-US" sz="1600" dirty="0" smtClean="0">
              <a:latin typeface="Candara" panose="020E0502030303020204" pitchFamily="34" charset="0"/>
              <a:cs typeface="Times New Roman" panose="02020603050405020304" pitchFamily="18" charset="0"/>
            </a:endParaRPr>
          </a:p>
          <a:p>
            <a:pPr marL="800100" lvl="1" indent="-342900" algn="just">
              <a:buClr>
                <a:schemeClr val="accent4">
                  <a:lumMod val="75000"/>
                </a:schemeClr>
              </a:buClr>
              <a:buFont typeface="Wingdings" panose="05000000000000000000" pitchFamily="2" charset="2"/>
              <a:buChar char="Ø"/>
            </a:pPr>
            <a:endParaRPr lang="en-US" sz="1600" dirty="0">
              <a:latin typeface="Candara" panose="020E0502030303020204" pitchFamily="34" charset="0"/>
              <a:cs typeface="Times New Roman" panose="02020603050405020304" pitchFamily="18" charset="0"/>
            </a:endParaRPr>
          </a:p>
          <a:p>
            <a:pPr marL="1257300" lvl="2" indent="-342900" algn="just">
              <a:buClr>
                <a:schemeClr val="accent4">
                  <a:lumMod val="75000"/>
                </a:schemeClr>
              </a:buClr>
              <a:buFont typeface="Wingdings" panose="05000000000000000000" pitchFamily="2" charset="2"/>
              <a:buChar char="Ø"/>
            </a:pPr>
            <a:r>
              <a:rPr lang="en-US" sz="1600" dirty="0">
                <a:latin typeface="Candara" panose="020E0502030303020204" pitchFamily="34" charset="0"/>
                <a:cs typeface="Times New Roman" panose="02020603050405020304" pitchFamily="18" charset="0"/>
              </a:rPr>
              <a:t>A network of affiliated sites that can provide one or more partners’ programs, services and activities at each site.</a:t>
            </a:r>
          </a:p>
          <a:p>
            <a:pPr marL="1257300" lvl="2" indent="-342900" algn="just">
              <a:buClr>
                <a:schemeClr val="accent4">
                  <a:lumMod val="75000"/>
                </a:schemeClr>
              </a:buClr>
              <a:buFont typeface="Wingdings" panose="05000000000000000000" pitchFamily="2" charset="2"/>
              <a:buChar char="Ø"/>
            </a:pPr>
            <a:r>
              <a:rPr lang="en-US" sz="1600" dirty="0">
                <a:latin typeface="Candara" panose="020E0502030303020204" pitchFamily="34" charset="0"/>
                <a:cs typeface="Times New Roman" panose="02020603050405020304" pitchFamily="18" charset="0"/>
              </a:rPr>
              <a:t>A network of One-Stop partners through which each partner provides services that are linked, physically or technologically, to an affiliated site that assures individuals are provided information on the availability of core services in the local area; and </a:t>
            </a:r>
          </a:p>
          <a:p>
            <a:pPr marL="1257300" lvl="2" indent="-342900" algn="just">
              <a:buClr>
                <a:schemeClr val="accent4">
                  <a:lumMod val="75000"/>
                </a:schemeClr>
              </a:buClr>
              <a:buFont typeface="Wingdings" panose="05000000000000000000" pitchFamily="2" charset="2"/>
              <a:buChar char="Ø"/>
            </a:pPr>
            <a:r>
              <a:rPr lang="en-US" sz="1600" dirty="0">
                <a:latin typeface="Candara" panose="020E0502030303020204" pitchFamily="34" charset="0"/>
                <a:cs typeface="Times New Roman" panose="02020603050405020304" pitchFamily="18" charset="0"/>
              </a:rPr>
              <a:t>Specialized centers that address specific needs, such as those of dislocated </a:t>
            </a:r>
            <a:r>
              <a:rPr lang="en-US" sz="1600" dirty="0" smtClean="0">
                <a:latin typeface="Candara" panose="020E0502030303020204" pitchFamily="34" charset="0"/>
                <a:cs typeface="Times New Roman" panose="02020603050405020304" pitchFamily="18" charset="0"/>
              </a:rPr>
              <a:t>workers.</a:t>
            </a:r>
          </a:p>
          <a:p>
            <a:pPr lvl="2" algn="just">
              <a:buClr>
                <a:schemeClr val="accent4">
                  <a:lumMod val="75000"/>
                </a:schemeClr>
              </a:buClr>
            </a:pPr>
            <a:endParaRPr lang="en-US" sz="1600" dirty="0" smtClean="0">
              <a:latin typeface="Candara" panose="020E0502030303020204" pitchFamily="34" charset="0"/>
              <a:cs typeface="Times New Roman" panose="02020603050405020304" pitchFamily="18" charset="0"/>
            </a:endParaRPr>
          </a:p>
          <a:p>
            <a:pPr marL="285750" indent="-285750" algn="just">
              <a:buClr>
                <a:schemeClr val="accent4">
                  <a:lumMod val="75000"/>
                </a:schemeClr>
              </a:buClr>
              <a:buFont typeface="Wingdings" panose="05000000000000000000" pitchFamily="2" charset="2"/>
              <a:buChar char="Ø"/>
            </a:pPr>
            <a:r>
              <a:rPr lang="en-US" sz="1600" dirty="0" smtClean="0">
                <a:latin typeface="Candara" panose="020E0502030303020204" pitchFamily="34" charset="0"/>
                <a:cs typeface="Times New Roman" panose="02020603050405020304" pitchFamily="18" charset="0"/>
              </a:rPr>
              <a:t>The </a:t>
            </a:r>
            <a:r>
              <a:rPr lang="en-US" sz="1600" dirty="0">
                <a:latin typeface="Candara" panose="020E0502030303020204" pitchFamily="34" charset="0"/>
                <a:cs typeface="Times New Roman" panose="02020603050405020304" pitchFamily="18" charset="0"/>
              </a:rPr>
              <a:t>design of the local area’s </a:t>
            </a:r>
            <a:r>
              <a:rPr lang="en-US" sz="1600" dirty="0" smtClean="0">
                <a:latin typeface="Candara" panose="020E0502030303020204" pitchFamily="34" charset="0"/>
                <a:cs typeface="Times New Roman" panose="02020603050405020304" pitchFamily="18" charset="0"/>
              </a:rPr>
              <a:t>One-stop </a:t>
            </a:r>
            <a:r>
              <a:rPr lang="en-US" sz="1600" dirty="0">
                <a:latin typeface="Candara" panose="020E0502030303020204" pitchFamily="34" charset="0"/>
                <a:cs typeface="Times New Roman" panose="02020603050405020304" pitchFamily="18" charset="0"/>
              </a:rPr>
              <a:t>delivery system, including the number of comprehensive centers and the supplementary arrangements, must be described in the local plan and be consistent with the Memorandum of </a:t>
            </a:r>
            <a:r>
              <a:rPr lang="en-US" sz="1600" dirty="0" smtClean="0">
                <a:latin typeface="Candara" panose="020E0502030303020204" pitchFamily="34" charset="0"/>
                <a:cs typeface="Times New Roman" panose="02020603050405020304" pitchFamily="18" charset="0"/>
              </a:rPr>
              <a:t>Understanding </a:t>
            </a:r>
            <a:r>
              <a:rPr lang="en-US" sz="1600" dirty="0">
                <a:latin typeface="Candara" panose="020E0502030303020204" pitchFamily="34" charset="0"/>
                <a:cs typeface="Times New Roman" panose="02020603050405020304" pitchFamily="18" charset="0"/>
              </a:rPr>
              <a:t>executed with the </a:t>
            </a:r>
            <a:r>
              <a:rPr lang="en-US" sz="1600" dirty="0" smtClean="0">
                <a:latin typeface="Candara" panose="020E0502030303020204" pitchFamily="34" charset="0"/>
                <a:cs typeface="Times New Roman" panose="02020603050405020304" pitchFamily="18" charset="0"/>
              </a:rPr>
              <a:t>One-stop </a:t>
            </a:r>
            <a:r>
              <a:rPr lang="en-US" sz="1600" dirty="0">
                <a:latin typeface="Candara" panose="020E0502030303020204" pitchFamily="34" charset="0"/>
                <a:cs typeface="Times New Roman" panose="02020603050405020304" pitchFamily="18" charset="0"/>
              </a:rPr>
              <a:t>p</a:t>
            </a:r>
            <a:r>
              <a:rPr lang="en-US" sz="1600" dirty="0" smtClean="0">
                <a:latin typeface="Candara" panose="020E0502030303020204" pitchFamily="34" charset="0"/>
                <a:cs typeface="Times New Roman" panose="02020603050405020304" pitchFamily="18" charset="0"/>
              </a:rPr>
              <a:t>artners</a:t>
            </a:r>
            <a:r>
              <a:rPr lang="en-US" sz="1600" dirty="0">
                <a:latin typeface="Candara" panose="020E0502030303020204" pitchFamily="34" charset="0"/>
                <a:cs typeface="Times New Roman" panose="02020603050405020304" pitchFamily="18" charset="0"/>
              </a:rPr>
              <a:t>.</a:t>
            </a:r>
          </a:p>
          <a:p>
            <a:pPr marL="800100" lvl="1" indent="-342900">
              <a:buFont typeface="+mj-lt"/>
              <a:buAutoNum type="alphaLcParenR"/>
            </a:pPr>
            <a:endParaRPr lang="en-US" b="1" dirty="0">
              <a:latin typeface="Times New Roman" panose="02020603050405020304" pitchFamily="18" charset="0"/>
              <a:ea typeface="Adobe Fan Heiti Std B" pitchFamily="34" charset="-128"/>
              <a:cs typeface="Times New Roman" panose="02020603050405020304" pitchFamily="18" charset="0"/>
            </a:endParaRPr>
          </a:p>
        </p:txBody>
      </p:sp>
    </p:spTree>
    <p:extLst>
      <p:ext uri="{BB962C8B-B14F-4D97-AF65-F5344CB8AC3E}">
        <p14:creationId xmlns:p14="http://schemas.microsoft.com/office/powerpoint/2010/main" val="1405239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4" y="1032663"/>
            <a:ext cx="8598434" cy="4478149"/>
          </a:xfrm>
          <a:prstGeom prst="rect">
            <a:avLst/>
          </a:prstGeom>
        </p:spPr>
        <p:txBody>
          <a:bodyPr wrap="square">
            <a:spAutoFit/>
          </a:bodyPr>
          <a:lstStyle/>
          <a:p>
            <a:pPr algn="just"/>
            <a:r>
              <a:rPr lang="en-US" sz="1500" dirty="0">
                <a:latin typeface="Candara" panose="020E0502030303020204" pitchFamily="34" charset="0"/>
              </a:rPr>
              <a:t>Through the American Job Center, the one-stop operator carries out activities that connect partners, integrate services, and build system capacity.  </a:t>
            </a:r>
          </a:p>
          <a:p>
            <a:pPr algn="just"/>
            <a:endParaRPr lang="en-US" sz="1500" dirty="0" smtClean="0">
              <a:latin typeface="Candara" panose="020E0502030303020204" pitchFamily="34" charset="0"/>
              <a:cs typeface="Arial" panose="020B0604020202020204" pitchFamily="34" charset="0"/>
            </a:endParaRPr>
          </a:p>
          <a:p>
            <a:pPr marL="457200" indent="-457200" algn="just">
              <a:buClr>
                <a:schemeClr val="accent4">
                  <a:lumMod val="75000"/>
                </a:schemeClr>
              </a:buClr>
              <a:buFont typeface="Wingdings" panose="05000000000000000000" pitchFamily="2" charset="2"/>
              <a:buChar char="Ø"/>
            </a:pPr>
            <a:r>
              <a:rPr lang="en-US" sz="1500" dirty="0" smtClean="0">
                <a:latin typeface="Candara" panose="020E0502030303020204" pitchFamily="34" charset="0"/>
                <a:cs typeface="Arial" panose="020B0604020202020204" pitchFamily="34" charset="0"/>
              </a:rPr>
              <a:t>Facilitates </a:t>
            </a:r>
            <a:r>
              <a:rPr lang="en-US" sz="1500" dirty="0">
                <a:latin typeface="Candara" panose="020E0502030303020204" pitchFamily="34" charset="0"/>
                <a:cs typeface="Arial" panose="020B0604020202020204" pitchFamily="34" charset="0"/>
              </a:rPr>
              <a:t>integrated partnerships that seamlessly incorporate services for the common customers served by multiple program partners of the American Job Center. </a:t>
            </a:r>
          </a:p>
          <a:p>
            <a:pPr marL="457200" indent="-457200" algn="just">
              <a:buClr>
                <a:schemeClr val="accent4">
                  <a:lumMod val="75000"/>
                </a:schemeClr>
              </a:buClr>
              <a:buFont typeface="Wingdings" panose="05000000000000000000" pitchFamily="2" charset="2"/>
              <a:buChar char="Ø"/>
            </a:pPr>
            <a:r>
              <a:rPr lang="en-US" sz="1500" dirty="0">
                <a:latin typeface="Candara" panose="020E0502030303020204" pitchFamily="34" charset="0"/>
                <a:cs typeface="Arial" panose="020B0604020202020204" pitchFamily="34" charset="0"/>
              </a:rPr>
              <a:t>Develops and implements operational policies that reflect an integrated system of performance, communication, and case management, and uses technology to achieve integration and expanded service offerings. </a:t>
            </a:r>
          </a:p>
          <a:p>
            <a:pPr marL="457200" indent="-457200" algn="just">
              <a:buClr>
                <a:schemeClr val="accent4">
                  <a:lumMod val="75000"/>
                </a:schemeClr>
              </a:buClr>
              <a:buFont typeface="Wingdings" panose="05000000000000000000" pitchFamily="2" charset="2"/>
              <a:buChar char="Ø"/>
            </a:pPr>
            <a:r>
              <a:rPr lang="en-US" sz="1500" dirty="0">
                <a:latin typeface="Candara" panose="020E0502030303020204" pitchFamily="34" charset="0"/>
                <a:cs typeface="Arial" panose="020B0604020202020204" pitchFamily="34" charset="0"/>
              </a:rPr>
              <a:t>Organizes and integrates American Job Center services by function (rather than by program), when permitted by a program’s authorizing statute and, as appropriate, through coordinating staff communication, capacity building, and training efforts. Functional alignment includes having American Job Center staff who perform similar tasks serve on relevant functional teams (e.g., skills development team or business services teams). </a:t>
            </a:r>
          </a:p>
          <a:p>
            <a:pPr marL="457200" indent="-457200" algn="just">
              <a:buClr>
                <a:schemeClr val="accent4">
                  <a:lumMod val="75000"/>
                </a:schemeClr>
              </a:buClr>
              <a:buFont typeface="Wingdings" panose="05000000000000000000" pitchFamily="2" charset="2"/>
              <a:buChar char="Ø"/>
            </a:pPr>
            <a:r>
              <a:rPr lang="en-US" sz="1500" dirty="0">
                <a:latin typeface="Candara" panose="020E0502030303020204" pitchFamily="34" charset="0"/>
                <a:cs typeface="Arial" panose="020B0604020202020204" pitchFamily="34" charset="0"/>
              </a:rPr>
              <a:t>Service integration focuses on serving all customers seamlessly (including targeted populations) by providing a full range of services staffed by relevant functional teams, consistent with the purpose, scope, and requirements of each program. </a:t>
            </a:r>
            <a:endParaRPr lang="en-US" sz="1500" dirty="0" smtClean="0">
              <a:latin typeface="Candara" panose="020E0502030303020204" pitchFamily="34" charset="0"/>
              <a:cs typeface="Arial" panose="020B0604020202020204" pitchFamily="34" charset="0"/>
            </a:endParaRPr>
          </a:p>
          <a:p>
            <a:pPr marL="457200" indent="-457200" algn="just">
              <a:buClr>
                <a:schemeClr val="accent4">
                  <a:lumMod val="75000"/>
                </a:schemeClr>
              </a:buClr>
              <a:buFont typeface="Wingdings" panose="05000000000000000000" pitchFamily="2" charset="2"/>
              <a:buChar char="Ø"/>
            </a:pPr>
            <a:endParaRPr lang="en-US" sz="1500" dirty="0">
              <a:latin typeface="Candara" panose="020E0502030303020204" pitchFamily="34" charset="0"/>
              <a:cs typeface="Arial" panose="020B0604020202020204" pitchFamily="34" charset="0"/>
            </a:endParaRPr>
          </a:p>
          <a:p>
            <a:pPr algn="just">
              <a:buClr>
                <a:schemeClr val="accent4">
                  <a:lumMod val="75000"/>
                </a:schemeClr>
              </a:buClr>
            </a:pPr>
            <a:r>
              <a:rPr lang="en-US" sz="1500" dirty="0" smtClean="0">
                <a:latin typeface="Candara" panose="020E0502030303020204" pitchFamily="34" charset="0"/>
                <a:cs typeface="Arial" panose="020B0604020202020204" pitchFamily="34" charset="0"/>
              </a:rPr>
              <a:t>Greater Nebraska contracted with Department of Economic Development as our One-stop Operator. We are entering year 3 of a 3 year contract ending June 30, 2020.</a:t>
            </a:r>
            <a:endParaRPr lang="en-US" sz="1500" dirty="0">
              <a:latin typeface="Candara" panose="020E0502030303020204" pitchFamily="34" charset="0"/>
              <a:cs typeface="Arial" panose="020B0604020202020204" pitchFamily="34" charset="0"/>
            </a:endParaRPr>
          </a:p>
        </p:txBody>
      </p:sp>
      <p:sp>
        <p:nvSpPr>
          <p:cNvPr id="3" name="TextBox 2"/>
          <p:cNvSpPr txBox="1"/>
          <p:nvPr/>
        </p:nvSpPr>
        <p:spPr>
          <a:xfrm>
            <a:off x="0" y="257117"/>
            <a:ext cx="9090214" cy="584775"/>
          </a:xfrm>
          <a:prstGeom prst="rect">
            <a:avLst/>
          </a:prstGeom>
          <a:noFill/>
        </p:spPr>
        <p:txBody>
          <a:bodyPr wrap="square" rtlCol="0" anchor="ctr" anchorCtr="0">
            <a:spAutoFit/>
          </a:bodyPr>
          <a:lstStyle/>
          <a:p>
            <a:pPr algn="ctr"/>
            <a:r>
              <a:rPr lang="en-US" sz="3200" b="1" dirty="0" smtClean="0">
                <a:solidFill>
                  <a:srgbClr val="00607F"/>
                </a:solidFill>
                <a:latin typeface="Montserrat"/>
                <a:cs typeface="Montserrat"/>
              </a:rPr>
              <a:t>One-stop Operator</a:t>
            </a:r>
          </a:p>
        </p:txBody>
      </p:sp>
    </p:spTree>
    <p:extLst>
      <p:ext uri="{BB962C8B-B14F-4D97-AF65-F5344CB8AC3E}">
        <p14:creationId xmlns:p14="http://schemas.microsoft.com/office/powerpoint/2010/main" val="2895947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406"/>
            <a:ext cx="9051792"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Greater Nebraska Workforce System</a:t>
            </a:r>
          </a:p>
        </p:txBody>
      </p:sp>
      <p:sp>
        <p:nvSpPr>
          <p:cNvPr id="3" name="Rectangle 2"/>
          <p:cNvSpPr/>
          <p:nvPr/>
        </p:nvSpPr>
        <p:spPr>
          <a:xfrm>
            <a:off x="99892" y="2001151"/>
            <a:ext cx="8744430" cy="4185761"/>
          </a:xfrm>
          <a:prstGeom prst="rect">
            <a:avLst/>
          </a:prstGeom>
        </p:spPr>
        <p:txBody>
          <a:bodyPr wrap="square">
            <a:spAutoFit/>
          </a:bodyPr>
          <a:lstStyle/>
          <a:p>
            <a:r>
              <a:rPr lang="en-US" sz="1200" b="1" dirty="0">
                <a:solidFill>
                  <a:srgbClr val="00607F"/>
                </a:solidFill>
                <a:latin typeface="Candara" panose="020E0502030303020204" pitchFamily="34" charset="0"/>
                <a:cs typeface="Arial" panose="020B0604020202020204" pitchFamily="34" charset="0"/>
              </a:rPr>
              <a:t>WORKFORCE PARTNERS </a:t>
            </a:r>
            <a:endParaRPr lang="en-US" sz="1200" b="1" dirty="0" smtClean="0">
              <a:solidFill>
                <a:srgbClr val="00607F"/>
              </a:solidFill>
              <a:latin typeface="Candara" panose="020E0502030303020204" pitchFamily="34" charset="0"/>
              <a:cs typeface="Arial" panose="020B0604020202020204" pitchFamily="34" charset="0"/>
            </a:endParaRPr>
          </a:p>
          <a:p>
            <a:endParaRPr lang="en-US" sz="1200" b="1" dirty="0">
              <a:solidFill>
                <a:srgbClr val="00607F"/>
              </a:solidFill>
              <a:latin typeface="Candara" panose="020E0502030303020204" pitchFamily="34" charset="0"/>
              <a:cs typeface="Arial" panose="020B0604020202020204" pitchFamily="34" charset="0"/>
            </a:endParaRP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1B: Adult, Dislocated Worker, and Youth Programs </a:t>
            </a:r>
            <a:r>
              <a:rPr lang="en-US" sz="1200" dirty="0">
                <a:latin typeface="Candara" panose="020E0502030303020204" pitchFamily="34" charset="0"/>
                <a:cs typeface="Arial" panose="020B0604020202020204" pitchFamily="34" charset="0"/>
              </a:rPr>
              <a:t>(Nebraska Department of Labor) </a:t>
            </a: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2: Adult Education </a:t>
            </a:r>
            <a:r>
              <a:rPr lang="en-US" sz="1200" dirty="0">
                <a:latin typeface="Candara" panose="020E0502030303020204" pitchFamily="34" charset="0"/>
                <a:cs typeface="Arial" panose="020B0604020202020204" pitchFamily="34" charset="0"/>
              </a:rPr>
              <a:t>(Nebraska Department of Education/ Southeast Community Colleges, Central Community College, </a:t>
            </a:r>
            <a:r>
              <a:rPr lang="en-US" sz="1200" dirty="0" smtClean="0">
                <a:latin typeface="Candara" panose="020E0502030303020204" pitchFamily="34" charset="0"/>
                <a:cs typeface="Arial" panose="020B0604020202020204" pitchFamily="34" charset="0"/>
              </a:rPr>
              <a:t>Western Nebraska </a:t>
            </a:r>
            <a:r>
              <a:rPr lang="en-US" sz="1200" dirty="0">
                <a:latin typeface="Candara" panose="020E0502030303020204" pitchFamily="34" charset="0"/>
                <a:cs typeface="Arial" panose="020B0604020202020204" pitchFamily="34" charset="0"/>
              </a:rPr>
              <a:t>Community College, Northeast Community College, and Mid-Plains Community College) </a:t>
            </a: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3: Wagner-</a:t>
            </a:r>
            <a:r>
              <a:rPr lang="en-US" sz="1200" b="1" dirty="0" err="1">
                <a:latin typeface="Candara" panose="020E0502030303020204" pitchFamily="34" charset="0"/>
                <a:cs typeface="Arial" panose="020B0604020202020204" pitchFamily="34" charset="0"/>
              </a:rPr>
              <a:t>Peyser</a:t>
            </a:r>
            <a:r>
              <a:rPr lang="en-US" sz="1200" b="1" dirty="0">
                <a:latin typeface="Candara" panose="020E0502030303020204" pitchFamily="34" charset="0"/>
                <a:cs typeface="Arial" panose="020B0604020202020204" pitchFamily="34" charset="0"/>
              </a:rPr>
              <a:t> Employment Services </a:t>
            </a:r>
            <a:r>
              <a:rPr lang="en-US" sz="1200" dirty="0">
                <a:latin typeface="Candara" panose="020E0502030303020204" pitchFamily="34" charset="0"/>
                <a:cs typeface="Arial" panose="020B0604020202020204" pitchFamily="34" charset="0"/>
              </a:rPr>
              <a:t>(Nebraska Department of Labor) </a:t>
            </a: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4: Vocational Rehabilitation Services </a:t>
            </a:r>
            <a:r>
              <a:rPr lang="en-US" sz="1200" dirty="0">
                <a:latin typeface="Candara" panose="020E0502030303020204" pitchFamily="34" charset="0"/>
                <a:cs typeface="Arial" panose="020B0604020202020204" pitchFamily="34" charset="0"/>
              </a:rPr>
              <a:t>(Nebraska VR &amp; Nebraska Commission for the Blind and Visually Impaired)</a:t>
            </a: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1D: Migrant &amp; Seasonal Farm Workers </a:t>
            </a:r>
            <a:r>
              <a:rPr lang="en-US" sz="1200" dirty="0">
                <a:latin typeface="Candara" panose="020E0502030303020204" pitchFamily="34" charset="0"/>
                <a:cs typeface="Arial" panose="020B0604020202020204" pitchFamily="34" charset="0"/>
              </a:rPr>
              <a:t>(Proteus) </a:t>
            </a:r>
          </a:p>
          <a:p>
            <a:pPr marL="342900" indent="-342900">
              <a:buFont typeface="+mj-lt"/>
              <a:buAutoNum type="arabicPeriod"/>
            </a:pPr>
            <a:r>
              <a:rPr lang="en-US" sz="1200" b="1" dirty="0">
                <a:latin typeface="Candara" panose="020E0502030303020204" pitchFamily="34" charset="0"/>
                <a:cs typeface="Arial" panose="020B0604020202020204" pitchFamily="34" charset="0"/>
              </a:rPr>
              <a:t>WIOA Title 1D: Native American Programs </a:t>
            </a:r>
            <a:r>
              <a:rPr lang="en-US" sz="1200" dirty="0" smtClean="0">
                <a:latin typeface="Candara" panose="020E0502030303020204" pitchFamily="34" charset="0"/>
                <a:cs typeface="Arial" panose="020B0604020202020204" pitchFamily="34" charset="0"/>
              </a:rPr>
              <a:t>(Ponca Tribe) </a:t>
            </a:r>
            <a:endParaRPr lang="en-US" sz="1200" b="1" dirty="0">
              <a:latin typeface="Candara" panose="020E0502030303020204" pitchFamily="34" charset="0"/>
              <a:cs typeface="Arial" panose="020B0604020202020204" pitchFamily="34" charset="0"/>
            </a:endParaRPr>
          </a:p>
          <a:p>
            <a:pPr marL="342900" indent="-342900">
              <a:buFont typeface="+mj-lt"/>
              <a:buAutoNum type="arabicPeriod"/>
            </a:pPr>
            <a:r>
              <a:rPr lang="en-US" sz="1200" b="1" dirty="0">
                <a:latin typeface="Candara" panose="020E0502030303020204" pitchFamily="34" charset="0"/>
                <a:cs typeface="Arial" panose="020B0604020202020204" pitchFamily="34" charset="0"/>
              </a:rPr>
              <a:t>Unemployment Insurance </a:t>
            </a:r>
            <a:r>
              <a:rPr lang="en-US" sz="1200" dirty="0">
                <a:latin typeface="Candara" panose="020E0502030303020204" pitchFamily="34" charset="0"/>
                <a:cs typeface="Arial" panose="020B0604020202020204" pitchFamily="34" charset="0"/>
              </a:rPr>
              <a:t>(Nebraska Department of Labor) </a:t>
            </a:r>
          </a:p>
          <a:p>
            <a:pPr marL="342900" indent="-342900">
              <a:buFont typeface="+mj-lt"/>
              <a:buAutoNum type="arabicPeriod"/>
            </a:pPr>
            <a:r>
              <a:rPr lang="en-US" sz="1200" b="1" dirty="0">
                <a:latin typeface="Candara" panose="020E0502030303020204" pitchFamily="34" charset="0"/>
                <a:cs typeface="Arial" panose="020B0604020202020204" pitchFamily="34" charset="0"/>
              </a:rPr>
              <a:t>Jobs for Veterans  State Grant </a:t>
            </a:r>
            <a:r>
              <a:rPr lang="en-US" sz="1200" dirty="0">
                <a:latin typeface="Candara" panose="020E0502030303020204" pitchFamily="34" charset="0"/>
                <a:cs typeface="Arial" panose="020B0604020202020204" pitchFamily="34" charset="0"/>
              </a:rPr>
              <a:t>(Nebraska Department of Labor) </a:t>
            </a:r>
            <a:endParaRPr lang="en-US" sz="1200" b="1" dirty="0">
              <a:latin typeface="Candara" panose="020E0502030303020204" pitchFamily="34" charset="0"/>
              <a:cs typeface="Arial" panose="020B0604020202020204" pitchFamily="34" charset="0"/>
            </a:endParaRPr>
          </a:p>
          <a:p>
            <a:pPr marL="342900" indent="-342900">
              <a:buFont typeface="+mj-lt"/>
              <a:buAutoNum type="arabicPeriod"/>
            </a:pPr>
            <a:r>
              <a:rPr lang="en-US" sz="1200" b="1" dirty="0">
                <a:latin typeface="Candara" panose="020E0502030303020204" pitchFamily="34" charset="0"/>
                <a:cs typeface="Arial" panose="020B0604020202020204" pitchFamily="34" charset="0"/>
              </a:rPr>
              <a:t>Trade Adjustment Assistance </a:t>
            </a:r>
            <a:r>
              <a:rPr lang="en-US" sz="1200" dirty="0">
                <a:latin typeface="Candara" panose="020E0502030303020204" pitchFamily="34" charset="0"/>
                <a:cs typeface="Arial" panose="020B0604020202020204" pitchFamily="34" charset="0"/>
              </a:rPr>
              <a:t>(Nebraska Department of Labor) </a:t>
            </a:r>
            <a:endParaRPr lang="en-US" sz="1200" b="1" dirty="0">
              <a:latin typeface="Candara" panose="020E0502030303020204" pitchFamily="34" charset="0"/>
              <a:cs typeface="Arial" panose="020B0604020202020204" pitchFamily="34" charset="0"/>
            </a:endParaRPr>
          </a:p>
          <a:p>
            <a:pPr marL="342900" indent="-342900">
              <a:buFont typeface="+mj-lt"/>
              <a:buAutoNum type="arabicPeriod"/>
            </a:pPr>
            <a:r>
              <a:rPr lang="en-US" sz="1200" b="1" dirty="0">
                <a:latin typeface="Candara" panose="020E0502030303020204" pitchFamily="34" charset="0"/>
                <a:cs typeface="Arial" panose="020B0604020202020204" pitchFamily="34" charset="0"/>
              </a:rPr>
              <a:t>Career &amp; Technical Education (</a:t>
            </a:r>
            <a:r>
              <a:rPr lang="en-US" sz="1200" dirty="0">
                <a:latin typeface="Candara" panose="020E0502030303020204" pitchFamily="34" charset="0"/>
                <a:cs typeface="Arial" panose="020B0604020202020204" pitchFamily="34" charset="0"/>
              </a:rPr>
              <a:t>Southeast Community Colleges, Central Community College, </a:t>
            </a:r>
            <a:r>
              <a:rPr lang="en-US" sz="1200" dirty="0" smtClean="0">
                <a:latin typeface="Candara" panose="020E0502030303020204" pitchFamily="34" charset="0"/>
                <a:cs typeface="Arial" panose="020B0604020202020204" pitchFamily="34" charset="0"/>
              </a:rPr>
              <a:t>Western Nebraska Community </a:t>
            </a:r>
            <a:r>
              <a:rPr lang="en-US" sz="1200" dirty="0">
                <a:latin typeface="Candara" panose="020E0502030303020204" pitchFamily="34" charset="0"/>
                <a:cs typeface="Arial" panose="020B0604020202020204" pitchFamily="34" charset="0"/>
              </a:rPr>
              <a:t>College, Northeast Community College, and Mid-Plains Community College) </a:t>
            </a:r>
            <a:endParaRPr lang="en-US" sz="1200" b="1" dirty="0">
              <a:latin typeface="Candara" panose="020E0502030303020204" pitchFamily="34" charset="0"/>
              <a:cs typeface="Arial" panose="020B0604020202020204" pitchFamily="34" charset="0"/>
            </a:endParaRPr>
          </a:p>
          <a:p>
            <a:pPr marL="342900" indent="-342900">
              <a:buFont typeface="+mj-lt"/>
              <a:buAutoNum type="arabicPeriod"/>
            </a:pPr>
            <a:r>
              <a:rPr lang="en-US" sz="1200" b="1" dirty="0">
                <a:latin typeface="Candara" panose="020E0502030303020204" pitchFamily="34" charset="0"/>
                <a:cs typeface="Arial" panose="020B0604020202020204" pitchFamily="34" charset="0"/>
              </a:rPr>
              <a:t>Community Service Block Grant </a:t>
            </a:r>
            <a:r>
              <a:rPr lang="en-US" sz="1200" dirty="0">
                <a:latin typeface="Candara" panose="020E0502030303020204" pitchFamily="34" charset="0"/>
                <a:cs typeface="Arial" panose="020B0604020202020204" pitchFamily="34" charset="0"/>
              </a:rPr>
              <a:t>(Blue Valley Community Action Partnership and Central Nebraska Community Action Partnership) </a:t>
            </a:r>
          </a:p>
          <a:p>
            <a:pPr marL="342900" indent="-342900">
              <a:buFont typeface="+mj-lt"/>
              <a:buAutoNum type="arabicPeriod"/>
            </a:pPr>
            <a:r>
              <a:rPr lang="en-US" sz="1200" b="1" dirty="0">
                <a:latin typeface="Candara" panose="020E0502030303020204" pitchFamily="34" charset="0"/>
                <a:cs typeface="Arial" panose="020B0604020202020204" pitchFamily="34" charset="0"/>
              </a:rPr>
              <a:t>Job Corps </a:t>
            </a:r>
            <a:r>
              <a:rPr lang="en-US" sz="1200" dirty="0">
                <a:latin typeface="Candara" panose="020E0502030303020204" pitchFamily="34" charset="0"/>
                <a:cs typeface="Arial" panose="020B0604020202020204" pitchFamily="34" charset="0"/>
              </a:rPr>
              <a:t>(Pine Ridge Job Corps) </a:t>
            </a:r>
          </a:p>
          <a:p>
            <a:pPr marL="342900" indent="-342900">
              <a:buFont typeface="+mj-lt"/>
              <a:buAutoNum type="arabicPeriod"/>
            </a:pPr>
            <a:r>
              <a:rPr lang="en-US" sz="1200" b="1" dirty="0">
                <a:latin typeface="Candara" panose="020E0502030303020204" pitchFamily="34" charset="0"/>
                <a:cs typeface="Arial" panose="020B0604020202020204" pitchFamily="34" charset="0"/>
              </a:rPr>
              <a:t>Reentry Employment Opportunities </a:t>
            </a:r>
            <a:r>
              <a:rPr lang="en-US" sz="1200" dirty="0">
                <a:latin typeface="Candara" panose="020E0502030303020204" pitchFamily="34" charset="0"/>
                <a:cs typeface="Arial" panose="020B0604020202020204" pitchFamily="34" charset="0"/>
              </a:rPr>
              <a:t>(</a:t>
            </a:r>
            <a:r>
              <a:rPr lang="en-US" sz="1200" dirty="0" err="1">
                <a:latin typeface="Candara" panose="020E0502030303020204" pitchFamily="34" charset="0"/>
                <a:cs typeface="Arial" panose="020B0604020202020204" pitchFamily="34" charset="0"/>
              </a:rPr>
              <a:t>Siouxland</a:t>
            </a:r>
            <a:r>
              <a:rPr lang="en-US" sz="1200" dirty="0">
                <a:latin typeface="Candara" panose="020E0502030303020204" pitchFamily="34" charset="0"/>
                <a:cs typeface="Arial" panose="020B0604020202020204" pitchFamily="34" charset="0"/>
              </a:rPr>
              <a:t> Human Investment Partnership) </a:t>
            </a:r>
          </a:p>
          <a:p>
            <a:pPr marL="342900" indent="-342900">
              <a:buFont typeface="+mj-lt"/>
              <a:buAutoNum type="arabicPeriod"/>
            </a:pPr>
            <a:r>
              <a:rPr lang="en-US" sz="1200" b="1" dirty="0">
                <a:latin typeface="Candara" panose="020E0502030303020204" pitchFamily="34" charset="0"/>
                <a:cs typeface="Arial" panose="020B0604020202020204" pitchFamily="34" charset="0"/>
              </a:rPr>
              <a:t>Senior Community Services </a:t>
            </a:r>
            <a:r>
              <a:rPr lang="en-US" sz="1200" dirty="0">
                <a:latin typeface="Candara" panose="020E0502030303020204" pitchFamily="34" charset="0"/>
                <a:cs typeface="Arial" panose="020B0604020202020204" pitchFamily="34" charset="0"/>
              </a:rPr>
              <a:t>(Nebraska Department of Health and Human Services/ National Able Network)   </a:t>
            </a:r>
          </a:p>
          <a:p>
            <a:pPr marL="342900" indent="-342900">
              <a:buFont typeface="+mj-lt"/>
              <a:buAutoNum type="arabicPeriod"/>
            </a:pPr>
            <a:r>
              <a:rPr lang="en-US" sz="1200" b="1" dirty="0">
                <a:latin typeface="Candara" panose="020E0502030303020204" pitchFamily="34" charset="0"/>
                <a:cs typeface="Arial" panose="020B0604020202020204" pitchFamily="34" charset="0"/>
              </a:rPr>
              <a:t>Temporary Assistance for Needy Families </a:t>
            </a:r>
            <a:r>
              <a:rPr lang="en-US" sz="1200" dirty="0">
                <a:latin typeface="Candara" panose="020E0502030303020204" pitchFamily="34" charset="0"/>
                <a:cs typeface="Arial" panose="020B0604020202020204" pitchFamily="34" charset="0"/>
              </a:rPr>
              <a:t>(Nebraska Department of Health and Human Services)</a:t>
            </a:r>
          </a:p>
          <a:p>
            <a:pPr marL="342900" indent="-342900">
              <a:buFont typeface="+mj-lt"/>
              <a:buAutoNum type="arabicPeriod"/>
            </a:pPr>
            <a:r>
              <a:rPr lang="en-US" sz="1200" b="1" dirty="0">
                <a:latin typeface="Candara" panose="020E0502030303020204" pitchFamily="34" charset="0"/>
                <a:cs typeface="Arial" panose="020B0604020202020204" pitchFamily="34" charset="0"/>
              </a:rPr>
              <a:t>Supplemental Nutrition Assistance Program </a:t>
            </a:r>
            <a:r>
              <a:rPr lang="en-US" sz="1200" dirty="0">
                <a:latin typeface="Candara" panose="020E0502030303020204" pitchFamily="34" charset="0"/>
                <a:cs typeface="Arial" panose="020B0604020202020204" pitchFamily="34" charset="0"/>
              </a:rPr>
              <a:t>(Nebraska Department of Health and Human Services)</a:t>
            </a:r>
          </a:p>
          <a:p>
            <a:endParaRPr lang="en-US" sz="1400" dirty="0">
              <a:solidFill>
                <a:schemeClr val="bg1">
                  <a:lumMod val="50000"/>
                </a:schemeClr>
              </a:solidFill>
              <a:latin typeface="Arial" panose="020B0604020202020204" pitchFamily="34" charset="0"/>
              <a:cs typeface="Arial" panose="020B0604020202020204" pitchFamily="34" charset="0"/>
            </a:endParaRPr>
          </a:p>
        </p:txBody>
      </p:sp>
      <p:sp>
        <p:nvSpPr>
          <p:cNvPr id="4" name="Rectangle 3"/>
          <p:cNvSpPr/>
          <p:nvPr/>
        </p:nvSpPr>
        <p:spPr>
          <a:xfrm>
            <a:off x="276626" y="903728"/>
            <a:ext cx="8490856" cy="954107"/>
          </a:xfrm>
          <a:prstGeom prst="rect">
            <a:avLst/>
          </a:prstGeom>
        </p:spPr>
        <p:txBody>
          <a:bodyPr wrap="square">
            <a:spAutoFit/>
          </a:bodyPr>
          <a:lstStyle/>
          <a:p>
            <a:pPr algn="just"/>
            <a:r>
              <a:rPr lang="en-US" sz="1400" dirty="0">
                <a:latin typeface="Candara" panose="020E0502030303020204" pitchFamily="34" charset="0"/>
              </a:rPr>
              <a:t>WIOA Title 1B Adult, Dislocated </a:t>
            </a:r>
            <a:r>
              <a:rPr lang="en-US" sz="1400" dirty="0" smtClean="0">
                <a:latin typeface="Candara" panose="020E0502030303020204" pitchFamily="34" charset="0"/>
              </a:rPr>
              <a:t>Worker, </a:t>
            </a:r>
            <a:r>
              <a:rPr lang="en-US" sz="1400" dirty="0">
                <a:latin typeface="Candara" panose="020E0502030303020204" pitchFamily="34" charset="0"/>
              </a:rPr>
              <a:t>and Youth Programs along with the fifteen other listed workforce partners form the Greater Nebraska Workforce System.  The partners work collectively to leverage resources and enhance our shared customers experience. All workforce partner programs and services are made available in the American Job Centers.  </a:t>
            </a:r>
          </a:p>
        </p:txBody>
      </p:sp>
    </p:spTree>
    <p:extLst>
      <p:ext uri="{BB962C8B-B14F-4D97-AF65-F5344CB8AC3E}">
        <p14:creationId xmlns:p14="http://schemas.microsoft.com/office/powerpoint/2010/main" val="1383127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5374" y="307977"/>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Greater Nebraska</a:t>
            </a:r>
          </a:p>
        </p:txBody>
      </p:sp>
      <p:sp>
        <p:nvSpPr>
          <p:cNvPr id="6" name="Rectangle 5"/>
          <p:cNvSpPr/>
          <p:nvPr/>
        </p:nvSpPr>
        <p:spPr>
          <a:xfrm>
            <a:off x="868295" y="1111799"/>
            <a:ext cx="7630245" cy="1077218"/>
          </a:xfrm>
          <a:prstGeom prst="rect">
            <a:avLst/>
          </a:prstGeom>
        </p:spPr>
        <p:txBody>
          <a:bodyPr wrap="square">
            <a:spAutoFit/>
          </a:bodyPr>
          <a:lstStyle/>
          <a:p>
            <a:pPr algn="just"/>
            <a:r>
              <a:rPr lang="en-US" sz="1600" dirty="0" smtClean="0">
                <a:latin typeface="Candara" panose="020E0502030303020204" pitchFamily="34" charset="0"/>
              </a:rPr>
              <a:t>This map </a:t>
            </a:r>
            <a:r>
              <a:rPr lang="en-US" sz="1600" dirty="0">
                <a:latin typeface="Candara" panose="020E0502030303020204" pitchFamily="34" charset="0"/>
              </a:rPr>
              <a:t>shows the boundaries of the Greater Nebraska Workforce Development Area, also referred to as the local area, which is made up of 88 counties. The local area boundaries define the service area of the adult, dislocated worker, and youth programs as well as the Greater Nebraska Workforce System. </a:t>
            </a:r>
          </a:p>
        </p:txBody>
      </p:sp>
      <p:pic>
        <p:nvPicPr>
          <p:cNvPr id="3" name="Picture 2"/>
          <p:cNvPicPr>
            <a:picLocks noChangeAspect="1"/>
          </p:cNvPicPr>
          <p:nvPr/>
        </p:nvPicPr>
        <p:blipFill>
          <a:blip r:embed="rId3"/>
          <a:stretch>
            <a:fillRect/>
          </a:stretch>
        </p:blipFill>
        <p:spPr>
          <a:xfrm>
            <a:off x="925375" y="2346507"/>
            <a:ext cx="6956240" cy="3723879"/>
          </a:xfrm>
          <a:prstGeom prst="rect">
            <a:avLst/>
          </a:prstGeom>
        </p:spPr>
      </p:pic>
    </p:spTree>
    <p:extLst>
      <p:ext uri="{BB962C8B-B14F-4D97-AF65-F5344CB8AC3E}">
        <p14:creationId xmlns:p14="http://schemas.microsoft.com/office/powerpoint/2010/main" val="222890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006" y="361131"/>
            <a:ext cx="8557844" cy="1077218"/>
          </a:xfrm>
          <a:prstGeom prst="rect">
            <a:avLst/>
          </a:prstGeom>
          <a:noFill/>
        </p:spPr>
        <p:txBody>
          <a:bodyPr wrap="square" rtlCol="0" anchor="ctr" anchorCtr="0">
            <a:spAutoFit/>
          </a:bodyPr>
          <a:lstStyle/>
          <a:p>
            <a:pPr algn="ctr"/>
            <a:r>
              <a:rPr lang="en-US" sz="3200" b="1" dirty="0" smtClean="0">
                <a:solidFill>
                  <a:srgbClr val="00607F"/>
                </a:solidFill>
                <a:latin typeface="Montserrat"/>
                <a:cs typeface="Montserrat"/>
              </a:rPr>
              <a:t>Greater Nebraska Workforce Development Board</a:t>
            </a:r>
          </a:p>
        </p:txBody>
      </p:sp>
      <p:sp>
        <p:nvSpPr>
          <p:cNvPr id="3" name="Rectangle 2"/>
          <p:cNvSpPr/>
          <p:nvPr/>
        </p:nvSpPr>
        <p:spPr>
          <a:xfrm>
            <a:off x="499462" y="2012834"/>
            <a:ext cx="8283388" cy="2031325"/>
          </a:xfrm>
          <a:prstGeom prst="rect">
            <a:avLst/>
          </a:prstGeom>
        </p:spPr>
        <p:txBody>
          <a:bodyPr wrap="square">
            <a:spAutoFit/>
          </a:bodyPr>
          <a:lstStyle/>
          <a:p>
            <a:pPr algn="just" defTabSz="931774">
              <a:defRPr/>
            </a:pPr>
            <a:r>
              <a:rPr lang="en-US" dirty="0">
                <a:latin typeface="Candara" panose="020E0502030303020204" pitchFamily="34" charset="0"/>
              </a:rPr>
              <a:t>The Greater Nebraska Workforce Development Board, in conjunction with the Chief Elected Officials Board, oversees the operation of the </a:t>
            </a:r>
            <a:r>
              <a:rPr lang="en-US" dirty="0" smtClean="0">
                <a:latin typeface="Candara" panose="020E0502030303020204" pitchFamily="34" charset="0"/>
              </a:rPr>
              <a:t>adult</a:t>
            </a:r>
            <a:r>
              <a:rPr lang="en-US" dirty="0">
                <a:latin typeface="Candara" panose="020E0502030303020204" pitchFamily="34" charset="0"/>
              </a:rPr>
              <a:t>, </a:t>
            </a:r>
            <a:r>
              <a:rPr lang="en-US" dirty="0" smtClean="0">
                <a:latin typeface="Candara" panose="020E0502030303020204" pitchFamily="34" charset="0"/>
              </a:rPr>
              <a:t>dislocated </a:t>
            </a:r>
            <a:r>
              <a:rPr lang="en-US" dirty="0">
                <a:latin typeface="Candara" panose="020E0502030303020204" pitchFamily="34" charset="0"/>
              </a:rPr>
              <a:t>w</a:t>
            </a:r>
            <a:r>
              <a:rPr lang="en-US" dirty="0" smtClean="0">
                <a:latin typeface="Candara" panose="020E0502030303020204" pitchFamily="34" charset="0"/>
              </a:rPr>
              <a:t>orker</a:t>
            </a:r>
            <a:r>
              <a:rPr lang="en-US" dirty="0">
                <a:latin typeface="Candara" panose="020E0502030303020204" pitchFamily="34" charset="0"/>
              </a:rPr>
              <a:t>, and </a:t>
            </a:r>
            <a:r>
              <a:rPr lang="en-US" dirty="0" smtClean="0">
                <a:latin typeface="Candara" panose="020E0502030303020204" pitchFamily="34" charset="0"/>
              </a:rPr>
              <a:t>youth </a:t>
            </a:r>
            <a:r>
              <a:rPr lang="en-US" dirty="0">
                <a:latin typeface="Candara" panose="020E0502030303020204" pitchFamily="34" charset="0"/>
              </a:rPr>
              <a:t>Programs. As well as manages the operation of the American Job Centers and the overall coordination of the Greater Nebraska Workforce System, </a:t>
            </a:r>
            <a:r>
              <a:rPr lang="en-US" dirty="0" smtClean="0">
                <a:latin typeface="Candara" panose="020E0502030303020204" pitchFamily="34" charset="0"/>
              </a:rPr>
              <a:t>through </a:t>
            </a:r>
            <a:r>
              <a:rPr lang="en-US" dirty="0">
                <a:latin typeface="Candara" panose="020E0502030303020204" pitchFamily="34" charset="0"/>
              </a:rPr>
              <a:t>the one-stop operator in the local area.  The a</a:t>
            </a:r>
            <a:r>
              <a:rPr lang="en-US" dirty="0" smtClean="0">
                <a:latin typeface="Candara" panose="020E0502030303020204" pitchFamily="34" charset="0"/>
              </a:rPr>
              <a:t>dministrative entity </a:t>
            </a:r>
            <a:r>
              <a:rPr lang="en-US" dirty="0">
                <a:latin typeface="Candara" panose="020E0502030303020204" pitchFamily="34" charset="0"/>
              </a:rPr>
              <a:t>serves as a liaison between the boards, one-stop operator, workforce partners, and the adult, dislocated worker, and youth programs.  </a:t>
            </a:r>
          </a:p>
        </p:txBody>
      </p:sp>
    </p:spTree>
    <p:extLst>
      <p:ext uri="{BB962C8B-B14F-4D97-AF65-F5344CB8AC3E}">
        <p14:creationId xmlns:p14="http://schemas.microsoft.com/office/powerpoint/2010/main" val="3244895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9874" y="391448"/>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Board Structure</a:t>
            </a:r>
          </a:p>
        </p:txBody>
      </p:sp>
      <p:graphicFrame>
        <p:nvGraphicFramePr>
          <p:cNvPr id="3" name="Diagram 2"/>
          <p:cNvGraphicFramePr/>
          <p:nvPr>
            <p:extLst>
              <p:ext uri="{D42A27DB-BD31-4B8C-83A1-F6EECF244321}">
                <p14:modId xmlns:p14="http://schemas.microsoft.com/office/powerpoint/2010/main" val="2297694545"/>
              </p:ext>
            </p:extLst>
          </p:nvPr>
        </p:nvGraphicFramePr>
        <p:xfrm>
          <a:off x="220717" y="714614"/>
          <a:ext cx="8454557" cy="5749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423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4041" y="351641"/>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Vision Statement</a:t>
            </a:r>
          </a:p>
        </p:txBody>
      </p:sp>
      <p:sp>
        <p:nvSpPr>
          <p:cNvPr id="4" name="TextBox 3"/>
          <p:cNvSpPr txBox="1"/>
          <p:nvPr/>
        </p:nvSpPr>
        <p:spPr>
          <a:xfrm>
            <a:off x="653143" y="1421546"/>
            <a:ext cx="7737822" cy="3139321"/>
          </a:xfrm>
          <a:prstGeom prst="rect">
            <a:avLst/>
          </a:prstGeom>
          <a:noFill/>
        </p:spPr>
        <p:txBody>
          <a:bodyPr wrap="square" rtlCol="0">
            <a:spAutoFit/>
          </a:bodyPr>
          <a:lstStyle/>
          <a:p>
            <a:pPr algn="just"/>
            <a:r>
              <a:rPr lang="en-US" dirty="0">
                <a:latin typeface="Candara" panose="020E0502030303020204" pitchFamily="34" charset="0"/>
              </a:rPr>
              <a:t>The Workforce Innovation and Opportunity Act (WIOA) was created to provide state and local areas the flexibility to collaborate across systems in an effort to better address the employment and skill needs of current employees, jobseekers, and employers.  WIOA accomplishes this by prescribing</a:t>
            </a:r>
            <a:r>
              <a:rPr lang="en-US" dirty="0" smtClean="0">
                <a:latin typeface="Candara" panose="020E0502030303020204" pitchFamily="34" charset="0"/>
              </a:rPr>
              <a:t>:</a:t>
            </a:r>
          </a:p>
          <a:p>
            <a:pPr algn="just"/>
            <a:endParaRPr lang="en-US" dirty="0">
              <a:latin typeface="Candara" panose="020E0502030303020204" pitchFamily="34" charset="0"/>
            </a:endParaRPr>
          </a:p>
          <a:p>
            <a:pPr marL="522275" indent="-522275" algn="just">
              <a:buNone/>
            </a:pPr>
            <a:r>
              <a:rPr lang="en-US" dirty="0">
                <a:latin typeface="Candara" panose="020E0502030303020204" pitchFamily="34" charset="0"/>
              </a:rPr>
              <a:t>1.  </a:t>
            </a:r>
            <a:r>
              <a:rPr lang="en-US" b="1" dirty="0" smtClean="0">
                <a:solidFill>
                  <a:srgbClr val="00607F"/>
                </a:solidFill>
                <a:latin typeface="Candara" panose="020E0502030303020204" pitchFamily="34" charset="0"/>
              </a:rPr>
              <a:t>A stronger </a:t>
            </a:r>
            <a:r>
              <a:rPr lang="en-US" b="1" dirty="0">
                <a:solidFill>
                  <a:srgbClr val="00607F"/>
                </a:solidFill>
                <a:latin typeface="Candara" panose="020E0502030303020204" pitchFamily="34" charset="0"/>
              </a:rPr>
              <a:t>alignment</a:t>
            </a:r>
            <a:r>
              <a:rPr lang="en-US" dirty="0">
                <a:solidFill>
                  <a:srgbClr val="00607F"/>
                </a:solidFill>
                <a:latin typeface="Candara" panose="020E0502030303020204" pitchFamily="34" charset="0"/>
              </a:rPr>
              <a:t> </a:t>
            </a:r>
            <a:r>
              <a:rPr lang="en-US" dirty="0">
                <a:latin typeface="Candara" panose="020E0502030303020204" pitchFamily="34" charset="0"/>
              </a:rPr>
              <a:t>of the workforce, education, and economic development systems; and</a:t>
            </a:r>
          </a:p>
          <a:p>
            <a:pPr marL="522275" indent="-522275" algn="just">
              <a:buNone/>
            </a:pPr>
            <a:r>
              <a:rPr lang="en-US" dirty="0">
                <a:latin typeface="Candara" panose="020E0502030303020204" pitchFamily="34" charset="0"/>
              </a:rPr>
              <a:t>2.   </a:t>
            </a:r>
            <a:r>
              <a:rPr lang="en-US" b="1" dirty="0">
                <a:solidFill>
                  <a:srgbClr val="00607F"/>
                </a:solidFill>
                <a:latin typeface="Candara" panose="020E0502030303020204" pitchFamily="34" charset="0"/>
              </a:rPr>
              <a:t>Improving the structure and delivery </a:t>
            </a:r>
            <a:r>
              <a:rPr lang="en-US" dirty="0">
                <a:latin typeface="Candara" panose="020E0502030303020204" pitchFamily="34" charset="0"/>
              </a:rPr>
              <a:t>in the system to assist America’s workers in achieving a family-sustaining wage while providing America’s employers with the skilled workers they need to compete on a global level.</a:t>
            </a:r>
          </a:p>
        </p:txBody>
      </p:sp>
    </p:spTree>
    <p:extLst>
      <p:ext uri="{BB962C8B-B14F-4D97-AF65-F5344CB8AC3E}">
        <p14:creationId xmlns:p14="http://schemas.microsoft.com/office/powerpoint/2010/main" val="3473915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826" y="1099961"/>
            <a:ext cx="6186071" cy="646331"/>
          </a:xfrm>
          <a:prstGeom prst="rect">
            <a:avLst/>
          </a:prstGeom>
          <a:noFill/>
        </p:spPr>
        <p:txBody>
          <a:bodyPr wrap="square" rtlCol="0">
            <a:spAutoFit/>
          </a:bodyPr>
          <a:lstStyle/>
          <a:p>
            <a:r>
              <a:rPr lang="en-US" dirty="0" smtClean="0">
                <a:solidFill>
                  <a:schemeClr val="accent5">
                    <a:lumMod val="50000"/>
                  </a:schemeClr>
                </a:solidFill>
              </a:rPr>
              <a:t>Board Composition Requirements</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77868779"/>
              </p:ext>
            </p:extLst>
          </p:nvPr>
        </p:nvGraphicFramePr>
        <p:xfrm>
          <a:off x="461042" y="1436923"/>
          <a:ext cx="8268019" cy="4333788"/>
        </p:xfrm>
        <a:graphic>
          <a:graphicData uri="http://schemas.openxmlformats.org/drawingml/2006/table">
            <a:tbl>
              <a:tblPr/>
              <a:tblGrid>
                <a:gridCol w="4920406">
                  <a:extLst>
                    <a:ext uri="{9D8B030D-6E8A-4147-A177-3AD203B41FA5}">
                      <a16:colId xmlns:a16="http://schemas.microsoft.com/office/drawing/2014/main" val="3473831588"/>
                    </a:ext>
                  </a:extLst>
                </a:gridCol>
                <a:gridCol w="443162">
                  <a:extLst>
                    <a:ext uri="{9D8B030D-6E8A-4147-A177-3AD203B41FA5}">
                      <a16:colId xmlns:a16="http://schemas.microsoft.com/office/drawing/2014/main" val="3063174105"/>
                    </a:ext>
                  </a:extLst>
                </a:gridCol>
                <a:gridCol w="877635">
                  <a:extLst>
                    <a:ext uri="{9D8B030D-6E8A-4147-A177-3AD203B41FA5}">
                      <a16:colId xmlns:a16="http://schemas.microsoft.com/office/drawing/2014/main" val="702628051"/>
                    </a:ext>
                  </a:extLst>
                </a:gridCol>
                <a:gridCol w="2026816">
                  <a:extLst>
                    <a:ext uri="{9D8B030D-6E8A-4147-A177-3AD203B41FA5}">
                      <a16:colId xmlns:a16="http://schemas.microsoft.com/office/drawing/2014/main" val="2555235975"/>
                    </a:ext>
                  </a:extLst>
                </a:gridCol>
              </a:tblGrid>
              <a:tr h="124607">
                <a:tc>
                  <a:txBody>
                    <a:bodyPr/>
                    <a:lstStyle/>
                    <a:p>
                      <a:pPr algn="l" fontAlgn="t"/>
                      <a:r>
                        <a:rPr lang="en-US" sz="700" b="0" i="0" u="none" strike="noStrike">
                          <a:solidFill>
                            <a:srgbClr val="000000"/>
                          </a:solidFill>
                          <a:effectLst/>
                          <a:latin typeface="Arial Narrow" panose="020B0606020202030204" pitchFamily="34" charset="0"/>
                        </a:rPr>
                        <a:t>Membership Category - Local Area Business (minimum 51% of total membership)</a:t>
                      </a:r>
                    </a:p>
                  </a:txBody>
                  <a:tcPr marL="6220" marR="6220" marT="622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t"/>
                      <a:r>
                        <a:rPr lang="en-US" sz="700" b="0" i="0" u="none" strike="noStrike">
                          <a:solidFill>
                            <a:srgbClr val="000000"/>
                          </a:solidFill>
                          <a:effectLst/>
                          <a:latin typeface="Arial Narrow" panose="020B0606020202030204" pitchFamily="34" charset="0"/>
                        </a:rPr>
                        <a:t># Count</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t"/>
                      <a:r>
                        <a:rPr lang="en-US" sz="700" b="0" i="0" u="none" strike="noStrike">
                          <a:solidFill>
                            <a:srgbClr val="000000"/>
                          </a:solidFill>
                          <a:effectLst/>
                          <a:latin typeface="Arial Narrow" panose="020B0606020202030204" pitchFamily="34" charset="0"/>
                        </a:rPr>
                        <a:t>% Representation</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E2EFDA"/>
                    </a:solidFill>
                  </a:tcPr>
                </a:tc>
                <a:tc>
                  <a:txBody>
                    <a:bodyPr/>
                    <a:lstStyle/>
                    <a:p>
                      <a:pPr algn="ctr" fontAlgn="t"/>
                      <a:r>
                        <a:rPr lang="en-US" sz="700" b="0" i="0" u="none" strike="noStrike">
                          <a:solidFill>
                            <a:srgbClr val="000000"/>
                          </a:solidFill>
                          <a:effectLst/>
                          <a:latin typeface="Arial Narrow" panose="020B0606020202030204" pitchFamily="34" charset="0"/>
                        </a:rPr>
                        <a:t>Comments</a:t>
                      </a:r>
                    </a:p>
                  </a:txBody>
                  <a:tcPr marL="6220" marR="6220" marT="622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2EFDA"/>
                    </a:solidFill>
                  </a:tcPr>
                </a:tc>
                <a:extLst>
                  <a:ext uri="{0D108BD9-81ED-4DB2-BD59-A6C34878D82A}">
                    <a16:rowId xmlns:a16="http://schemas.microsoft.com/office/drawing/2014/main" val="3696543340"/>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Small (minimum 2)</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Greta Kickland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98746068"/>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Charlene Lant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05769353"/>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Jill Smith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08894916"/>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Stacey Weaver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8741088"/>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Denise Pfeifer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5595685"/>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Alicia Fries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58925009"/>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Lisa Wilson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18333938"/>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Small (minimum 2)</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Wayne Brozek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6754858"/>
                  </a:ext>
                </a:extLst>
              </a:tr>
              <a:tr h="124607">
                <a:tc>
                  <a:txBody>
                    <a:bodyPr/>
                    <a:lstStyle/>
                    <a:p>
                      <a:pPr algn="l" fontAlgn="t"/>
                      <a:r>
                        <a:rPr lang="en-US" sz="700" b="0" i="0" u="none" strike="noStrike" dirty="0">
                          <a:solidFill>
                            <a:srgbClr val="000000"/>
                          </a:solidFill>
                          <a:effectLst/>
                          <a:latin typeface="Arial Narrow" panose="020B0606020202030204" pitchFamily="34" charset="0"/>
                        </a:rPr>
                        <a:t>Local Area Business-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Cliff Barley</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93272944"/>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General</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Kim Schumacher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5649082"/>
                  </a:ext>
                </a:extLst>
              </a:tr>
              <a:tr h="124607">
                <a:tc>
                  <a:txBody>
                    <a:bodyPr/>
                    <a:lstStyle/>
                    <a:p>
                      <a:pPr algn="l" fontAlgn="t"/>
                      <a:r>
                        <a:rPr lang="en-US" sz="700" b="0" i="0" u="none" strike="noStrike">
                          <a:solidFill>
                            <a:srgbClr val="000000"/>
                          </a:solidFill>
                          <a:effectLst/>
                          <a:latin typeface="Arial Narrow" panose="020B0606020202030204" pitchFamily="34" charset="0"/>
                        </a:rPr>
                        <a:t>Local Area Business - Small (minimum 2)</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Gary Kelly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03890641"/>
                  </a:ext>
                </a:extLst>
              </a:tr>
              <a:tr h="124607">
                <a:tc>
                  <a:txBody>
                    <a:bodyPr/>
                    <a:lstStyle/>
                    <a:p>
                      <a:pPr algn="l" fontAlgn="t"/>
                      <a:r>
                        <a:rPr lang="en-US" sz="700" b="0" i="0" u="none" strike="noStrike">
                          <a:solidFill>
                            <a:srgbClr val="000000"/>
                          </a:solidFill>
                          <a:effectLst/>
                          <a:latin typeface="Arial Narrow" panose="020B0606020202030204" pitchFamily="34" charset="0"/>
                        </a:rPr>
                        <a:t>Total</a:t>
                      </a:r>
                    </a:p>
                  </a:txBody>
                  <a:tcPr marL="6220" marR="6220" marT="622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11</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55.0%</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l" fontAlgn="t"/>
                      <a:r>
                        <a:rPr lang="en-US" sz="700" b="0" i="0" u="none" strike="noStrike">
                          <a:solidFill>
                            <a:srgbClr val="000000"/>
                          </a:solidFill>
                          <a:effectLst/>
                          <a:latin typeface="Arial Narrow" panose="020B0606020202030204" pitchFamily="34" charset="0"/>
                        </a:rPr>
                        <a:t> </a:t>
                      </a:r>
                    </a:p>
                  </a:txBody>
                  <a:tcPr marL="6220" marR="6220" marT="6220"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896867469"/>
                  </a:ext>
                </a:extLst>
              </a:tr>
              <a:tr h="124607">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337284"/>
                  </a:ext>
                </a:extLst>
              </a:tr>
              <a:tr h="124607">
                <a:tc>
                  <a:txBody>
                    <a:bodyPr/>
                    <a:lstStyle/>
                    <a:p>
                      <a:pPr algn="l" fontAlgn="t"/>
                      <a:r>
                        <a:rPr lang="en-US" sz="700" b="0" i="0" u="none" strike="noStrike" dirty="0">
                          <a:solidFill>
                            <a:srgbClr val="000000"/>
                          </a:solidFill>
                          <a:effectLst/>
                          <a:latin typeface="Arial Narrow" panose="020B0606020202030204" pitchFamily="34" charset="0"/>
                        </a:rPr>
                        <a:t>Membership Category - Workforce (minimum 20% of total membership)</a:t>
                      </a:r>
                    </a:p>
                  </a:txBody>
                  <a:tcPr marL="6220" marR="6220" marT="622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t"/>
                      <a:r>
                        <a:rPr lang="en-US" sz="700" b="0" i="0" u="none" strike="noStrike">
                          <a:solidFill>
                            <a:srgbClr val="000000"/>
                          </a:solidFill>
                          <a:effectLst/>
                          <a:latin typeface="Arial Narrow" panose="020B0606020202030204" pitchFamily="34" charset="0"/>
                        </a:rPr>
                        <a:t># Count</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t"/>
                      <a:r>
                        <a:rPr lang="en-US" sz="700" b="0" i="0" u="none" strike="noStrike">
                          <a:solidFill>
                            <a:srgbClr val="000000"/>
                          </a:solidFill>
                          <a:effectLst/>
                          <a:latin typeface="Arial Narrow" panose="020B0606020202030204" pitchFamily="34" charset="0"/>
                        </a:rPr>
                        <a:t>% Representation</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t"/>
                      <a:r>
                        <a:rPr lang="en-US" sz="700" b="0" i="0" u="none" strike="noStrike">
                          <a:solidFill>
                            <a:srgbClr val="000000"/>
                          </a:solidFill>
                          <a:effectLst/>
                          <a:latin typeface="Arial Narrow" panose="020B0606020202030204" pitchFamily="34" charset="0"/>
                        </a:rPr>
                        <a:t>Comments</a:t>
                      </a:r>
                    </a:p>
                  </a:txBody>
                  <a:tcPr marL="6220" marR="6220" marT="622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840856830"/>
                  </a:ext>
                </a:extLst>
              </a:tr>
              <a:tr h="124607">
                <a:tc>
                  <a:txBody>
                    <a:bodyPr/>
                    <a:lstStyle/>
                    <a:p>
                      <a:pPr algn="l" fontAlgn="t"/>
                      <a:r>
                        <a:rPr lang="en-US" sz="700" b="0" i="0" u="none" strike="noStrike">
                          <a:solidFill>
                            <a:srgbClr val="000000"/>
                          </a:solidFill>
                          <a:effectLst/>
                          <a:latin typeface="Arial Narrow" panose="020B0606020202030204" pitchFamily="34" charset="0"/>
                        </a:rPr>
                        <a:t>Workforce - Labor Organization (minimum 2)</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Roy Lamb &amp; VACANT </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76485461"/>
                  </a:ext>
                </a:extLst>
              </a:tr>
              <a:tr h="242350">
                <a:tc>
                  <a:txBody>
                    <a:bodyPr/>
                    <a:lstStyle/>
                    <a:p>
                      <a:pPr algn="l" fontAlgn="t"/>
                      <a:r>
                        <a:rPr lang="en-US" sz="700" b="0" i="0" u="none" strike="noStrike">
                          <a:solidFill>
                            <a:srgbClr val="000000"/>
                          </a:solidFill>
                          <a:effectLst/>
                          <a:latin typeface="Arial Narrow" panose="020B0606020202030204" pitchFamily="34" charset="0"/>
                        </a:rPr>
                        <a:t>Workforce - Joint Labor-Management or Union-affiliated Sponsor of Registered Apprenticeship Program  with the local area, who must be a training director or member of a labor organization (minimum 1)  </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Roy Lamb</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79820400"/>
                  </a:ext>
                </a:extLst>
              </a:tr>
              <a:tr h="360092">
                <a:tc>
                  <a:txBody>
                    <a:bodyPr/>
                    <a:lstStyle/>
                    <a:p>
                      <a:pPr algn="l" fontAlgn="t"/>
                      <a:r>
                        <a:rPr lang="en-US" sz="700" b="0" i="0" u="none" strike="noStrike">
                          <a:solidFill>
                            <a:srgbClr val="000000"/>
                          </a:solidFill>
                          <a:effectLst/>
                          <a:latin typeface="Arial Narrow" panose="020B0606020202030204" pitchFamily="34" charset="0"/>
                        </a:rPr>
                        <a:t>Workforce - Community-based Organization with demonstrated experience and expertise in addressing employment, training, or educaiton needs of individuals with barriers to employment, including organizations that serve Veterans or provide or support competetive integrated employment for individuals with disabilities (additional category)</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Stan Zimbelman</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05854341"/>
                  </a:ext>
                </a:extLst>
              </a:tr>
              <a:tr h="242350">
                <a:tc>
                  <a:txBody>
                    <a:bodyPr/>
                    <a:lstStyle/>
                    <a:p>
                      <a:pPr algn="l" fontAlgn="t"/>
                      <a:r>
                        <a:rPr lang="en-US" sz="700" b="0" i="0" u="none" strike="noStrike">
                          <a:solidFill>
                            <a:srgbClr val="000000"/>
                          </a:solidFill>
                          <a:effectLst/>
                          <a:latin typeface="Arial Narrow" panose="020B0606020202030204" pitchFamily="34" charset="0"/>
                        </a:rPr>
                        <a:t>Workforce - Organization experienced in addressing employment, training, or education needs of eligible youth, including out-of-school youth (additional category)</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Erin Brandyberry</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1097963"/>
                  </a:ext>
                </a:extLst>
              </a:tr>
              <a:tr h="124607">
                <a:tc>
                  <a:txBody>
                    <a:bodyPr/>
                    <a:lstStyle/>
                    <a:p>
                      <a:pPr algn="l" fontAlgn="t"/>
                      <a:r>
                        <a:rPr lang="en-US" sz="700" b="0" i="0" u="none" strike="noStrike">
                          <a:solidFill>
                            <a:srgbClr val="000000"/>
                          </a:solidFill>
                          <a:effectLst/>
                          <a:latin typeface="Arial Narrow" panose="020B0606020202030204" pitchFamily="34" charset="0"/>
                        </a:rPr>
                        <a:t>Total</a:t>
                      </a:r>
                    </a:p>
                  </a:txBody>
                  <a:tcPr marL="6220" marR="6220" marT="622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4</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20.0%</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l" fontAlgn="t"/>
                      <a:r>
                        <a:rPr lang="en-US" sz="700" b="0" i="0" u="none" strike="noStrike">
                          <a:solidFill>
                            <a:srgbClr val="000000"/>
                          </a:solidFill>
                          <a:effectLst/>
                          <a:latin typeface="Arial Narrow" panose="020B0606020202030204" pitchFamily="34" charset="0"/>
                        </a:rPr>
                        <a:t> </a:t>
                      </a:r>
                    </a:p>
                  </a:txBody>
                  <a:tcPr marL="6220" marR="6220" marT="6220"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026070300"/>
                  </a:ext>
                </a:extLst>
              </a:tr>
              <a:tr h="124607">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9242890"/>
                  </a:ext>
                </a:extLst>
              </a:tr>
              <a:tr h="124607">
                <a:tc>
                  <a:txBody>
                    <a:bodyPr/>
                    <a:lstStyle/>
                    <a:p>
                      <a:pPr algn="l" fontAlgn="t"/>
                      <a:r>
                        <a:rPr lang="en-US" sz="700" b="0" i="0" u="none" strike="noStrike">
                          <a:solidFill>
                            <a:srgbClr val="000000"/>
                          </a:solidFill>
                          <a:effectLst/>
                          <a:latin typeface="Arial Narrow" panose="020B0606020202030204" pitchFamily="34" charset="0"/>
                        </a:rPr>
                        <a:t>Membership Category - Education and Training</a:t>
                      </a:r>
                    </a:p>
                  </a:txBody>
                  <a:tcPr marL="6220" marR="6220" marT="622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t"/>
                      <a:r>
                        <a:rPr lang="en-US" sz="700" b="0" i="0" u="none" strike="noStrike">
                          <a:solidFill>
                            <a:srgbClr val="000000"/>
                          </a:solidFill>
                          <a:effectLst/>
                          <a:latin typeface="Arial Narrow" panose="020B0606020202030204" pitchFamily="34" charset="0"/>
                        </a:rPr>
                        <a:t># Count</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t"/>
                      <a:r>
                        <a:rPr lang="en-US" sz="700" b="0" i="0" u="none" strike="noStrike">
                          <a:solidFill>
                            <a:srgbClr val="000000"/>
                          </a:solidFill>
                          <a:effectLst/>
                          <a:latin typeface="Arial Narrow" panose="020B0606020202030204" pitchFamily="34" charset="0"/>
                        </a:rPr>
                        <a:t>% Representation</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FFF2CC"/>
                    </a:solidFill>
                  </a:tcPr>
                </a:tc>
                <a:tc>
                  <a:txBody>
                    <a:bodyPr/>
                    <a:lstStyle/>
                    <a:p>
                      <a:pPr algn="ctr" fontAlgn="t"/>
                      <a:r>
                        <a:rPr lang="en-US" sz="700" b="0" i="0" u="none" strike="noStrike">
                          <a:solidFill>
                            <a:srgbClr val="000000"/>
                          </a:solidFill>
                          <a:effectLst/>
                          <a:latin typeface="Arial Narrow" panose="020B0606020202030204" pitchFamily="34" charset="0"/>
                        </a:rPr>
                        <a:t>Comments</a:t>
                      </a:r>
                    </a:p>
                  </a:txBody>
                  <a:tcPr marL="6220" marR="6220" marT="622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1008447193"/>
                  </a:ext>
                </a:extLst>
              </a:tr>
              <a:tr h="124607">
                <a:tc>
                  <a:txBody>
                    <a:bodyPr/>
                    <a:lstStyle/>
                    <a:p>
                      <a:pPr algn="l" fontAlgn="t"/>
                      <a:r>
                        <a:rPr lang="en-US" sz="700" b="0" i="0" u="none" strike="noStrike">
                          <a:solidFill>
                            <a:srgbClr val="000000"/>
                          </a:solidFill>
                          <a:effectLst/>
                          <a:latin typeface="Arial Narrow" panose="020B0606020202030204" pitchFamily="34" charset="0"/>
                        </a:rPr>
                        <a:t>Education and Training - WIOA Title II, Adult Education and Family Literacy (minimum 1)</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Ann Chambers</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0087811"/>
                  </a:ext>
                </a:extLst>
              </a:tr>
              <a:tr h="124607">
                <a:tc>
                  <a:txBody>
                    <a:bodyPr/>
                    <a:lstStyle/>
                    <a:p>
                      <a:pPr algn="l" fontAlgn="t"/>
                      <a:r>
                        <a:rPr lang="en-US" sz="700" b="0" i="0" u="none" strike="noStrike">
                          <a:solidFill>
                            <a:srgbClr val="000000"/>
                          </a:solidFill>
                          <a:effectLst/>
                          <a:latin typeface="Arial Narrow" panose="020B0606020202030204" pitchFamily="34" charset="0"/>
                        </a:rPr>
                        <a:t>Education and Training - Institution of Higher Education (minimum 1)</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Matt Gotschall</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00544787"/>
                  </a:ext>
                </a:extLst>
              </a:tr>
              <a:tr h="124607">
                <a:tc>
                  <a:txBody>
                    <a:bodyPr/>
                    <a:lstStyle/>
                    <a:p>
                      <a:pPr algn="l" fontAlgn="t"/>
                      <a:r>
                        <a:rPr lang="en-US" sz="700" b="0" i="0" u="none" strike="noStrike">
                          <a:solidFill>
                            <a:srgbClr val="000000"/>
                          </a:solidFill>
                          <a:effectLst/>
                          <a:latin typeface="Arial Narrow" panose="020B0606020202030204" pitchFamily="34" charset="0"/>
                        </a:rPr>
                        <a:t>Total</a:t>
                      </a:r>
                    </a:p>
                  </a:txBody>
                  <a:tcPr marL="6220" marR="6220" marT="622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2</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10.0%</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l" fontAlgn="t"/>
                      <a:r>
                        <a:rPr lang="en-US" sz="700" b="0" i="0" u="none" strike="noStrike">
                          <a:solidFill>
                            <a:srgbClr val="000000"/>
                          </a:solidFill>
                          <a:effectLst/>
                          <a:latin typeface="Arial Narrow" panose="020B0606020202030204" pitchFamily="34" charset="0"/>
                        </a:rPr>
                        <a:t> </a:t>
                      </a:r>
                    </a:p>
                  </a:txBody>
                  <a:tcPr marL="6220" marR="6220" marT="6220"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664448592"/>
                  </a:ext>
                </a:extLst>
              </a:tr>
              <a:tr h="124607">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Arial Narrow" panose="020B0606020202030204" pitchFamily="34" charset="0"/>
                      </a:endParaRPr>
                    </a:p>
                  </a:txBody>
                  <a:tcPr marL="6220" marR="6220" marT="622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1067"/>
                  </a:ext>
                </a:extLst>
              </a:tr>
              <a:tr h="124607">
                <a:tc>
                  <a:txBody>
                    <a:bodyPr/>
                    <a:lstStyle/>
                    <a:p>
                      <a:pPr algn="l" fontAlgn="t"/>
                      <a:r>
                        <a:rPr lang="en-US" sz="700" b="0" i="0" u="none" strike="noStrike">
                          <a:solidFill>
                            <a:srgbClr val="000000"/>
                          </a:solidFill>
                          <a:effectLst/>
                          <a:latin typeface="Arial Narrow" panose="020B0606020202030204" pitchFamily="34" charset="0"/>
                        </a:rPr>
                        <a:t>Membership Category - Government and Economic and Community Development</a:t>
                      </a:r>
                    </a:p>
                  </a:txBody>
                  <a:tcPr marL="6220" marR="6220" marT="622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t"/>
                      <a:r>
                        <a:rPr lang="en-US" sz="700" b="0" i="0" u="none" strike="noStrike">
                          <a:solidFill>
                            <a:srgbClr val="000000"/>
                          </a:solidFill>
                          <a:effectLst/>
                          <a:latin typeface="Arial Narrow" panose="020B0606020202030204" pitchFamily="34" charset="0"/>
                        </a:rPr>
                        <a:t># Count</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t"/>
                      <a:r>
                        <a:rPr lang="en-US" sz="700" b="0" i="0" u="none" strike="noStrike">
                          <a:solidFill>
                            <a:srgbClr val="000000"/>
                          </a:solidFill>
                          <a:effectLst/>
                          <a:latin typeface="Arial Narrow" panose="020B0606020202030204" pitchFamily="34" charset="0"/>
                        </a:rPr>
                        <a:t>% Representation</a:t>
                      </a:r>
                    </a:p>
                  </a:txBody>
                  <a:tcPr marL="6220" marR="6220" marT="6220" marB="0">
                    <a:lnL>
                      <a:noFill/>
                    </a:lnL>
                    <a:lnR>
                      <a:noFill/>
                    </a:lnR>
                    <a:lnT w="6350" cap="flat" cmpd="sng" algn="ctr">
                      <a:solidFill>
                        <a:srgbClr val="000000"/>
                      </a:solidFill>
                      <a:prstDash val="solid"/>
                      <a:round/>
                      <a:headEnd type="none" w="med" len="med"/>
                      <a:tailEnd type="none" w="med" len="med"/>
                    </a:lnT>
                    <a:lnB>
                      <a:noFill/>
                    </a:lnB>
                    <a:solidFill>
                      <a:srgbClr val="FCE4D6"/>
                    </a:solidFill>
                  </a:tcPr>
                </a:tc>
                <a:tc>
                  <a:txBody>
                    <a:bodyPr/>
                    <a:lstStyle/>
                    <a:p>
                      <a:pPr algn="ctr" fontAlgn="t"/>
                      <a:r>
                        <a:rPr lang="en-US" sz="700" b="0" i="0" u="none" strike="noStrike">
                          <a:solidFill>
                            <a:srgbClr val="000000"/>
                          </a:solidFill>
                          <a:effectLst/>
                          <a:latin typeface="Arial Narrow" panose="020B0606020202030204" pitchFamily="34" charset="0"/>
                        </a:rPr>
                        <a:t>Comments</a:t>
                      </a:r>
                    </a:p>
                  </a:txBody>
                  <a:tcPr marL="6220" marR="6220" marT="6220"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3444463441"/>
                  </a:ext>
                </a:extLst>
              </a:tr>
              <a:tr h="124607">
                <a:tc>
                  <a:txBody>
                    <a:bodyPr/>
                    <a:lstStyle/>
                    <a:p>
                      <a:pPr algn="l" fontAlgn="t"/>
                      <a:r>
                        <a:rPr lang="en-US" sz="700" b="0" i="0" u="none" strike="noStrike">
                          <a:solidFill>
                            <a:srgbClr val="000000"/>
                          </a:solidFill>
                          <a:effectLst/>
                          <a:latin typeface="Arial Narrow" panose="020B0606020202030204" pitchFamily="34" charset="0"/>
                        </a:rPr>
                        <a:t>Government and Economic and Community Development - Economic and Community Development Entity serving the Local Area</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Dan Mauk</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9684740"/>
                  </a:ext>
                </a:extLst>
              </a:tr>
              <a:tr h="124607">
                <a:tc>
                  <a:txBody>
                    <a:bodyPr/>
                    <a:lstStyle/>
                    <a:p>
                      <a:pPr algn="l" fontAlgn="t"/>
                      <a:r>
                        <a:rPr lang="en-US" sz="700" b="0" i="0" u="none" strike="noStrike">
                          <a:solidFill>
                            <a:srgbClr val="000000"/>
                          </a:solidFill>
                          <a:effectLst/>
                          <a:latin typeface="Arial Narrow" panose="020B0606020202030204" pitchFamily="34" charset="0"/>
                        </a:rPr>
                        <a:t>Government and Economic and Community Development - Wagner-Peyser Employment Service Program serving the Local Area</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Karen Stohs</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1196127"/>
                  </a:ext>
                </a:extLst>
              </a:tr>
              <a:tr h="124607">
                <a:tc>
                  <a:txBody>
                    <a:bodyPr/>
                    <a:lstStyle/>
                    <a:p>
                      <a:pPr algn="l" fontAlgn="t"/>
                      <a:r>
                        <a:rPr lang="en-US" sz="700" b="0" i="0" u="none" strike="noStrike">
                          <a:solidFill>
                            <a:srgbClr val="000000"/>
                          </a:solidFill>
                          <a:effectLst/>
                          <a:latin typeface="Arial Narrow" panose="020B0606020202030204" pitchFamily="34" charset="0"/>
                        </a:rPr>
                        <a:t>Government and Economic and Community Development - WIOA Title IV Vocational Rehabilitation Program</a:t>
                      </a:r>
                    </a:p>
                  </a:txBody>
                  <a:tcPr marL="6220" marR="6220" marT="6220" marB="0">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1</a:t>
                      </a:r>
                    </a:p>
                  </a:txBody>
                  <a:tcPr marL="6220" marR="6220" marT="6220" marB="0">
                    <a:lnL>
                      <a:noFill/>
                    </a:lnL>
                    <a:lnR>
                      <a:noFill/>
                    </a:lnR>
                    <a:lnT>
                      <a:noFill/>
                    </a:lnT>
                    <a:lnB>
                      <a:noFill/>
                    </a:lnB>
                  </a:tcPr>
                </a:tc>
                <a:tc>
                  <a:txBody>
                    <a:bodyPr/>
                    <a:lstStyle/>
                    <a:p>
                      <a:pPr algn="ctr" fontAlgn="t"/>
                      <a:r>
                        <a:rPr lang="en-US" sz="700" b="0" i="0" u="none" strike="noStrike">
                          <a:solidFill>
                            <a:srgbClr val="000000"/>
                          </a:solidFill>
                          <a:effectLst/>
                          <a:latin typeface="Arial Narrow" panose="020B0606020202030204" pitchFamily="34" charset="0"/>
                        </a:rPr>
                        <a:t>5.0%</a:t>
                      </a:r>
                    </a:p>
                  </a:txBody>
                  <a:tcPr marL="6220" marR="6220" marT="6220" marB="0">
                    <a:lnL>
                      <a:noFill/>
                    </a:lnL>
                    <a:lnR>
                      <a:noFill/>
                    </a:lnR>
                    <a:lnT>
                      <a:noFill/>
                    </a:lnT>
                    <a:lnB>
                      <a:noFill/>
                    </a:lnB>
                  </a:tcPr>
                </a:tc>
                <a:tc>
                  <a:txBody>
                    <a:bodyPr/>
                    <a:lstStyle/>
                    <a:p>
                      <a:pPr algn="l" fontAlgn="t"/>
                      <a:r>
                        <a:rPr lang="en-US" sz="700" b="0" i="0" u="none" strike="noStrike">
                          <a:solidFill>
                            <a:srgbClr val="000000"/>
                          </a:solidFill>
                          <a:effectLst/>
                          <a:latin typeface="Arial Narrow" panose="020B0606020202030204" pitchFamily="34" charset="0"/>
                        </a:rPr>
                        <a:t>Elaine Anderson</a:t>
                      </a:r>
                    </a:p>
                  </a:txBody>
                  <a:tcPr marL="6220" marR="6220" marT="6220" marB="0">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0385550"/>
                  </a:ext>
                </a:extLst>
              </a:tr>
              <a:tr h="124607">
                <a:tc>
                  <a:txBody>
                    <a:bodyPr/>
                    <a:lstStyle/>
                    <a:p>
                      <a:pPr algn="l" fontAlgn="t"/>
                      <a:r>
                        <a:rPr lang="en-US" sz="700" b="0" i="0" u="none" strike="noStrike">
                          <a:solidFill>
                            <a:srgbClr val="000000"/>
                          </a:solidFill>
                          <a:effectLst/>
                          <a:latin typeface="Arial Narrow" panose="020B0606020202030204" pitchFamily="34" charset="0"/>
                        </a:rPr>
                        <a:t>Total</a:t>
                      </a:r>
                    </a:p>
                  </a:txBody>
                  <a:tcPr marL="6220" marR="6220" marT="6220"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3</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ctr" fontAlgn="t"/>
                      <a:r>
                        <a:rPr lang="en-US" sz="700" b="0" i="0" u="none" strike="noStrike">
                          <a:solidFill>
                            <a:srgbClr val="000000"/>
                          </a:solidFill>
                          <a:effectLst/>
                          <a:latin typeface="Arial Narrow" panose="020B0606020202030204" pitchFamily="34" charset="0"/>
                        </a:rPr>
                        <a:t>15.0%</a:t>
                      </a:r>
                    </a:p>
                  </a:txBody>
                  <a:tcPr marL="6220" marR="6220" marT="6220" marB="0">
                    <a:lnL>
                      <a:noFill/>
                    </a:lnL>
                    <a:lnR>
                      <a:noFill/>
                    </a:lnR>
                    <a:lnT>
                      <a:noFill/>
                    </a:lnT>
                    <a:lnB w="6350" cap="flat" cmpd="sng" algn="ctr">
                      <a:solidFill>
                        <a:srgbClr val="000000"/>
                      </a:solidFill>
                      <a:prstDash val="solid"/>
                      <a:round/>
                      <a:headEnd type="none" w="med" len="med"/>
                      <a:tailEnd type="none" w="med" len="med"/>
                    </a:lnB>
                    <a:solidFill>
                      <a:srgbClr val="D0CECE"/>
                    </a:solidFill>
                  </a:tcPr>
                </a:tc>
                <a:tc>
                  <a:txBody>
                    <a:bodyPr/>
                    <a:lstStyle/>
                    <a:p>
                      <a:pPr algn="l" fontAlgn="t"/>
                      <a:r>
                        <a:rPr lang="en-US" sz="700" b="0" i="0" u="none" strike="noStrike" dirty="0">
                          <a:solidFill>
                            <a:srgbClr val="000000"/>
                          </a:solidFill>
                          <a:effectLst/>
                          <a:latin typeface="Arial Narrow" panose="020B0606020202030204" pitchFamily="34" charset="0"/>
                        </a:rPr>
                        <a:t> </a:t>
                      </a:r>
                    </a:p>
                  </a:txBody>
                  <a:tcPr marL="6220" marR="6220" marT="6220"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230565128"/>
                  </a:ext>
                </a:extLst>
              </a:tr>
            </a:tbl>
          </a:graphicData>
        </a:graphic>
      </p:graphicFrame>
      <p:sp>
        <p:nvSpPr>
          <p:cNvPr id="9" name="TextBox 8"/>
          <p:cNvSpPr txBox="1"/>
          <p:nvPr/>
        </p:nvSpPr>
        <p:spPr>
          <a:xfrm>
            <a:off x="324899" y="422893"/>
            <a:ext cx="8150590"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Who </a:t>
            </a:r>
            <a:r>
              <a:rPr lang="en-US" sz="3600" b="1" dirty="0">
                <a:solidFill>
                  <a:srgbClr val="00607F"/>
                </a:solidFill>
                <a:latin typeface="Montserrat"/>
                <a:cs typeface="Montserrat"/>
              </a:rPr>
              <a:t>S</a:t>
            </a:r>
            <a:r>
              <a:rPr lang="en-US" sz="3600" b="1" dirty="0" smtClean="0">
                <a:solidFill>
                  <a:srgbClr val="00607F"/>
                </a:solidFill>
                <a:latin typeface="Montserrat"/>
                <a:cs typeface="Montserrat"/>
              </a:rPr>
              <a:t>erves on the Local Board</a:t>
            </a:r>
          </a:p>
        </p:txBody>
      </p:sp>
    </p:spTree>
    <p:extLst>
      <p:ext uri="{BB962C8B-B14F-4D97-AF65-F5344CB8AC3E}">
        <p14:creationId xmlns:p14="http://schemas.microsoft.com/office/powerpoint/2010/main" val="4012482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2566" y="291313"/>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GNWDB Members</a:t>
            </a:r>
          </a:p>
        </p:txBody>
      </p:sp>
      <p:sp>
        <p:nvSpPr>
          <p:cNvPr id="4" name="TextBox 3"/>
          <p:cNvSpPr txBox="1"/>
          <p:nvPr/>
        </p:nvSpPr>
        <p:spPr>
          <a:xfrm>
            <a:off x="407254" y="1052713"/>
            <a:ext cx="8191180" cy="4662815"/>
          </a:xfrm>
          <a:prstGeom prst="rect">
            <a:avLst/>
          </a:prstGeom>
          <a:noFill/>
        </p:spPr>
        <p:txBody>
          <a:bodyPr wrap="square" rtlCol="0">
            <a:spAutoFit/>
          </a:bodyPr>
          <a:lstStyle/>
          <a:p>
            <a:r>
              <a:rPr lang="en-US" b="1" spc="300" dirty="0">
                <a:solidFill>
                  <a:schemeClr val="accent5">
                    <a:lumMod val="75000"/>
                  </a:schemeClr>
                </a:solidFill>
                <a:latin typeface="Candara" panose="020E0502030303020204" pitchFamily="34" charset="0"/>
                <a:ea typeface="Adobe Fan Heiti Std B" pitchFamily="34" charset="-128"/>
              </a:rPr>
              <a:t>BUSINESS REPRESENTATIVES</a:t>
            </a:r>
          </a:p>
          <a:p>
            <a:endParaRPr lang="en-US" sz="1100" spc="300" dirty="0">
              <a:latin typeface="Candara" panose="020E0502030303020204" pitchFamily="34" charset="0"/>
              <a:ea typeface="Adobe Fan Heiti Std B" pitchFamily="34" charset="-128"/>
            </a:endParaRPr>
          </a:p>
          <a:p>
            <a:pPr marL="62865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AGRICULTURAL MACHINERY</a:t>
            </a:r>
          </a:p>
          <a:p>
            <a:pPr marL="1203325" lvl="1" indent="-28575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Wayne Brozek, </a:t>
            </a:r>
            <a:r>
              <a:rPr lang="en-US" sz="1400" i="1" dirty="0">
                <a:latin typeface="Candara" panose="020E0502030303020204" pitchFamily="34" charset="0"/>
                <a:cs typeface="Times New Roman" panose="02020603050405020304" pitchFamily="18" charset="0"/>
              </a:rPr>
              <a:t>21</a:t>
            </a:r>
            <a:r>
              <a:rPr lang="en-US" sz="1400" i="1" baseline="30000" dirty="0">
                <a:latin typeface="Candara" panose="020E0502030303020204" pitchFamily="34" charset="0"/>
                <a:cs typeface="Times New Roman" panose="02020603050405020304" pitchFamily="18" charset="0"/>
              </a:rPr>
              <a:t>st</a:t>
            </a:r>
            <a:r>
              <a:rPr lang="en-US" sz="1400" i="1" dirty="0">
                <a:latin typeface="Candara" panose="020E0502030303020204" pitchFamily="34" charset="0"/>
                <a:cs typeface="Times New Roman" panose="02020603050405020304" pitchFamily="18" charset="0"/>
              </a:rPr>
              <a:t> Century Equipment</a:t>
            </a:r>
            <a:r>
              <a:rPr lang="en-US" sz="1400" dirty="0">
                <a:latin typeface="Candara" panose="020E0502030303020204" pitchFamily="34" charset="0"/>
                <a:cs typeface="Times New Roman" panose="02020603050405020304" pitchFamily="18" charset="0"/>
              </a:rPr>
              <a:t> - Scottsbluff</a:t>
            </a:r>
          </a:p>
          <a:p>
            <a:pPr marL="1203325" lvl="1" indent="-28575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Stacey Weaver,</a:t>
            </a:r>
            <a:r>
              <a:rPr lang="en-US" sz="1400" i="1" dirty="0">
                <a:latin typeface="Candara" panose="020E0502030303020204" pitchFamily="34" charset="0"/>
                <a:cs typeface="Times New Roman" panose="02020603050405020304" pitchFamily="18" charset="0"/>
              </a:rPr>
              <a:t> Chief </a:t>
            </a:r>
            <a:r>
              <a:rPr lang="en-US" sz="1400" i="1" dirty="0" err="1">
                <a:latin typeface="Candara" panose="020E0502030303020204" pitchFamily="34" charset="0"/>
                <a:cs typeface="Times New Roman" panose="02020603050405020304" pitchFamily="18" charset="0"/>
              </a:rPr>
              <a:t>Agri</a:t>
            </a:r>
            <a:r>
              <a:rPr lang="en-US" sz="1400" i="1" dirty="0">
                <a:latin typeface="Candara" panose="020E0502030303020204" pitchFamily="34" charset="0"/>
                <a:cs typeface="Times New Roman" panose="02020603050405020304" pitchFamily="18" charset="0"/>
              </a:rPr>
              <a:t>-Industrial</a:t>
            </a:r>
            <a:r>
              <a:rPr lang="en-US" sz="1400" dirty="0">
                <a:latin typeface="Candara" panose="020E0502030303020204" pitchFamily="34" charset="0"/>
                <a:cs typeface="Times New Roman" panose="02020603050405020304" pitchFamily="18" charset="0"/>
              </a:rPr>
              <a:t> - Kearney</a:t>
            </a:r>
          </a:p>
          <a:p>
            <a:pPr marL="1203325" lvl="1" indent="-28575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Lisa Wilson, </a:t>
            </a:r>
            <a:r>
              <a:rPr lang="en-US" sz="1400" i="1" dirty="0">
                <a:latin typeface="Candara" panose="020E0502030303020204" pitchFamily="34" charset="0"/>
                <a:cs typeface="Times New Roman" panose="02020603050405020304" pitchFamily="18" charset="0"/>
              </a:rPr>
              <a:t>Case New Holland </a:t>
            </a:r>
            <a:r>
              <a:rPr lang="en-US" sz="1400" i="1" dirty="0" smtClean="0">
                <a:latin typeface="Candara" panose="020E0502030303020204" pitchFamily="34" charset="0"/>
                <a:cs typeface="Times New Roman" panose="02020603050405020304" pitchFamily="18" charset="0"/>
              </a:rPr>
              <a:t>Industrial</a:t>
            </a:r>
            <a:r>
              <a:rPr lang="en-US" sz="1400" dirty="0" smtClean="0">
                <a:latin typeface="Candara" panose="020E0502030303020204" pitchFamily="34" charset="0"/>
                <a:cs typeface="Times New Roman" panose="02020603050405020304" pitchFamily="18" charset="0"/>
              </a:rPr>
              <a:t>– </a:t>
            </a:r>
            <a:r>
              <a:rPr lang="en-US" sz="1400" dirty="0">
                <a:latin typeface="Candara" panose="020E0502030303020204" pitchFamily="34" charset="0"/>
                <a:cs typeface="Times New Roman" panose="02020603050405020304" pitchFamily="18" charset="0"/>
              </a:rPr>
              <a:t>Grand Island</a:t>
            </a:r>
          </a:p>
          <a:p>
            <a:pPr marL="914400" lvl="1"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62865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BUSINESS MANAGEMENT &amp; MANUFACTURING</a:t>
            </a:r>
          </a:p>
          <a:p>
            <a:pPr marL="1203325"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cs typeface="Times New Roman" panose="02020603050405020304" pitchFamily="18" charset="0"/>
              </a:rPr>
              <a:t>Kim Schumacher, </a:t>
            </a:r>
            <a:r>
              <a:rPr lang="en-US" sz="1400" i="1" dirty="0" smtClean="0">
                <a:latin typeface="Candara" panose="020E0502030303020204" pitchFamily="34" charset="0"/>
                <a:cs typeface="Times New Roman" panose="02020603050405020304" pitchFamily="18" charset="0"/>
              </a:rPr>
              <a:t>Cargill</a:t>
            </a:r>
            <a:r>
              <a:rPr lang="en-US" sz="1400" dirty="0" smtClean="0">
                <a:latin typeface="Candara" panose="020E0502030303020204" pitchFamily="34" charset="0"/>
                <a:cs typeface="Times New Roman" panose="02020603050405020304" pitchFamily="18" charset="0"/>
              </a:rPr>
              <a:t>- </a:t>
            </a:r>
            <a:r>
              <a:rPr lang="en-US" sz="1400" dirty="0">
                <a:latin typeface="Candara" panose="020E0502030303020204" pitchFamily="34" charset="0"/>
                <a:cs typeface="Times New Roman" panose="02020603050405020304" pitchFamily="18" charset="0"/>
              </a:rPr>
              <a:t>Columbus</a:t>
            </a:r>
            <a:endParaRPr lang="en-US" sz="1400" i="1" dirty="0">
              <a:latin typeface="Candara" panose="020E0502030303020204" pitchFamily="34" charset="0"/>
              <a:cs typeface="Times New Roman" panose="02020603050405020304" pitchFamily="18" charset="0"/>
            </a:endParaRPr>
          </a:p>
          <a:p>
            <a:pPr marL="914400" lvl="1"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628650">
              <a:buClr>
                <a:schemeClr val="accent4">
                  <a:lumMod val="75000"/>
                </a:schemeClr>
              </a:buClr>
            </a:pPr>
            <a:r>
              <a:rPr lang="en-US" sz="1400" b="1" spc="300" dirty="0" smtClean="0">
                <a:latin typeface="Candara" panose="020E0502030303020204" pitchFamily="34" charset="0"/>
                <a:ea typeface="Adobe Fan Heiti Std B" pitchFamily="34" charset="-128"/>
                <a:cs typeface="Times New Roman" panose="02020603050405020304" pitchFamily="18" charset="0"/>
              </a:rPr>
              <a:t>PRECISION METALS MANUFACTURING</a:t>
            </a:r>
            <a:endParaRPr lang="en-US" sz="1400" b="1" spc="300" dirty="0">
              <a:latin typeface="Candara" panose="020E0502030303020204" pitchFamily="34" charset="0"/>
              <a:ea typeface="Adobe Fan Heiti Std B" pitchFamily="34" charset="-128"/>
              <a:cs typeface="Times New Roman" panose="02020603050405020304" pitchFamily="18" charset="0"/>
            </a:endParaRPr>
          </a:p>
          <a:p>
            <a:pPr marL="1203325"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cs typeface="Times New Roman" panose="02020603050405020304" pitchFamily="18" charset="0"/>
              </a:rPr>
              <a:t>Denise Pfeifer, </a:t>
            </a:r>
            <a:r>
              <a:rPr lang="en-US" sz="1400" i="1" dirty="0" smtClean="0">
                <a:latin typeface="Candara" panose="020E0502030303020204" pitchFamily="34" charset="0"/>
                <a:cs typeface="Times New Roman" panose="02020603050405020304" pitchFamily="18" charset="0"/>
              </a:rPr>
              <a:t>UTC Aerospace Systems</a:t>
            </a:r>
            <a:r>
              <a:rPr lang="en-US" sz="1400" dirty="0" smtClean="0">
                <a:latin typeface="Candara" panose="020E0502030303020204" pitchFamily="34" charset="0"/>
                <a:cs typeface="Times New Roman" panose="02020603050405020304" pitchFamily="18" charset="0"/>
              </a:rPr>
              <a:t>- York</a:t>
            </a:r>
            <a:endParaRPr lang="en-US" sz="1400" dirty="0">
              <a:latin typeface="Candara" panose="020E0502030303020204" pitchFamily="34" charset="0"/>
              <a:cs typeface="Times New Roman" panose="02020603050405020304" pitchFamily="18" charset="0"/>
            </a:endParaRPr>
          </a:p>
          <a:p>
            <a:pPr marL="914400" lvl="0"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628650">
              <a:buClr>
                <a:schemeClr val="accent4">
                  <a:lumMod val="75000"/>
                </a:schemeClr>
              </a:buClr>
            </a:pPr>
            <a:r>
              <a:rPr lang="en-US" sz="1400" b="1" spc="300" dirty="0" smtClean="0">
                <a:latin typeface="Candara" panose="020E0502030303020204" pitchFamily="34" charset="0"/>
                <a:ea typeface="Adobe Fan Heiti Std B" pitchFamily="34" charset="-128"/>
                <a:cs typeface="Times New Roman" panose="02020603050405020304" pitchFamily="18" charset="0"/>
              </a:rPr>
              <a:t>HEALTH SERVICES</a:t>
            </a:r>
          </a:p>
          <a:p>
            <a:pPr marL="1203325" lvl="1" indent="-285750">
              <a:buClr>
                <a:srgbClr val="8064A2">
                  <a:lumMod val="75000"/>
                </a:srgbClr>
              </a:buClr>
              <a:buFont typeface="Wingdings" panose="05000000000000000000" pitchFamily="2" charset="2"/>
              <a:buChar char="Ø"/>
            </a:pPr>
            <a:r>
              <a:rPr lang="en-US" sz="1400" dirty="0" smtClean="0">
                <a:solidFill>
                  <a:prstClr val="black"/>
                </a:solidFill>
                <a:latin typeface="Candara" panose="020E0502030303020204" pitchFamily="34" charset="0"/>
                <a:cs typeface="Times New Roman" panose="02020603050405020304" pitchFamily="18" charset="0"/>
              </a:rPr>
              <a:t>Charlene </a:t>
            </a:r>
            <a:r>
              <a:rPr lang="en-US" sz="1400" dirty="0" err="1" smtClean="0">
                <a:solidFill>
                  <a:prstClr val="black"/>
                </a:solidFill>
                <a:latin typeface="Candara" panose="020E0502030303020204" pitchFamily="34" charset="0"/>
                <a:cs typeface="Times New Roman" panose="02020603050405020304" pitchFamily="18" charset="0"/>
              </a:rPr>
              <a:t>Lant</a:t>
            </a:r>
            <a:r>
              <a:rPr lang="en-US" sz="1400" dirty="0" smtClean="0">
                <a:solidFill>
                  <a:prstClr val="black"/>
                </a:solidFill>
                <a:latin typeface="Candara" panose="020E0502030303020204" pitchFamily="34" charset="0"/>
                <a:cs typeface="Times New Roman" panose="02020603050405020304" pitchFamily="18" charset="0"/>
              </a:rPr>
              <a:t>, </a:t>
            </a:r>
            <a:r>
              <a:rPr lang="en-US" sz="1400" i="1" dirty="0" smtClean="0">
                <a:solidFill>
                  <a:prstClr val="black"/>
                </a:solidFill>
                <a:latin typeface="Candara" panose="020E0502030303020204" pitchFamily="34" charset="0"/>
                <a:cs typeface="Times New Roman" panose="02020603050405020304" pitchFamily="18" charset="0"/>
              </a:rPr>
              <a:t>CHI St. Mary’s Hospital</a:t>
            </a:r>
            <a:r>
              <a:rPr lang="en-US" sz="1400" dirty="0" smtClean="0">
                <a:solidFill>
                  <a:prstClr val="black"/>
                </a:solidFill>
                <a:latin typeface="Candara" panose="020E0502030303020204" pitchFamily="34" charset="0"/>
                <a:cs typeface="Times New Roman" panose="02020603050405020304" pitchFamily="18" charset="0"/>
              </a:rPr>
              <a:t>- Nebraska City</a:t>
            </a:r>
          </a:p>
          <a:p>
            <a:pPr marL="917575" lvl="1">
              <a:buClr>
                <a:srgbClr val="8064A2">
                  <a:lumMod val="75000"/>
                </a:srgbClr>
              </a:buClr>
            </a:pPr>
            <a:endParaRPr lang="en-US" sz="1400" dirty="0">
              <a:solidFill>
                <a:prstClr val="black"/>
              </a:solidFill>
              <a:latin typeface="Candara" panose="020E0502030303020204" pitchFamily="34" charset="0"/>
              <a:cs typeface="Times New Roman" panose="02020603050405020304" pitchFamily="18" charset="0"/>
            </a:endParaRPr>
          </a:p>
          <a:p>
            <a:pPr marL="460375">
              <a:buClr>
                <a:srgbClr val="8064A2">
                  <a:lumMod val="75000"/>
                </a:srgbClr>
              </a:buClr>
            </a:pPr>
            <a:r>
              <a:rPr lang="en-US" sz="1400" b="1" spc="300" dirty="0" smtClean="0">
                <a:solidFill>
                  <a:prstClr val="black"/>
                </a:solidFill>
                <a:latin typeface="Candara" panose="020E0502030303020204" pitchFamily="34" charset="0"/>
                <a:ea typeface="Adobe Fan Heiti Std B" pitchFamily="34" charset="-128"/>
                <a:cs typeface="Times New Roman" panose="02020603050405020304" pitchFamily="18" charset="0"/>
              </a:rPr>
              <a:t>  ELECTRICAL CONTRACTOR</a:t>
            </a:r>
            <a:endParaRPr lang="en-US" sz="1400" b="1" spc="300" dirty="0">
              <a:latin typeface="Candara" panose="020E0502030303020204" pitchFamily="34" charset="0"/>
              <a:ea typeface="Adobe Fan Heiti Std B" pitchFamily="34" charset="-128"/>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Gary Kelly, </a:t>
            </a:r>
            <a:r>
              <a:rPr lang="en-US" sz="1400" i="1" dirty="0">
                <a:latin typeface="Candara" panose="020E0502030303020204" pitchFamily="34" charset="0"/>
                <a:cs typeface="Times New Roman" panose="02020603050405020304" pitchFamily="18" charset="0"/>
              </a:rPr>
              <a:t>Thompson </a:t>
            </a:r>
            <a:r>
              <a:rPr lang="en-US" sz="1400" i="1" dirty="0" smtClean="0">
                <a:latin typeface="Candara" panose="020E0502030303020204" pitchFamily="34" charset="0"/>
                <a:cs typeface="Times New Roman" panose="02020603050405020304" pitchFamily="18" charset="0"/>
              </a:rPr>
              <a:t>Electric Company–</a:t>
            </a:r>
            <a:r>
              <a:rPr lang="en-US" sz="1400" dirty="0" smtClean="0">
                <a:latin typeface="Candara" panose="020E0502030303020204" pitchFamily="34" charset="0"/>
                <a:cs typeface="Times New Roman" panose="02020603050405020304" pitchFamily="18" charset="0"/>
              </a:rPr>
              <a:t> Omaha </a:t>
            </a:r>
          </a:p>
          <a:p>
            <a:pPr marL="915988" lvl="1">
              <a:buClr>
                <a:schemeClr val="accent4">
                  <a:lumMod val="75000"/>
                </a:schemeClr>
              </a:buClr>
            </a:pPr>
            <a:endParaRPr lang="en-US" sz="1400" dirty="0" smtClean="0">
              <a:latin typeface="Candara" panose="020E0502030303020204" pitchFamily="34" charset="0"/>
              <a:cs typeface="Times New Roman" panose="02020603050405020304" pitchFamily="18" charset="0"/>
            </a:endParaRPr>
          </a:p>
          <a:p>
            <a:pPr marL="458788">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 </a:t>
            </a:r>
            <a:r>
              <a:rPr lang="en-US" sz="1400" b="1" spc="300" dirty="0" smtClean="0">
                <a:latin typeface="Candara" panose="020E0502030303020204" pitchFamily="34" charset="0"/>
                <a:ea typeface="Adobe Fan Heiti Std B" pitchFamily="34" charset="-128"/>
                <a:cs typeface="Times New Roman" panose="02020603050405020304" pitchFamily="18" charset="0"/>
              </a:rPr>
              <a:t> EQUIPMENT MANUFACTURING</a:t>
            </a:r>
            <a:endParaRPr lang="en-US" sz="1400" dirty="0">
              <a:latin typeface="Candara" panose="020E0502030303020204" pitchFamily="34" charset="0"/>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Cliff Barley, </a:t>
            </a:r>
            <a:r>
              <a:rPr lang="en-US" sz="1400" i="1" dirty="0" err="1">
                <a:latin typeface="Candara" panose="020E0502030303020204" pitchFamily="34" charset="0"/>
                <a:cs typeface="Times New Roman" panose="02020603050405020304" pitchFamily="18" charset="0"/>
              </a:rPr>
              <a:t>Exmark</a:t>
            </a:r>
            <a:r>
              <a:rPr lang="en-US" sz="1400" i="1" dirty="0">
                <a:latin typeface="Candara" panose="020E0502030303020204" pitchFamily="34" charset="0"/>
                <a:cs typeface="Times New Roman" panose="02020603050405020304" pitchFamily="18" charset="0"/>
              </a:rPr>
              <a:t> Manufacturing- </a:t>
            </a:r>
            <a:r>
              <a:rPr lang="en-US" sz="1400" dirty="0" smtClean="0">
                <a:latin typeface="Candara" panose="020E0502030303020204" pitchFamily="34" charset="0"/>
                <a:cs typeface="Times New Roman" panose="02020603050405020304" pitchFamily="18" charset="0"/>
              </a:rPr>
              <a:t>Beatrice</a:t>
            </a:r>
          </a:p>
        </p:txBody>
      </p:sp>
    </p:spTree>
    <p:extLst>
      <p:ext uri="{BB962C8B-B14F-4D97-AF65-F5344CB8AC3E}">
        <p14:creationId xmlns:p14="http://schemas.microsoft.com/office/powerpoint/2010/main" val="1140678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4830" y="287811"/>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GNWDB Members</a:t>
            </a:r>
          </a:p>
        </p:txBody>
      </p:sp>
      <p:sp>
        <p:nvSpPr>
          <p:cNvPr id="4" name="TextBox 3"/>
          <p:cNvSpPr txBox="1"/>
          <p:nvPr/>
        </p:nvSpPr>
        <p:spPr>
          <a:xfrm>
            <a:off x="468725" y="1252497"/>
            <a:ext cx="7868450" cy="5801588"/>
          </a:xfrm>
          <a:prstGeom prst="rect">
            <a:avLst/>
          </a:prstGeom>
          <a:noFill/>
        </p:spPr>
        <p:txBody>
          <a:bodyPr wrap="square" rtlCol="0">
            <a:spAutoFit/>
          </a:bodyPr>
          <a:lstStyle/>
          <a:p>
            <a:r>
              <a:rPr lang="en-US" b="1" spc="300" dirty="0">
                <a:solidFill>
                  <a:schemeClr val="accent5">
                    <a:lumMod val="75000"/>
                  </a:schemeClr>
                </a:solidFill>
                <a:latin typeface="Candara" panose="020E0502030303020204" pitchFamily="34" charset="0"/>
                <a:ea typeface="Adobe Fan Heiti Std B" pitchFamily="34" charset="-128"/>
              </a:rPr>
              <a:t>BUSINESS </a:t>
            </a:r>
            <a:r>
              <a:rPr lang="en-US" b="1" spc="300" dirty="0" smtClean="0">
                <a:solidFill>
                  <a:schemeClr val="accent5">
                    <a:lumMod val="75000"/>
                  </a:schemeClr>
                </a:solidFill>
                <a:latin typeface="Candara" panose="020E0502030303020204" pitchFamily="34" charset="0"/>
                <a:ea typeface="Adobe Fan Heiti Std B" pitchFamily="34" charset="-128"/>
              </a:rPr>
              <a:t>REPRESENTATIVES (Continued)</a:t>
            </a:r>
            <a:r>
              <a:rPr lang="en-US" sz="2000" b="1" spc="300" dirty="0" smtClean="0">
                <a:solidFill>
                  <a:schemeClr val="accent5">
                    <a:lumMod val="75000"/>
                  </a:schemeClr>
                </a:solidFill>
                <a:latin typeface="Candara" panose="020E0502030303020204" pitchFamily="34" charset="0"/>
                <a:ea typeface="Adobe Fan Heiti Std B" pitchFamily="34" charset="-128"/>
              </a:rPr>
              <a:t/>
            </a:r>
            <a:br>
              <a:rPr lang="en-US" sz="2000" b="1" spc="300" dirty="0" smtClean="0">
                <a:solidFill>
                  <a:schemeClr val="accent5">
                    <a:lumMod val="75000"/>
                  </a:schemeClr>
                </a:solidFill>
                <a:latin typeface="Candara" panose="020E0502030303020204" pitchFamily="34" charset="0"/>
                <a:ea typeface="Adobe Fan Heiti Std B" pitchFamily="34" charset="-128"/>
              </a:rPr>
            </a:br>
            <a:endParaRPr lang="en-US" sz="900" b="1" spc="300" dirty="0">
              <a:solidFill>
                <a:schemeClr val="accent5">
                  <a:lumMod val="75000"/>
                </a:schemeClr>
              </a:solidFill>
              <a:latin typeface="Candara" panose="020E0502030303020204" pitchFamily="34" charset="0"/>
              <a:ea typeface="Adobe Fan Heiti Std B" pitchFamily="34" charset="-128"/>
            </a:endParaRPr>
          </a:p>
          <a:p>
            <a:pPr marL="57150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HEALTHCARE MANUFACTURING</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Jill Smith, </a:t>
            </a:r>
            <a:r>
              <a:rPr lang="en-US" sz="1400" i="1" dirty="0">
                <a:latin typeface="Candara" panose="020E0502030303020204" pitchFamily="34" charset="0"/>
                <a:cs typeface="Times New Roman" panose="02020603050405020304" pitchFamily="18" charset="0"/>
              </a:rPr>
              <a:t>BD Diagnostics, </a:t>
            </a:r>
            <a:r>
              <a:rPr lang="en-US" sz="1400" i="1" dirty="0" err="1">
                <a:latin typeface="Candara" panose="020E0502030303020204" pitchFamily="34" charset="0"/>
                <a:cs typeface="Times New Roman" panose="02020603050405020304" pitchFamily="18" charset="0"/>
              </a:rPr>
              <a:t>Preanalytical</a:t>
            </a:r>
            <a:r>
              <a:rPr lang="en-US" sz="1400" i="1" dirty="0">
                <a:latin typeface="Candara" panose="020E0502030303020204" pitchFamily="34" charset="0"/>
                <a:cs typeface="Times New Roman" panose="02020603050405020304" pitchFamily="18" charset="0"/>
              </a:rPr>
              <a:t> Solutions</a:t>
            </a:r>
            <a:r>
              <a:rPr lang="en-US" sz="1400" dirty="0">
                <a:latin typeface="Candara" panose="020E0502030303020204" pitchFamily="34" charset="0"/>
                <a:cs typeface="Times New Roman" panose="02020603050405020304" pitchFamily="18" charset="0"/>
              </a:rPr>
              <a:t> – Broken Bow</a:t>
            </a:r>
          </a:p>
          <a:p>
            <a:pPr marL="914400" lvl="1" indent="-34290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571500">
              <a:buClr>
                <a:schemeClr val="accent4">
                  <a:lumMod val="75000"/>
                </a:schemeClr>
              </a:buClr>
            </a:pPr>
            <a:r>
              <a:rPr lang="en-US" sz="1400" b="1" spc="300" dirty="0" smtClean="0">
                <a:latin typeface="Candara" panose="020E0502030303020204" pitchFamily="34" charset="0"/>
                <a:ea typeface="Adobe Fan Heiti Std B" pitchFamily="34" charset="-128"/>
                <a:cs typeface="Times New Roman" panose="02020603050405020304" pitchFamily="18" charset="0"/>
              </a:rPr>
              <a:t>TELECOMMUNICATIONS</a:t>
            </a:r>
            <a:endParaRPr lang="en-US" sz="1400" b="1" spc="300" dirty="0">
              <a:latin typeface="Candara" panose="020E0502030303020204" pitchFamily="34" charset="0"/>
              <a:ea typeface="Adobe Fan Heiti Std B" pitchFamily="34" charset="-128"/>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r>
              <a:rPr lang="en-US" sz="1400" dirty="0" smtClean="0">
                <a:latin typeface="Candara" panose="020E0502030303020204" pitchFamily="34" charset="0"/>
                <a:cs typeface="Times New Roman" panose="02020603050405020304" pitchFamily="18" charset="0"/>
              </a:rPr>
              <a:t>Alicia Fries, </a:t>
            </a:r>
            <a:r>
              <a:rPr lang="en-US" sz="1400" i="1" dirty="0" err="1" smtClean="0">
                <a:latin typeface="Candara" panose="020E0502030303020204" pitchFamily="34" charset="0"/>
                <a:cs typeface="Times New Roman" panose="02020603050405020304" pitchFamily="18" charset="0"/>
              </a:rPr>
              <a:t>Allo</a:t>
            </a:r>
            <a:r>
              <a:rPr lang="en-US" sz="1400" i="1" dirty="0" smtClean="0">
                <a:latin typeface="Candara" panose="020E0502030303020204" pitchFamily="34" charset="0"/>
                <a:cs typeface="Times New Roman" panose="02020603050405020304" pitchFamily="18" charset="0"/>
              </a:rPr>
              <a:t> Communications</a:t>
            </a:r>
            <a:r>
              <a:rPr lang="en-US" sz="1400" dirty="0" smtClean="0">
                <a:latin typeface="Candara" panose="020E0502030303020204" pitchFamily="34" charset="0"/>
                <a:cs typeface="Times New Roman" panose="02020603050405020304" pitchFamily="18" charset="0"/>
              </a:rPr>
              <a:t> </a:t>
            </a:r>
            <a:r>
              <a:rPr lang="en-US" sz="1400" dirty="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Imperial</a:t>
            </a:r>
            <a:endParaRPr lang="en-US" sz="1400" dirty="0">
              <a:latin typeface="Candara" panose="020E0502030303020204" pitchFamily="34" charset="0"/>
              <a:cs typeface="Times New Roman" panose="02020603050405020304" pitchFamily="18" charset="0"/>
            </a:endParaRPr>
          </a:p>
          <a:p>
            <a:pPr marL="914400" lvl="1" indent="-34290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571500">
              <a:buClr>
                <a:schemeClr val="accent4">
                  <a:lumMod val="75000"/>
                </a:schemeClr>
              </a:buClr>
            </a:pPr>
            <a:r>
              <a:rPr lang="en-US" sz="1400" b="1" spc="300" dirty="0" smtClean="0">
                <a:latin typeface="Candara" panose="020E0502030303020204" pitchFamily="34" charset="0"/>
                <a:ea typeface="Adobe Fan Heiti Std B" pitchFamily="34" charset="-128"/>
                <a:cs typeface="Times New Roman" panose="02020603050405020304" pitchFamily="18" charset="0"/>
              </a:rPr>
              <a:t>RENEWABLE ENERGY</a:t>
            </a:r>
          </a:p>
          <a:p>
            <a:pPr marL="13144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cs typeface="Times New Roman" panose="02020603050405020304" pitchFamily="18" charset="0"/>
              </a:rPr>
              <a:t>Greta </a:t>
            </a:r>
            <a:r>
              <a:rPr lang="en-US" sz="1400" dirty="0" err="1">
                <a:latin typeface="Candara" panose="020E0502030303020204" pitchFamily="34" charset="0"/>
                <a:cs typeface="Times New Roman" panose="02020603050405020304" pitchFamily="18" charset="0"/>
              </a:rPr>
              <a:t>Kickland</a:t>
            </a:r>
            <a:r>
              <a:rPr lang="en-US" sz="1400" dirty="0">
                <a:latin typeface="Candara" panose="020E0502030303020204" pitchFamily="34" charset="0"/>
                <a:cs typeface="Times New Roman" panose="02020603050405020304" pitchFamily="18" charset="0"/>
              </a:rPr>
              <a:t>, </a:t>
            </a:r>
            <a:r>
              <a:rPr lang="en-US" sz="1400" i="1" dirty="0">
                <a:latin typeface="Candara" panose="020E0502030303020204" pitchFamily="34" charset="0"/>
                <a:cs typeface="Times New Roman" panose="02020603050405020304" pitchFamily="18" charset="0"/>
              </a:rPr>
              <a:t>Cameco Crow Butte Resources –</a:t>
            </a:r>
            <a:r>
              <a:rPr lang="en-US" sz="1400" dirty="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Crawford</a:t>
            </a:r>
          </a:p>
          <a:p>
            <a:endParaRPr lang="en-US"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endParaRPr>
          </a:p>
          <a:p>
            <a:r>
              <a:rPr lang="en-US" b="1" spc="300"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WORKFORCE </a:t>
            </a:r>
            <a:r>
              <a:rPr lang="en-US"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REPRESENTATIVES</a:t>
            </a:r>
          </a:p>
          <a:p>
            <a:endParaRPr lang="en-US" sz="900"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endParaRPr>
          </a:p>
          <a:p>
            <a:pPr marL="571500" lvl="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VOCATIONAL REHABILITATION</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Erin </a:t>
            </a:r>
            <a:r>
              <a:rPr lang="en-US" sz="1400" dirty="0" err="1">
                <a:latin typeface="Candara" panose="020E0502030303020204" pitchFamily="34" charset="0"/>
                <a:cs typeface="Times New Roman" panose="02020603050405020304" pitchFamily="18" charset="0"/>
              </a:rPr>
              <a:t>Brandyberry</a:t>
            </a:r>
            <a:r>
              <a:rPr lang="en-US" sz="1400" dirty="0">
                <a:latin typeface="Candara" panose="020E0502030303020204" pitchFamily="34" charset="0"/>
                <a:cs typeface="Times New Roman" panose="02020603050405020304" pitchFamily="18" charset="0"/>
              </a:rPr>
              <a:t>, </a:t>
            </a:r>
            <a:r>
              <a:rPr lang="en-US" sz="1400" i="1" dirty="0">
                <a:latin typeface="Candara" panose="020E0502030303020204" pitchFamily="34" charset="0"/>
                <a:cs typeface="Times New Roman" panose="02020603050405020304" pitchFamily="18" charset="0"/>
              </a:rPr>
              <a:t>Vocational Rehabilitation –</a:t>
            </a:r>
            <a:r>
              <a:rPr lang="en-US" sz="1400" dirty="0">
                <a:latin typeface="Candara" panose="020E0502030303020204" pitchFamily="34" charset="0"/>
                <a:cs typeface="Times New Roman" panose="02020603050405020304" pitchFamily="18" charset="0"/>
              </a:rPr>
              <a:t> North Platte</a:t>
            </a:r>
          </a:p>
          <a:p>
            <a:pPr marL="1201738" lvl="1"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569913" lvl="1">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LABOR ORGANIZATION</a:t>
            </a:r>
            <a:endParaRPr lang="en-US" sz="1400" b="1" dirty="0">
              <a:latin typeface="Candara" panose="020E0502030303020204" pitchFamily="34" charset="0"/>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Roy Lamb, </a:t>
            </a:r>
            <a:r>
              <a:rPr lang="en-US" sz="1400" i="1" dirty="0">
                <a:latin typeface="Candara" panose="020E0502030303020204" pitchFamily="34" charset="0"/>
                <a:cs typeface="Times New Roman" panose="02020603050405020304" pitchFamily="18" charset="0"/>
              </a:rPr>
              <a:t>IBEW Local 265 –</a:t>
            </a:r>
            <a:r>
              <a:rPr lang="en-US" sz="1400" dirty="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Lincoln</a:t>
            </a:r>
          </a:p>
          <a:p>
            <a:pPr marL="915988" lvl="1">
              <a:buClr>
                <a:schemeClr val="accent4">
                  <a:lumMod val="75000"/>
                </a:schemeClr>
              </a:buClr>
            </a:pPr>
            <a:endParaRPr lang="en-US" sz="1400" dirty="0" smtClean="0">
              <a:latin typeface="Candara" panose="020E0502030303020204" pitchFamily="34" charset="0"/>
              <a:cs typeface="Times New Roman" panose="02020603050405020304" pitchFamily="18" charset="0"/>
            </a:endParaRPr>
          </a:p>
          <a:p>
            <a:pPr marL="458788">
              <a:buClr>
                <a:schemeClr val="accent4">
                  <a:lumMod val="75000"/>
                </a:schemeClr>
              </a:buClr>
            </a:pPr>
            <a:r>
              <a:rPr lang="en-US" sz="1400" b="1" spc="300" dirty="0" smtClean="0">
                <a:latin typeface="Candara" panose="020E0502030303020204" pitchFamily="34" charset="0"/>
                <a:ea typeface="Adobe Fan Heiti Std B" pitchFamily="34" charset="-128"/>
                <a:cs typeface="Times New Roman" panose="02020603050405020304" pitchFamily="18" charset="0"/>
              </a:rPr>
              <a:t>COMMUNITY BASED ORGANIZATION</a:t>
            </a:r>
            <a:endParaRPr lang="en-US" sz="1400" dirty="0">
              <a:latin typeface="Candara" panose="020E0502030303020204" pitchFamily="34" charset="0"/>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Stan </a:t>
            </a:r>
            <a:r>
              <a:rPr lang="en-US" sz="1400" dirty="0" err="1">
                <a:latin typeface="Candara" panose="020E0502030303020204" pitchFamily="34" charset="0"/>
                <a:cs typeface="Times New Roman" panose="02020603050405020304" pitchFamily="18" charset="0"/>
              </a:rPr>
              <a:t>Zimbelman</a:t>
            </a:r>
            <a:r>
              <a:rPr lang="en-US" sz="1400" dirty="0">
                <a:latin typeface="Candara" panose="020E0502030303020204" pitchFamily="34" charset="0"/>
                <a:cs typeface="Times New Roman" panose="02020603050405020304" pitchFamily="18" charset="0"/>
              </a:rPr>
              <a:t>, </a:t>
            </a:r>
            <a:r>
              <a:rPr lang="en-US" sz="1400" i="1" dirty="0">
                <a:latin typeface="Candara" panose="020E0502030303020204" pitchFamily="34" charset="0"/>
                <a:cs typeface="Times New Roman" panose="02020603050405020304" pitchFamily="18" charset="0"/>
              </a:rPr>
              <a:t>Kearney Works- </a:t>
            </a:r>
            <a:r>
              <a:rPr lang="en-US" sz="1400" dirty="0">
                <a:latin typeface="Candara" panose="020E0502030303020204" pitchFamily="34" charset="0"/>
                <a:cs typeface="Times New Roman" panose="02020603050405020304" pitchFamily="18" charset="0"/>
              </a:rPr>
              <a:t>Kearney</a:t>
            </a:r>
          </a:p>
          <a:p>
            <a:pPr marL="1258888" lvl="1" indent="-34290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endParaRPr lang="en-US" sz="1600" dirty="0" smtClean="0">
              <a:latin typeface="Candara" panose="020E0502030303020204" pitchFamily="34" charset="0"/>
              <a:cs typeface="Times New Roman" panose="02020603050405020304" pitchFamily="18" charset="0"/>
            </a:endParaRPr>
          </a:p>
          <a:p>
            <a:pPr marL="1258888" lvl="1" indent="-342900">
              <a:buClr>
                <a:schemeClr val="accent4">
                  <a:lumMod val="75000"/>
                </a:schemeClr>
              </a:buClr>
              <a:buFont typeface="Wingdings" panose="05000000000000000000" pitchFamily="2" charset="2"/>
              <a:buChar char="Ø"/>
            </a:pPr>
            <a:endParaRPr lang="en-US" sz="1600" dirty="0">
              <a:latin typeface="Candara" panose="020E0502030303020204" pitchFamily="34" charset="0"/>
              <a:cs typeface="Times New Roman" panose="02020603050405020304" pitchFamily="18" charset="0"/>
            </a:endParaRPr>
          </a:p>
          <a:p>
            <a:pPr marL="914400" lvl="1" indent="-342900">
              <a:buClr>
                <a:schemeClr val="accent2">
                  <a:lumMod val="75000"/>
                </a:schemeClr>
              </a:buClr>
            </a:pPr>
            <a:endParaRPr lang="en-US" dirty="0">
              <a:latin typeface="Times New Roman" panose="02020603050405020304" pitchFamily="18" charset="0"/>
              <a:cs typeface="Times New Roman" panose="02020603050405020304" pitchFamily="18" charset="0"/>
            </a:endParaRPr>
          </a:p>
          <a:p>
            <a:endParaRPr lang="en-US" sz="1100" spc="300" dirty="0">
              <a:latin typeface="Adobe Fan Heiti Std B" pitchFamily="34" charset="-128"/>
              <a:ea typeface="Adobe Fan Heiti Std B" pitchFamily="34" charset="-128"/>
            </a:endParaRPr>
          </a:p>
        </p:txBody>
      </p:sp>
    </p:spTree>
    <p:extLst>
      <p:ext uri="{BB962C8B-B14F-4D97-AF65-F5344CB8AC3E}">
        <p14:creationId xmlns:p14="http://schemas.microsoft.com/office/powerpoint/2010/main" val="2703788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7198" y="287811"/>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GNWDB Members</a:t>
            </a:r>
          </a:p>
        </p:txBody>
      </p:sp>
      <p:sp>
        <p:nvSpPr>
          <p:cNvPr id="4" name="TextBox 3"/>
          <p:cNvSpPr txBox="1"/>
          <p:nvPr/>
        </p:nvSpPr>
        <p:spPr>
          <a:xfrm>
            <a:off x="324899" y="814508"/>
            <a:ext cx="8173642" cy="4462760"/>
          </a:xfrm>
          <a:prstGeom prst="rect">
            <a:avLst/>
          </a:prstGeom>
          <a:noFill/>
        </p:spPr>
        <p:txBody>
          <a:bodyPr wrap="square" rtlCol="0">
            <a:spAutoFit/>
          </a:bodyPr>
          <a:lstStyle/>
          <a:p>
            <a:pPr marL="915988" lvl="1">
              <a:buClr>
                <a:schemeClr val="accent4">
                  <a:lumMod val="75000"/>
                </a:schemeClr>
              </a:buClr>
            </a:pPr>
            <a:endParaRPr lang="en-US" sz="1600" dirty="0">
              <a:latin typeface="Candara" panose="020E0502030303020204" pitchFamily="34" charset="0"/>
              <a:cs typeface="Times New Roman" panose="02020603050405020304" pitchFamily="18" charset="0"/>
            </a:endParaRPr>
          </a:p>
          <a:p>
            <a:pPr>
              <a:buClr>
                <a:schemeClr val="accent4">
                  <a:lumMod val="75000"/>
                </a:schemeClr>
              </a:buClr>
            </a:pPr>
            <a:r>
              <a:rPr lang="en-US"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EDUCATION </a:t>
            </a:r>
            <a:r>
              <a:rPr lang="en-US" b="1" spc="300"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&amp; TRAINING REPRESENTATIVES</a:t>
            </a:r>
            <a:endParaRPr lang="en-US"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endParaRPr>
          </a:p>
          <a:p>
            <a:pPr marL="285750" indent="-285750">
              <a:buClr>
                <a:schemeClr val="accent4">
                  <a:lumMod val="75000"/>
                </a:schemeClr>
              </a:buClr>
              <a:buFont typeface="Wingdings" panose="05000000000000000000" pitchFamily="2" charset="2"/>
              <a:buChar char="Ø"/>
            </a:pPr>
            <a:endParaRPr lang="en-US" sz="900" dirty="0">
              <a:latin typeface="Candara" panose="020E0502030303020204" pitchFamily="34" charset="0"/>
              <a:cs typeface="Times New Roman" panose="02020603050405020304" pitchFamily="18" charset="0"/>
            </a:endParaRPr>
          </a:p>
          <a:p>
            <a:pPr marL="571500" lvl="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ADULT EDUCATION &amp; LITERACY</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Ann Chambers, </a:t>
            </a:r>
            <a:r>
              <a:rPr lang="en-US" sz="1400" i="1" dirty="0">
                <a:latin typeface="Candara" panose="020E0502030303020204" pitchFamily="34" charset="0"/>
                <a:cs typeface="Times New Roman" panose="02020603050405020304" pitchFamily="18" charset="0"/>
              </a:rPr>
              <a:t>Central Community College –</a:t>
            </a:r>
            <a:r>
              <a:rPr lang="en-US" sz="1400" dirty="0">
                <a:latin typeface="Candara" panose="020E0502030303020204" pitchFamily="34" charset="0"/>
                <a:cs typeface="Times New Roman" panose="02020603050405020304" pitchFamily="18" charset="0"/>
              </a:rPr>
              <a:t> Grand Island</a:t>
            </a:r>
          </a:p>
          <a:p>
            <a:pPr marL="1201738" lvl="1"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569913" lvl="1">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HIGHER EDUCATION</a:t>
            </a:r>
            <a:endParaRPr lang="en-US" sz="1400" b="1" dirty="0">
              <a:latin typeface="Candara" panose="020E0502030303020204" pitchFamily="34" charset="0"/>
              <a:cs typeface="Times New Roman" panose="02020603050405020304" pitchFamily="18" charset="0"/>
            </a:endParaRPr>
          </a:p>
          <a:p>
            <a:pPr marL="1200150" lvl="2"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cs typeface="Times New Roman" panose="02020603050405020304" pitchFamily="18" charset="0"/>
              </a:rPr>
              <a:t>Matt Gotschall, </a:t>
            </a:r>
            <a:r>
              <a:rPr lang="en-US" sz="1400" i="1" dirty="0" smtClean="0">
                <a:latin typeface="Candara" panose="020E0502030303020204" pitchFamily="34" charset="0"/>
                <a:cs typeface="Times New Roman" panose="02020603050405020304" pitchFamily="18" charset="0"/>
              </a:rPr>
              <a:t>Central </a:t>
            </a:r>
            <a:r>
              <a:rPr lang="en-US" sz="1400" i="1" dirty="0">
                <a:latin typeface="Candara" panose="020E0502030303020204" pitchFamily="34" charset="0"/>
                <a:cs typeface="Times New Roman" panose="02020603050405020304" pitchFamily="18" charset="0"/>
              </a:rPr>
              <a:t>Community College –</a:t>
            </a:r>
            <a:r>
              <a:rPr lang="en-US" sz="1400" dirty="0">
                <a:latin typeface="Candara" panose="020E0502030303020204" pitchFamily="34" charset="0"/>
                <a:cs typeface="Times New Roman" panose="02020603050405020304" pitchFamily="18" charset="0"/>
              </a:rPr>
              <a:t> </a:t>
            </a:r>
            <a:r>
              <a:rPr lang="en-US" sz="1400" dirty="0" smtClean="0">
                <a:latin typeface="Candara" panose="020E0502030303020204" pitchFamily="34" charset="0"/>
                <a:cs typeface="Times New Roman" panose="02020603050405020304" pitchFamily="18" charset="0"/>
              </a:rPr>
              <a:t>Grand Island</a:t>
            </a:r>
          </a:p>
          <a:p>
            <a:endParaRPr lang="en-US" sz="1600"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endParaRPr>
          </a:p>
          <a:p>
            <a:r>
              <a:rPr lang="en-US" b="1" spc="300"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GOVERNMENT</a:t>
            </a:r>
            <a:r>
              <a:rPr lang="en-US" b="1" spc="300"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 ECONOMIC, AND COMMUNITY DEVELOPMENT</a:t>
            </a:r>
          </a:p>
          <a:p>
            <a:endParaRPr lang="en-US" sz="900" b="1" spc="300" dirty="0">
              <a:solidFill>
                <a:schemeClr val="accent1"/>
              </a:solidFill>
              <a:latin typeface="Candara" panose="020E0502030303020204" pitchFamily="34" charset="0"/>
              <a:ea typeface="Adobe Fan Heiti Std B" pitchFamily="34" charset="-128"/>
              <a:cs typeface="Times New Roman" panose="02020603050405020304" pitchFamily="18" charset="0"/>
            </a:endParaRPr>
          </a:p>
          <a:p>
            <a:pPr marL="571500" lvl="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COMMUNITY DEVELOPMENT</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Dan </a:t>
            </a:r>
            <a:r>
              <a:rPr lang="en-US" sz="1400" dirty="0" err="1">
                <a:latin typeface="Candara" panose="020E0502030303020204" pitchFamily="34" charset="0"/>
                <a:cs typeface="Times New Roman" panose="02020603050405020304" pitchFamily="18" charset="0"/>
              </a:rPr>
              <a:t>Mauk</a:t>
            </a:r>
            <a:r>
              <a:rPr lang="en-US" sz="1400" dirty="0">
                <a:latin typeface="Candara" panose="020E0502030303020204" pitchFamily="34" charset="0"/>
                <a:cs typeface="Times New Roman" panose="02020603050405020304" pitchFamily="18" charset="0"/>
              </a:rPr>
              <a:t>, </a:t>
            </a:r>
            <a:r>
              <a:rPr lang="en-US" sz="1400" i="1" dirty="0">
                <a:latin typeface="Candara" panose="020E0502030303020204" pitchFamily="34" charset="0"/>
                <a:cs typeface="Times New Roman" panose="02020603050405020304" pitchFamily="18" charset="0"/>
              </a:rPr>
              <a:t>Nebraska City Area Economic Development Corporation–</a:t>
            </a:r>
            <a:r>
              <a:rPr lang="en-US" sz="1400" dirty="0">
                <a:latin typeface="Candara" panose="020E0502030303020204" pitchFamily="34" charset="0"/>
                <a:cs typeface="Times New Roman" panose="02020603050405020304" pitchFamily="18" charset="0"/>
              </a:rPr>
              <a:t> Nebraska City</a:t>
            </a:r>
          </a:p>
          <a:p>
            <a:pPr marL="915988" lvl="1">
              <a:buClr>
                <a:schemeClr val="accent4">
                  <a:lumMod val="75000"/>
                </a:schemeClr>
              </a:buClr>
            </a:pPr>
            <a:endParaRPr lang="en-US" sz="1400" dirty="0">
              <a:latin typeface="Candara" panose="020E0502030303020204" pitchFamily="34" charset="0"/>
              <a:cs typeface="Times New Roman" panose="02020603050405020304" pitchFamily="18" charset="0"/>
            </a:endParaRPr>
          </a:p>
          <a:p>
            <a:pPr marL="571500" lvl="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VOCATIONAL REHABILITATION</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Elaine Anderson, </a:t>
            </a:r>
            <a:r>
              <a:rPr lang="en-US" sz="1400" i="1" dirty="0">
                <a:latin typeface="Candara" panose="020E0502030303020204" pitchFamily="34" charset="0"/>
                <a:cs typeface="Times New Roman" panose="02020603050405020304" pitchFamily="18" charset="0"/>
              </a:rPr>
              <a:t>Nebraska Department of Vocational Rehabilitation –</a:t>
            </a:r>
            <a:r>
              <a:rPr lang="en-US" sz="1400" dirty="0">
                <a:latin typeface="Candara" panose="020E0502030303020204" pitchFamily="34" charset="0"/>
                <a:cs typeface="Times New Roman" panose="02020603050405020304" pitchFamily="18" charset="0"/>
              </a:rPr>
              <a:t> Kearney</a:t>
            </a:r>
          </a:p>
          <a:p>
            <a:pPr marL="1258888" lvl="1" indent="-342900">
              <a:buClr>
                <a:schemeClr val="accent4">
                  <a:lumMod val="75000"/>
                </a:schemeClr>
              </a:buClr>
              <a:buFont typeface="Wingdings" panose="05000000000000000000" pitchFamily="2" charset="2"/>
              <a:buChar char="Ø"/>
            </a:pPr>
            <a:endParaRPr lang="en-US" sz="1400" dirty="0">
              <a:latin typeface="Candara" panose="020E0502030303020204" pitchFamily="34" charset="0"/>
              <a:cs typeface="Times New Roman" panose="02020603050405020304" pitchFamily="18" charset="0"/>
            </a:endParaRPr>
          </a:p>
          <a:p>
            <a:pPr marL="571500" lvl="0">
              <a:buClr>
                <a:schemeClr val="accent4">
                  <a:lumMod val="75000"/>
                </a:schemeClr>
              </a:buClr>
            </a:pPr>
            <a:r>
              <a:rPr lang="en-US" sz="1400" b="1" spc="300" dirty="0">
                <a:latin typeface="Candara" panose="020E0502030303020204" pitchFamily="34" charset="0"/>
                <a:ea typeface="Adobe Fan Heiti Std B" pitchFamily="34" charset="-128"/>
                <a:cs typeface="Times New Roman" panose="02020603050405020304" pitchFamily="18" charset="0"/>
              </a:rPr>
              <a:t>WAGNER-PEYSER</a:t>
            </a:r>
          </a:p>
          <a:p>
            <a:pPr marL="1258888" lvl="1" indent="-342900">
              <a:buClr>
                <a:schemeClr val="accent4">
                  <a:lumMod val="75000"/>
                </a:schemeClr>
              </a:buClr>
              <a:buFont typeface="Wingdings" panose="05000000000000000000" pitchFamily="2" charset="2"/>
              <a:buChar char="Ø"/>
            </a:pPr>
            <a:r>
              <a:rPr lang="en-US" sz="1400" dirty="0">
                <a:latin typeface="Candara" panose="020E0502030303020204" pitchFamily="34" charset="0"/>
                <a:cs typeface="Times New Roman" panose="02020603050405020304" pitchFamily="18" charset="0"/>
              </a:rPr>
              <a:t>Vacant, </a:t>
            </a:r>
            <a:r>
              <a:rPr lang="en-US" sz="1400" i="1" dirty="0">
                <a:latin typeface="Candara" panose="020E0502030303020204" pitchFamily="34" charset="0"/>
                <a:cs typeface="Times New Roman" panose="02020603050405020304" pitchFamily="18" charset="0"/>
              </a:rPr>
              <a:t>Nebraska Department of Labor –</a:t>
            </a:r>
            <a:r>
              <a:rPr lang="en-US" sz="1400" dirty="0">
                <a:latin typeface="Candara" panose="020E0502030303020204" pitchFamily="34" charset="0"/>
                <a:cs typeface="Times New Roman" panose="02020603050405020304" pitchFamily="18" charset="0"/>
              </a:rPr>
              <a:t> </a:t>
            </a:r>
          </a:p>
          <a:p>
            <a:pPr marL="1258888" lvl="1" indent="-342900">
              <a:buClr>
                <a:schemeClr val="accent4">
                  <a:lumMod val="75000"/>
                </a:schemeClr>
              </a:buClr>
              <a:buFont typeface="Wingdings" panose="05000000000000000000" pitchFamily="2" charset="2"/>
              <a:buChar char="Ø"/>
            </a:pPr>
            <a:endParaRPr lang="en-US" sz="1600" dirty="0">
              <a:latin typeface="Candara" panose="020E0502030303020204" pitchFamily="34" charset="0"/>
              <a:cs typeface="Times New Roman" panose="02020603050405020304" pitchFamily="18" charset="0"/>
            </a:endParaRPr>
          </a:p>
        </p:txBody>
      </p:sp>
    </p:spTree>
    <p:extLst>
      <p:ext uri="{BB962C8B-B14F-4D97-AF65-F5344CB8AC3E}">
        <p14:creationId xmlns:p14="http://schemas.microsoft.com/office/powerpoint/2010/main" val="177766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0772" y="314607"/>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Board Functions</a:t>
            </a:r>
          </a:p>
        </p:txBody>
      </p:sp>
      <p:sp>
        <p:nvSpPr>
          <p:cNvPr id="3" name="Rectangle 2"/>
          <p:cNvSpPr/>
          <p:nvPr/>
        </p:nvSpPr>
        <p:spPr>
          <a:xfrm>
            <a:off x="814507" y="1289953"/>
            <a:ext cx="7538037" cy="4524315"/>
          </a:xfrm>
          <a:prstGeom prst="rect">
            <a:avLst/>
          </a:prstGeom>
        </p:spPr>
        <p:txBody>
          <a:bodyPr wrap="square">
            <a:spAutoFit/>
          </a:bodyPr>
          <a:lstStyle/>
          <a:p>
            <a:pPr>
              <a:buClr>
                <a:schemeClr val="accent4">
                  <a:lumMod val="75000"/>
                </a:schemeClr>
              </a:buClr>
            </a:pPr>
            <a:r>
              <a:rPr lang="en-US" sz="1600" b="1"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Board </a:t>
            </a:r>
            <a:r>
              <a:rPr lang="en-US" sz="1600" b="1"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functions </a:t>
            </a:r>
            <a:r>
              <a:rPr lang="en-US" sz="1600" b="1"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include</a:t>
            </a:r>
            <a:r>
              <a:rPr lang="en-US" sz="1600" b="1"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a:t>
            </a:r>
          </a:p>
          <a:p>
            <a:pPr>
              <a:buClr>
                <a:schemeClr val="accent4">
                  <a:lumMod val="75000"/>
                </a:schemeClr>
              </a:buClr>
            </a:pPr>
            <a:endParaRPr lang="en-US" sz="1600" b="1" dirty="0" smtClean="0">
              <a:latin typeface="Candara" panose="020E0502030303020204" pitchFamily="34" charset="0"/>
              <a:ea typeface="Adobe Fan Heiti Std B" pitchFamily="34" charset="-128"/>
              <a:cs typeface="Times New Roman" panose="02020603050405020304" pitchFamily="18" charset="0"/>
            </a:endParaRP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Local Plan Development</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Workforce Research and Regional Labor Market Analysis</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Convening, Brokering, Leveraging-  with local workforce development system stakeholders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Employer Engagement</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Career Pathways Development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Proven and Promising Practices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Technology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Program Oversight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Negotiate local performance accountability measures</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Select providers for the Youth workforce investment activities, training services, career services, and one-stop operators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Designation and/or certification of one-stop centers</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Coordination with educational providers </a:t>
            </a:r>
          </a:p>
          <a:p>
            <a:pPr marL="742950" lvl="1" indent="-285750">
              <a:buClr>
                <a:schemeClr val="accent4">
                  <a:lumMod val="75000"/>
                </a:schemeClr>
              </a:buClr>
              <a:buFont typeface="Wingdings" panose="05000000000000000000" pitchFamily="2" charset="2"/>
              <a:buChar char="Ø"/>
            </a:pPr>
            <a:r>
              <a:rPr lang="en-US" sz="1600" dirty="0">
                <a:latin typeface="Candara" panose="020E0502030303020204" pitchFamily="34" charset="0"/>
                <a:ea typeface="Adobe Fan Heiti Std B" pitchFamily="34" charset="-128"/>
                <a:cs typeface="Times New Roman" panose="02020603050405020304" pitchFamily="18" charset="0"/>
              </a:rPr>
              <a:t>Develop a budget for the local board activities</a:t>
            </a:r>
          </a:p>
          <a:p>
            <a:pPr marL="285750" indent="-285750">
              <a:buClr>
                <a:schemeClr val="accent4">
                  <a:lumMod val="75000"/>
                </a:schemeClr>
              </a:buClr>
              <a:buFont typeface="Wingdings" panose="05000000000000000000" pitchFamily="2" charset="2"/>
              <a:buChar char="Ø"/>
            </a:pPr>
            <a:endParaRPr lang="en-US" sz="1600" b="1" dirty="0">
              <a:latin typeface="Candara" panose="020E0502030303020204" pitchFamily="34" charset="0"/>
              <a:ea typeface="Adobe Fan Heiti Std B" pitchFamily="34" charset="-128"/>
              <a:cs typeface="Times New Roman" panose="02020603050405020304" pitchFamily="18" charset="0"/>
            </a:endParaRPr>
          </a:p>
        </p:txBody>
      </p:sp>
    </p:spTree>
    <p:extLst>
      <p:ext uri="{BB962C8B-B14F-4D97-AF65-F5344CB8AC3E}">
        <p14:creationId xmlns:p14="http://schemas.microsoft.com/office/powerpoint/2010/main" val="3261683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314607"/>
            <a:ext cx="9144000"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Standing Committees</a:t>
            </a:r>
          </a:p>
        </p:txBody>
      </p:sp>
      <p:sp>
        <p:nvSpPr>
          <p:cNvPr id="3" name="TextBox 2"/>
          <p:cNvSpPr txBox="1"/>
          <p:nvPr/>
        </p:nvSpPr>
        <p:spPr>
          <a:xfrm>
            <a:off x="309195" y="1247512"/>
            <a:ext cx="8604618" cy="5047536"/>
          </a:xfrm>
          <a:prstGeom prst="rect">
            <a:avLst/>
          </a:prstGeom>
          <a:noFill/>
        </p:spPr>
        <p:txBody>
          <a:bodyPr wrap="square" rtlCol="0">
            <a:spAutoFit/>
          </a:bodyPr>
          <a:lstStyle/>
          <a:p>
            <a:pPr marL="285750" indent="-285750" algn="just">
              <a:buClr>
                <a:schemeClr val="accent4">
                  <a:lumMod val="75000"/>
                </a:schemeClr>
              </a:buClr>
              <a:buFont typeface="Wingdings" panose="05000000000000000000" pitchFamily="2" charset="2"/>
              <a:buChar char="Ø"/>
            </a:pPr>
            <a:r>
              <a:rPr lang="en-US" sz="1400" dirty="0">
                <a:latin typeface="Candara" panose="020E0502030303020204" pitchFamily="34" charset="0"/>
                <a:ea typeface="Adobe Fan Heiti Std B" pitchFamily="34" charset="-128"/>
                <a:cs typeface="Times New Roman" panose="02020603050405020304" pitchFamily="18" charset="0"/>
              </a:rPr>
              <a:t>WIOA requires local boards to take on several program oversight functions.  Since a local board may or may not have the time and capacity to handle all issues themselves, there is a need to create specialized committees made up of board members to handle some of these oversight responsibilities. </a:t>
            </a:r>
            <a:endParaRPr lang="en-US" sz="1400" dirty="0" smtClean="0">
              <a:latin typeface="Candara" panose="020E0502030303020204" pitchFamily="34" charset="0"/>
              <a:ea typeface="Adobe Fan Heiti Std B" pitchFamily="34" charset="-128"/>
              <a:cs typeface="Times New Roman" panose="02020603050405020304" pitchFamily="18" charset="0"/>
            </a:endParaRPr>
          </a:p>
          <a:p>
            <a:pPr marL="285750" indent="-285750">
              <a:buClr>
                <a:schemeClr val="accent4">
                  <a:lumMod val="75000"/>
                </a:schemeClr>
              </a:buClr>
              <a:buFont typeface="Wingdings" panose="05000000000000000000" pitchFamily="2" charset="2"/>
              <a:buChar char="Ø"/>
            </a:pPr>
            <a:endParaRPr lang="en-US" sz="1400" dirty="0">
              <a:latin typeface="Candara" panose="020E0502030303020204" pitchFamily="34" charset="0"/>
              <a:ea typeface="Adobe Fan Heiti Std B" pitchFamily="34" charset="-128"/>
              <a:cs typeface="Times New Roman" panose="02020603050405020304" pitchFamily="18" charset="0"/>
            </a:endParaRPr>
          </a:p>
          <a:p>
            <a:pPr>
              <a:buClr>
                <a:schemeClr val="accent4">
                  <a:lumMod val="75000"/>
                </a:schemeClr>
              </a:buClr>
            </a:pPr>
            <a:r>
              <a:rPr lang="en-US" sz="1400" b="1"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Strategic Planning Committee responsibilities include:</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Employee engagement</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Sector strategies</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Developing career pathways </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Grant development</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Financial monitoring</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Board bylaws</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Regional planning</a:t>
            </a:r>
          </a:p>
          <a:p>
            <a:pPr lvl="1">
              <a:buClr>
                <a:schemeClr val="accent4">
                  <a:lumMod val="75000"/>
                </a:schemeClr>
              </a:buClr>
            </a:pPr>
            <a:endParaRPr lang="en-US" sz="1400" dirty="0" smtClean="0">
              <a:latin typeface="Candara" panose="020E0502030303020204" pitchFamily="34" charset="0"/>
              <a:ea typeface="Adobe Fan Heiti Std B" pitchFamily="34" charset="-128"/>
              <a:cs typeface="Times New Roman" panose="02020603050405020304" pitchFamily="18" charset="0"/>
            </a:endParaRPr>
          </a:p>
          <a:p>
            <a:pPr>
              <a:buClr>
                <a:schemeClr val="accent4">
                  <a:lumMod val="75000"/>
                </a:schemeClr>
              </a:buClr>
            </a:pPr>
            <a:r>
              <a:rPr lang="en-US" sz="1400" b="1"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System Coordination </a:t>
            </a:r>
            <a:r>
              <a:rPr lang="en-US" sz="1400" b="1"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Committee </a:t>
            </a:r>
            <a:r>
              <a:rPr lang="en-US" sz="1400" b="1" dirty="0" smtClean="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responsibilities </a:t>
            </a:r>
            <a:r>
              <a:rPr lang="en-US" sz="1400" b="1" dirty="0">
                <a:solidFill>
                  <a:schemeClr val="accent5">
                    <a:lumMod val="75000"/>
                  </a:schemeClr>
                </a:solidFill>
                <a:latin typeface="Candara" panose="020E0502030303020204" pitchFamily="34" charset="0"/>
                <a:ea typeface="Adobe Fan Heiti Std B" pitchFamily="34" charset="-128"/>
                <a:cs typeface="Times New Roman" panose="02020603050405020304" pitchFamily="18" charset="0"/>
              </a:rPr>
              <a:t>include:</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Performance</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One-stop system</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Youth program</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Accessibility </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Equal opportunity</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Non-discrimination</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Policy alignment</a:t>
            </a:r>
          </a:p>
          <a:p>
            <a:pPr marL="742950" lvl="1" indent="-285750">
              <a:buClr>
                <a:schemeClr val="accent4">
                  <a:lumMod val="75000"/>
                </a:schemeClr>
              </a:buClr>
              <a:buFont typeface="Wingdings" panose="05000000000000000000" pitchFamily="2" charset="2"/>
              <a:buChar char="Ø"/>
            </a:pPr>
            <a:r>
              <a:rPr lang="en-US" sz="1400" dirty="0" smtClean="0">
                <a:latin typeface="Candara" panose="020E0502030303020204" pitchFamily="34" charset="0"/>
                <a:ea typeface="Adobe Fan Heiti Std B" pitchFamily="34" charset="-128"/>
                <a:cs typeface="Times New Roman" panose="02020603050405020304" pitchFamily="18" charset="0"/>
              </a:rPr>
              <a:t>Local plan</a:t>
            </a:r>
            <a:endParaRPr lang="en-US" sz="1400" dirty="0">
              <a:latin typeface="Candara" panose="020E0502030303020204" pitchFamily="34" charset="0"/>
              <a:ea typeface="Adobe Fan Heiti Std B" pitchFamily="34" charset="-128"/>
              <a:cs typeface="Times New Roman" panose="02020603050405020304" pitchFamily="18" charset="0"/>
            </a:endParaRPr>
          </a:p>
          <a:p>
            <a:pPr marL="742950" lvl="1" indent="-285750">
              <a:buClr>
                <a:schemeClr val="accent4">
                  <a:lumMod val="75000"/>
                </a:schemeClr>
              </a:buClr>
              <a:buFont typeface="Wingdings" panose="05000000000000000000" pitchFamily="2" charset="2"/>
              <a:buChar char="Ø"/>
            </a:pPr>
            <a:endParaRPr lang="en-US" sz="1400" dirty="0" smtClean="0">
              <a:latin typeface="Candara" panose="020E0502030303020204" pitchFamily="34" charset="0"/>
              <a:ea typeface="Adobe Fan Heiti Std B" pitchFamily="34" charset="-128"/>
              <a:cs typeface="Times New Roman" panose="02020603050405020304" pitchFamily="18" charset="0"/>
            </a:endParaRPr>
          </a:p>
        </p:txBody>
      </p:sp>
    </p:spTree>
    <p:extLst>
      <p:ext uri="{BB962C8B-B14F-4D97-AF65-F5344CB8AC3E}">
        <p14:creationId xmlns:p14="http://schemas.microsoft.com/office/powerpoint/2010/main" val="1293172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674" y="376407"/>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Contact Information</a:t>
            </a:r>
          </a:p>
        </p:txBody>
      </p:sp>
      <p:sp>
        <p:nvSpPr>
          <p:cNvPr id="5" name="Rectangle 4"/>
          <p:cNvSpPr/>
          <p:nvPr/>
        </p:nvSpPr>
        <p:spPr>
          <a:xfrm>
            <a:off x="2154794" y="1913976"/>
            <a:ext cx="4572000" cy="2031325"/>
          </a:xfrm>
          <a:prstGeom prst="rect">
            <a:avLst/>
          </a:prstGeom>
        </p:spPr>
        <p:txBody>
          <a:bodyPr>
            <a:spAutoFit/>
          </a:bodyPr>
          <a:lstStyle/>
          <a:p>
            <a:pPr algn="ctr"/>
            <a:r>
              <a:rPr lang="en-US" b="1" dirty="0" smtClean="0">
                <a:latin typeface="Arial" panose="020B0604020202020204" pitchFamily="34" charset="0"/>
              </a:rPr>
              <a:t>Greater Nebraska Administrative Entity </a:t>
            </a:r>
            <a:r>
              <a:rPr lang="en-US" dirty="0">
                <a:latin typeface="Arial" panose="020B0604020202020204" pitchFamily="34" charset="0"/>
              </a:rPr>
              <a:t/>
            </a:r>
            <a:br>
              <a:rPr lang="en-US" dirty="0">
                <a:latin typeface="Arial" panose="020B0604020202020204" pitchFamily="34" charset="0"/>
              </a:rPr>
            </a:br>
            <a:r>
              <a:rPr lang="en-US" dirty="0" smtClean="0">
                <a:latin typeface="Arial" panose="020B0604020202020204" pitchFamily="34" charset="0"/>
              </a:rPr>
              <a:t>600 E. Francis St, Suite 9</a:t>
            </a:r>
            <a:r>
              <a:rPr lang="en-US" dirty="0">
                <a:latin typeface="Arial" panose="020B0604020202020204" pitchFamily="34" charset="0"/>
              </a:rPr>
              <a:t/>
            </a:r>
            <a:br>
              <a:rPr lang="en-US" dirty="0">
                <a:latin typeface="Arial" panose="020B0604020202020204" pitchFamily="34" charset="0"/>
              </a:rPr>
            </a:br>
            <a:r>
              <a:rPr lang="en-US" dirty="0" smtClean="0">
                <a:latin typeface="Arial" panose="020B0604020202020204" pitchFamily="34" charset="0"/>
              </a:rPr>
              <a:t>North Platte, NE 69101</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Phone: </a:t>
            </a:r>
            <a:r>
              <a:rPr lang="en-US" dirty="0" smtClean="0">
                <a:latin typeface="Arial" panose="020B0604020202020204" pitchFamily="34" charset="0"/>
              </a:rPr>
              <a:t>(308) 221-6959</a:t>
            </a:r>
          </a:p>
          <a:p>
            <a:pPr algn="ctr"/>
            <a:r>
              <a:rPr lang="en-US" dirty="0" smtClean="0">
                <a:latin typeface="Arial" panose="020B0604020202020204" pitchFamily="34" charset="0"/>
              </a:rPr>
              <a:t>Phone: (402) 405-6791</a:t>
            </a:r>
          </a:p>
          <a:p>
            <a:pPr algn="ctr"/>
            <a:r>
              <a:rPr lang="en-US" dirty="0" smtClean="0">
                <a:latin typeface="Arial" panose="020B0604020202020204" pitchFamily="34" charset="0"/>
                <a:hlinkClick r:id="rId2"/>
              </a:rPr>
              <a:t>ndol.greaternebraska@nebraska.gov</a:t>
            </a:r>
            <a:r>
              <a:rPr lang="en-US" dirty="0" smtClean="0">
                <a:latin typeface="Arial" panose="020B0604020202020204" pitchFamily="34" charset="0"/>
              </a:rPr>
              <a:t> </a:t>
            </a:r>
            <a:r>
              <a:rPr lang="en-US" dirty="0">
                <a:latin typeface="Arial" panose="020B0604020202020204" pitchFamily="34" charset="0"/>
              </a:rPr>
              <a:t/>
            </a:r>
            <a:br>
              <a:rPr lang="en-US" dirty="0">
                <a:latin typeface="Arial" panose="020B0604020202020204" pitchFamily="34" charset="0"/>
              </a:rPr>
            </a:br>
            <a:endParaRPr lang="en-US" dirty="0"/>
          </a:p>
        </p:txBody>
      </p:sp>
      <p:sp>
        <p:nvSpPr>
          <p:cNvPr id="3" name="TextBox 2"/>
          <p:cNvSpPr txBox="1"/>
          <p:nvPr/>
        </p:nvSpPr>
        <p:spPr>
          <a:xfrm>
            <a:off x="1197036" y="4407664"/>
            <a:ext cx="6794357" cy="646331"/>
          </a:xfrm>
          <a:prstGeom prst="rect">
            <a:avLst/>
          </a:prstGeom>
          <a:noFill/>
        </p:spPr>
        <p:txBody>
          <a:bodyPr wrap="square" rtlCol="0">
            <a:spAutoFit/>
          </a:bodyPr>
          <a:lstStyle/>
          <a:p>
            <a:pPr algn="ctr"/>
            <a:r>
              <a:rPr lang="en-US" dirty="0" smtClean="0">
                <a:latin typeface="Candara" panose="020E0502030303020204" pitchFamily="34" charset="0"/>
              </a:rPr>
              <a:t>To learn more about Greater Nebraska visit </a:t>
            </a:r>
            <a:r>
              <a:rPr lang="en-US" dirty="0" smtClean="0">
                <a:solidFill>
                  <a:schemeClr val="accent5">
                    <a:lumMod val="75000"/>
                  </a:schemeClr>
                </a:solidFill>
                <a:latin typeface="Candara" panose="020E0502030303020204" pitchFamily="34" charset="0"/>
              </a:rPr>
              <a:t>dol.Nebraska.gov</a:t>
            </a:r>
            <a:r>
              <a:rPr lang="en-US" dirty="0" smtClean="0">
                <a:latin typeface="Candara" panose="020E0502030303020204" pitchFamily="34" charset="0"/>
              </a:rPr>
              <a:t> or contact the Greater Nebraska Administrative Entity</a:t>
            </a:r>
            <a:endParaRPr lang="en-US" dirty="0">
              <a:latin typeface="Candara" panose="020E0502030303020204" pitchFamily="34" charset="0"/>
            </a:endParaRPr>
          </a:p>
        </p:txBody>
      </p:sp>
    </p:spTree>
    <p:extLst>
      <p:ext uri="{BB962C8B-B14F-4D97-AF65-F5344CB8AC3E}">
        <p14:creationId xmlns:p14="http://schemas.microsoft.com/office/powerpoint/2010/main" val="2504381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004" y="183586"/>
            <a:ext cx="7916998"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Employer Services</a:t>
            </a:r>
          </a:p>
        </p:txBody>
      </p:sp>
      <p:sp>
        <p:nvSpPr>
          <p:cNvPr id="3" name="TextBox 2"/>
          <p:cNvSpPr txBox="1"/>
          <p:nvPr/>
        </p:nvSpPr>
        <p:spPr>
          <a:xfrm>
            <a:off x="317216" y="1021977"/>
            <a:ext cx="8189009" cy="5016758"/>
          </a:xfrm>
          <a:prstGeom prst="rect">
            <a:avLst/>
          </a:prstGeom>
          <a:noFill/>
        </p:spPr>
        <p:txBody>
          <a:bodyPr wrap="square" rtlCol="0">
            <a:spAutoFit/>
          </a:bodyPr>
          <a:lstStyle/>
          <a:p>
            <a:pPr algn="just">
              <a:buClr>
                <a:schemeClr val="accent4">
                  <a:lumMod val="75000"/>
                </a:schemeClr>
              </a:buClr>
            </a:pPr>
            <a:r>
              <a:rPr lang="en-US" sz="1600" dirty="0">
                <a:solidFill>
                  <a:schemeClr val="tx1">
                    <a:lumMod val="85000"/>
                    <a:lumOff val="15000"/>
                  </a:schemeClr>
                </a:solidFill>
                <a:latin typeface="Candara" panose="020E0502030303020204" pitchFamily="34" charset="0"/>
              </a:rPr>
              <a:t>Nebraska Employers will find convenient services and a rich source of information in the Employer Services portion of the Nebraska Department of Labor site.  Whether you are searching for good employees (and who isn’t!), looking for a convenient, hassle free way to meet your Unemployment Insurance obligations, or seeking information about Nebraska’s economy and labor market, you will find it here.</a:t>
            </a:r>
          </a:p>
          <a:p>
            <a:pPr marL="342900" indent="-342900" algn="just">
              <a:buClr>
                <a:schemeClr val="accent2">
                  <a:lumMod val="75000"/>
                </a:schemeClr>
              </a:buClr>
              <a:buFont typeface="Wingdings 3" pitchFamily="18" charset="2"/>
              <a:buChar char="}"/>
            </a:pPr>
            <a:endParaRPr lang="en-US" sz="1600" dirty="0">
              <a:latin typeface="Candara" panose="020E0502030303020204" pitchFamily="34" charset="0"/>
              <a:ea typeface="Calibri"/>
              <a:cs typeface="Times New Roman"/>
            </a:endParaRPr>
          </a:p>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NEworks.nebraska.gov:  </a:t>
            </a:r>
            <a:r>
              <a:rPr lang="en-US" sz="1600" dirty="0">
                <a:latin typeface="Candara" panose="020E0502030303020204" pitchFamily="34" charset="0"/>
                <a:ea typeface="Calibri"/>
                <a:cs typeface="Times New Roman"/>
              </a:rPr>
              <a:t>Nebraska’s largest on-line labor exchange. You can post job openings, search resumes, track applicants, access hundreds of employer resources, and at no </a:t>
            </a:r>
            <a:r>
              <a:rPr lang="en-US" sz="1600" dirty="0">
                <a:latin typeface="Candara" panose="020E0502030303020204" pitchFamily="34" charset="0"/>
                <a:ea typeface="Calibri"/>
                <a:cs typeface="Times New Roman" panose="02020603050405020304" pitchFamily="18" charset="0"/>
              </a:rPr>
              <a:t>cost to the employer</a:t>
            </a:r>
            <a:r>
              <a:rPr lang="en-US" sz="1600" dirty="0">
                <a:latin typeface="Candara" panose="020E0502030303020204" pitchFamily="34" charset="0"/>
                <a:ea typeface="Calibri"/>
                <a:cs typeface="Times New Roman"/>
              </a:rPr>
              <a:t>!</a:t>
            </a:r>
          </a:p>
          <a:p>
            <a:pPr marL="742950" lvl="1" indent="-285750" algn="just">
              <a:buClr>
                <a:schemeClr val="tx1">
                  <a:lumMod val="65000"/>
                  <a:lumOff val="35000"/>
                </a:schemeClr>
              </a:buClr>
              <a:buFont typeface="Wingdings" panose="05000000000000000000" pitchFamily="2" charset="2"/>
              <a:buChar char="Ø"/>
            </a:pPr>
            <a:endParaRPr lang="en-US" sz="1600" dirty="0">
              <a:latin typeface="Candara" panose="020E0502030303020204" pitchFamily="34" charset="0"/>
              <a:ea typeface="Calibri"/>
              <a:cs typeface="Times New Roman"/>
            </a:endParaRPr>
          </a:p>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Worker Training:  </a:t>
            </a:r>
            <a:r>
              <a:rPr lang="en-US" sz="1600" dirty="0">
                <a:latin typeface="Candara" panose="020E0502030303020204" pitchFamily="34" charset="0"/>
                <a:ea typeface="Calibri"/>
                <a:cs typeface="Times New Roman"/>
              </a:rPr>
              <a:t>Nebraska’s worker training program makes funds available to you to train or retrain your current workforce.</a:t>
            </a:r>
          </a:p>
          <a:p>
            <a:pPr algn="just">
              <a:buClr>
                <a:schemeClr val="tx1">
                  <a:lumMod val="65000"/>
                  <a:lumOff val="35000"/>
                </a:schemeClr>
              </a:buClr>
            </a:pPr>
            <a:r>
              <a:rPr lang="en-US" sz="1600" dirty="0">
                <a:latin typeface="Candara" panose="020E0502030303020204" pitchFamily="34" charset="0"/>
                <a:ea typeface="Calibri"/>
                <a:cs typeface="Times New Roman"/>
              </a:rPr>
              <a:t> </a:t>
            </a:r>
          </a:p>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Safety/Labor Laws:  </a:t>
            </a:r>
            <a:r>
              <a:rPr lang="en-US" sz="1600" dirty="0">
                <a:latin typeface="Candara" panose="020E0502030303020204" pitchFamily="34" charset="0"/>
                <a:ea typeface="Calibri"/>
                <a:cs typeface="Times New Roman"/>
              </a:rPr>
              <a:t>Nebraska’s Safety and Labor Laws provide rights and protection to workers and create certain obligations for employers</a:t>
            </a:r>
            <a:r>
              <a:rPr lang="en-US" sz="1600" dirty="0" smtClean="0">
                <a:latin typeface="Candara" panose="020E0502030303020204" pitchFamily="34" charset="0"/>
                <a:ea typeface="Calibri"/>
                <a:cs typeface="Times New Roman"/>
              </a:rPr>
              <a:t>.</a:t>
            </a:r>
          </a:p>
          <a:p>
            <a:pPr marL="742950" lvl="1" indent="-285750" algn="just">
              <a:buClr>
                <a:schemeClr val="tx1">
                  <a:lumMod val="65000"/>
                  <a:lumOff val="35000"/>
                </a:schemeClr>
              </a:buClr>
              <a:buFont typeface="Wingdings" panose="05000000000000000000" pitchFamily="2" charset="2"/>
              <a:buChar char="Ø"/>
            </a:pPr>
            <a:endParaRPr lang="en-US" sz="1600" dirty="0" smtClean="0">
              <a:latin typeface="Candara" panose="020E0502030303020204" pitchFamily="34" charset="0"/>
              <a:ea typeface="Calibri"/>
              <a:cs typeface="Times New Roman"/>
            </a:endParaRPr>
          </a:p>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cs typeface="Times New Roman" panose="02020603050405020304" pitchFamily="18" charset="0"/>
              </a:rPr>
              <a:t>Rapid Response:  </a:t>
            </a:r>
            <a:r>
              <a:rPr lang="en-US" sz="1600" dirty="0">
                <a:latin typeface="Candara" panose="020E0502030303020204" pitchFamily="34" charset="0"/>
                <a:cs typeface="Times New Roman" panose="02020603050405020304" pitchFamily="18" charset="0"/>
              </a:rPr>
              <a:t>If your company is laying off employees, Rapid Response informs those employees about the Unemployment Insurance, training programs, and re-employment services available to those workers.  </a:t>
            </a:r>
            <a:endParaRPr lang="en-US" sz="1600" b="1" dirty="0">
              <a:solidFill>
                <a:schemeClr val="accent2">
                  <a:lumMod val="50000"/>
                </a:schemeClr>
              </a:solidFill>
              <a:latin typeface="Candara" panose="020E0502030303020204" pitchFamily="34" charset="0"/>
              <a:cs typeface="Times New Roman" panose="02020603050405020304" pitchFamily="18" charset="0"/>
            </a:endParaRPr>
          </a:p>
          <a:p>
            <a:pPr marL="800100" lvl="1" indent="-342900">
              <a:buClr>
                <a:schemeClr val="tx1">
                  <a:lumMod val="65000"/>
                  <a:lumOff val="35000"/>
                </a:schemeClr>
              </a:buClr>
              <a:buFont typeface="Wingdings" pitchFamily="2" charset="2"/>
              <a:buChar char="§"/>
            </a:pPr>
            <a:endParaRPr lang="en-US" sz="1600" dirty="0">
              <a:latin typeface="Adobe Garamond Pro" pitchFamily="18" charset="0"/>
              <a:ea typeface="Calibri"/>
              <a:cs typeface="Times New Roman"/>
            </a:endParaRPr>
          </a:p>
        </p:txBody>
      </p:sp>
    </p:spTree>
    <p:extLst>
      <p:ext uri="{BB962C8B-B14F-4D97-AF65-F5344CB8AC3E}">
        <p14:creationId xmlns:p14="http://schemas.microsoft.com/office/powerpoint/2010/main" val="2859898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12" y="825007"/>
            <a:ext cx="8590749" cy="5755422"/>
          </a:xfrm>
          <a:prstGeom prst="rect">
            <a:avLst/>
          </a:prstGeom>
        </p:spPr>
        <p:txBody>
          <a:bodyPr wrap="square">
            <a:spAutoFit/>
          </a:bodyPr>
          <a:lstStyle/>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panose="02020603050405020304" pitchFamily="18" charset="0"/>
              </a:rPr>
              <a:t>Labor Market Information: </a:t>
            </a:r>
            <a:r>
              <a:rPr lang="en-US" sz="1600" dirty="0">
                <a:latin typeface="Candara" panose="020E0502030303020204" pitchFamily="34" charset="0"/>
                <a:ea typeface="Calibri"/>
                <a:cs typeface="Times New Roman" panose="02020603050405020304" pitchFamily="18" charset="0"/>
              </a:rPr>
              <a:t>Learn about the local economy and what’s new in your labor market.  Find out what the market rate is for the jobs you are trying to fill.  Labor Market Information can provide a competitive edge; access it at NEworks.nebraska.gov</a:t>
            </a:r>
          </a:p>
          <a:p>
            <a:pPr marL="800100" lvl="1" indent="-342900" algn="just">
              <a:buClr>
                <a:schemeClr val="tx1">
                  <a:lumMod val="65000"/>
                  <a:lumOff val="35000"/>
                </a:schemeClr>
              </a:buClr>
              <a:buFont typeface="Wingdings" panose="05000000000000000000" pitchFamily="2" charset="2"/>
              <a:buChar char="Ø"/>
            </a:pPr>
            <a:endParaRPr lang="en-US" sz="1600" dirty="0">
              <a:latin typeface="Candara" panose="020E0502030303020204" pitchFamily="34" charset="0"/>
              <a:ea typeface="Calibri"/>
              <a:cs typeface="Times New Roman" panose="02020603050405020304" pitchFamily="18" charset="0"/>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panose="02020603050405020304" pitchFamily="18" charset="0"/>
              </a:rPr>
              <a:t>Unemployment Insurance:  </a:t>
            </a:r>
            <a:r>
              <a:rPr lang="en-US" sz="1600" dirty="0">
                <a:latin typeface="Candara" panose="020E0502030303020204" pitchFamily="34" charset="0"/>
                <a:cs typeface="Times New Roman" panose="02020603050405020304" pitchFamily="18" charset="0"/>
              </a:rPr>
              <a:t>Everything you need to know about your rights and obligations regarding Unemployment Insurance taxes.  Check out “</a:t>
            </a:r>
            <a:r>
              <a:rPr lang="en-US" sz="1600" dirty="0" err="1">
                <a:latin typeface="Candara" panose="020E0502030303020204" pitchFamily="34" charset="0"/>
                <a:cs typeface="Times New Roman" panose="02020603050405020304" pitchFamily="18" charset="0"/>
              </a:rPr>
              <a:t>UIConnect</a:t>
            </a:r>
            <a:r>
              <a:rPr lang="en-US" sz="1600" dirty="0">
                <a:latin typeface="Candara" panose="020E0502030303020204" pitchFamily="34" charset="0"/>
                <a:cs typeface="Times New Roman" panose="02020603050405020304" pitchFamily="18" charset="0"/>
              </a:rPr>
              <a:t>”, Nebraska’s nationally recognized, secure internet site for filling your Unemployment Insurance taxes.</a:t>
            </a:r>
          </a:p>
          <a:p>
            <a:pPr marL="742950" lvl="1" indent="-285750" algn="just">
              <a:buClr>
                <a:schemeClr val="tx2"/>
              </a:buClr>
              <a:buFont typeface="Wingdings" panose="05000000000000000000" pitchFamily="2" charset="2"/>
              <a:buChar char="Ø"/>
            </a:pPr>
            <a:endParaRPr lang="en-US" sz="1600" b="1" dirty="0">
              <a:solidFill>
                <a:schemeClr val="accent2">
                  <a:lumMod val="50000"/>
                </a:schemeClr>
              </a:solidFill>
              <a:latin typeface="Candara" panose="020E0502030303020204" pitchFamily="34" charset="0"/>
              <a:ea typeface="Calibri"/>
              <a:cs typeface="Times New Roman" panose="02020603050405020304" pitchFamily="18" charset="0"/>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panose="02020603050405020304" pitchFamily="18" charset="0"/>
              </a:rPr>
              <a:t>Foreign Labor Certification:  </a:t>
            </a:r>
            <a:r>
              <a:rPr lang="en-US" sz="1600" dirty="0">
                <a:latin typeface="Candara" panose="020E0502030303020204" pitchFamily="34" charset="0"/>
                <a:cs typeface="Times New Roman" panose="02020603050405020304" pitchFamily="18" charset="0"/>
              </a:rPr>
              <a:t>Prior to bring foreign workers into the U.S, employers must file a labor certification application.  This area provides required forms and complete information.</a:t>
            </a:r>
          </a:p>
          <a:p>
            <a:pPr marL="742950" lvl="1" indent="-285750" algn="just">
              <a:buClr>
                <a:schemeClr val="tx2"/>
              </a:buClr>
              <a:buFont typeface="Wingdings" panose="05000000000000000000" pitchFamily="2" charset="2"/>
              <a:buChar char="Ø"/>
            </a:pPr>
            <a:endParaRPr lang="en-US" sz="1600" b="1" dirty="0">
              <a:solidFill>
                <a:schemeClr val="accent2">
                  <a:lumMod val="50000"/>
                </a:schemeClr>
              </a:solidFill>
              <a:latin typeface="Candara" panose="020E0502030303020204" pitchFamily="34" charset="0"/>
              <a:cs typeface="Times New Roman" panose="02020603050405020304" pitchFamily="18" charset="0"/>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cs typeface="Times New Roman" panose="02020603050405020304" pitchFamily="18" charset="0"/>
              </a:rPr>
              <a:t>Dislocated Workers:  </a:t>
            </a:r>
            <a:r>
              <a:rPr lang="en-US" sz="1600" dirty="0">
                <a:latin typeface="Candara" panose="020E0502030303020204" pitchFamily="34" charset="0"/>
                <a:cs typeface="Times New Roman" panose="02020603050405020304" pitchFamily="18" charset="0"/>
              </a:rPr>
              <a:t>If your company is forced to undergo a worker dislocation, you may have certain obligations under Federal Law</a:t>
            </a:r>
            <a:r>
              <a:rPr lang="en-US" sz="1600" dirty="0" smtClean="0">
                <a:latin typeface="Candara" panose="020E0502030303020204" pitchFamily="34" charset="0"/>
                <a:cs typeface="Times New Roman" panose="02020603050405020304" pitchFamily="18" charset="0"/>
              </a:rPr>
              <a:t>.</a:t>
            </a:r>
          </a:p>
          <a:p>
            <a:pPr marL="742950" lvl="1" indent="-285750" algn="just">
              <a:buClr>
                <a:schemeClr val="tx2"/>
              </a:buClr>
              <a:buFont typeface="Wingdings" panose="05000000000000000000" pitchFamily="2" charset="2"/>
              <a:buChar char="Ø"/>
            </a:pPr>
            <a:endParaRPr lang="en-US" sz="1600" dirty="0">
              <a:solidFill>
                <a:schemeClr val="accent5">
                  <a:lumMod val="75000"/>
                </a:schemeClr>
              </a:solidFill>
              <a:latin typeface="Candara" panose="020E0502030303020204" pitchFamily="34" charset="0"/>
              <a:cs typeface="Times New Roman" panose="02020603050405020304" pitchFamily="18" charset="0"/>
            </a:endParaRPr>
          </a:p>
          <a:p>
            <a:pPr marL="800100" lvl="1" indent="-342900" algn="just">
              <a:buClr>
                <a:schemeClr val="tx1">
                  <a:lumMod val="65000"/>
                  <a:lumOff val="35000"/>
                </a:schemeClr>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Work Opportunity Tax Credit:  </a:t>
            </a:r>
            <a:r>
              <a:rPr lang="en-US" sz="1600" dirty="0">
                <a:latin typeface="Candara" panose="020E0502030303020204" pitchFamily="34" charset="0"/>
                <a:ea typeface="Calibri"/>
                <a:cs typeface="Times New Roman"/>
              </a:rPr>
              <a:t>Businesses can earn federal income tax credit by hiring workers from eight target groups.  These tax credits are also designed to help job seekers who are structurally unemployed, gain on-the-job experience and skills, become self-sufficient and to increase economic growth and productivity.  It therefore makes good economic and business sense to use these tax credits.  This section will walk you through the process of how to apply for tax credits.</a:t>
            </a:r>
          </a:p>
          <a:p>
            <a:pPr lvl="1">
              <a:buClr>
                <a:schemeClr val="tx2"/>
              </a:buClr>
            </a:pP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09209" y="144376"/>
            <a:ext cx="7916998" cy="646331"/>
          </a:xfrm>
          <a:prstGeom prst="rect">
            <a:avLst/>
          </a:prstGeom>
          <a:noFill/>
        </p:spPr>
        <p:txBody>
          <a:bodyPr wrap="square" rtlCol="0" anchor="ctr" anchorCtr="0">
            <a:spAutoFit/>
          </a:bodyPr>
          <a:lstStyle/>
          <a:p>
            <a:r>
              <a:rPr lang="en-US" sz="3600" b="1" dirty="0" smtClean="0">
                <a:solidFill>
                  <a:srgbClr val="00607F"/>
                </a:solidFill>
                <a:latin typeface="Montserrat"/>
                <a:cs typeface="Montserrat"/>
              </a:rPr>
              <a:t>Employer Services </a:t>
            </a:r>
            <a:r>
              <a:rPr lang="en-US" sz="2400" b="1" dirty="0" smtClean="0">
                <a:solidFill>
                  <a:srgbClr val="00607F"/>
                </a:solidFill>
                <a:latin typeface="Montserrat"/>
                <a:cs typeface="Montserrat"/>
              </a:rPr>
              <a:t>(continued)</a:t>
            </a:r>
          </a:p>
        </p:txBody>
      </p:sp>
    </p:spTree>
    <p:extLst>
      <p:ext uri="{BB962C8B-B14F-4D97-AF65-F5344CB8AC3E}">
        <p14:creationId xmlns:p14="http://schemas.microsoft.com/office/powerpoint/2010/main" val="4452640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55" y="1069110"/>
            <a:ext cx="8457052" cy="2693045"/>
          </a:xfrm>
          <a:prstGeom prst="rect">
            <a:avLst/>
          </a:prstGeom>
        </p:spPr>
        <p:txBody>
          <a:bodyPr wrap="square">
            <a:spAutoFit/>
          </a:bodyPr>
          <a:lstStyle/>
          <a:p>
            <a:pPr marL="800100" lvl="1" indent="-342900" algn="just">
              <a:buClr>
                <a:schemeClr val="tx1">
                  <a:lumMod val="65000"/>
                  <a:lumOff val="35000"/>
                </a:schemeClr>
              </a:buClr>
              <a:buFont typeface="Wingdings" panose="05000000000000000000" pitchFamily="2" charset="2"/>
              <a:buChar char="Ø"/>
            </a:pPr>
            <a:endParaRPr lang="en-US" sz="1600" dirty="0">
              <a:latin typeface="Candara" panose="020E0502030303020204" pitchFamily="34" charset="0"/>
              <a:ea typeface="Calibri"/>
              <a:cs typeface="Times New Roman"/>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US Jobs:   </a:t>
            </a:r>
            <a:r>
              <a:rPr lang="en-US" sz="1600" dirty="0">
                <a:latin typeface="Candara" panose="020E0502030303020204" pitchFamily="34" charset="0"/>
              </a:rPr>
              <a:t>Let the nation know about your job opportunities.  You can upload your job orders directly from NEworks.nebraska.gov to US Jobs</a:t>
            </a:r>
            <a:r>
              <a:rPr lang="en-US" sz="1600" dirty="0" smtClean="0">
                <a:latin typeface="Candara" panose="020E0502030303020204" pitchFamily="34" charset="0"/>
              </a:rPr>
              <a:t>.</a:t>
            </a:r>
          </a:p>
          <a:p>
            <a:pPr marL="742950" lvl="1" indent="-285750" algn="just">
              <a:buClr>
                <a:schemeClr val="tx2"/>
              </a:buClr>
              <a:buFont typeface="Wingdings" panose="05000000000000000000" pitchFamily="2" charset="2"/>
              <a:buChar char="Ø"/>
            </a:pPr>
            <a:endParaRPr lang="en-US" sz="1600" dirty="0" smtClean="0">
              <a:latin typeface="Candara" panose="020E0502030303020204" pitchFamily="34" charset="0"/>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ea typeface="Calibri"/>
                <a:cs typeface="Times New Roman"/>
              </a:rPr>
              <a:t>Bonding Program (Federal):  </a:t>
            </a:r>
            <a:r>
              <a:rPr lang="en-US" sz="1600" dirty="0">
                <a:latin typeface="Candara" panose="020E0502030303020204" pitchFamily="34" charset="0"/>
              </a:rPr>
              <a:t>Provides protection to employers who hire “at right” workers.</a:t>
            </a:r>
          </a:p>
          <a:p>
            <a:pPr marL="742950" lvl="1" indent="-285750" algn="just">
              <a:buClr>
                <a:schemeClr val="tx2"/>
              </a:buClr>
              <a:buFont typeface="Wingdings" panose="05000000000000000000" pitchFamily="2" charset="2"/>
              <a:buChar char="Ø"/>
            </a:pPr>
            <a:endParaRPr lang="en-US" sz="900" b="1" dirty="0">
              <a:solidFill>
                <a:schemeClr val="accent2">
                  <a:lumMod val="50000"/>
                </a:schemeClr>
              </a:solidFill>
              <a:latin typeface="Candara" panose="020E0502030303020204" pitchFamily="34" charset="0"/>
            </a:endParaRPr>
          </a:p>
          <a:p>
            <a:pPr marL="742950" lvl="1" indent="-285750" algn="just">
              <a:buClr>
                <a:schemeClr val="tx2"/>
              </a:buClr>
              <a:buFont typeface="Wingdings" panose="05000000000000000000" pitchFamily="2" charset="2"/>
              <a:buChar char="Ø"/>
            </a:pPr>
            <a:r>
              <a:rPr lang="en-US" sz="1600" b="1" dirty="0">
                <a:solidFill>
                  <a:schemeClr val="accent5">
                    <a:lumMod val="75000"/>
                  </a:schemeClr>
                </a:solidFill>
                <a:latin typeface="Candara" panose="020E0502030303020204" pitchFamily="34" charset="0"/>
              </a:rPr>
              <a:t>Job &amp; Career Fairs:  </a:t>
            </a:r>
            <a:r>
              <a:rPr lang="en-US" sz="1600" dirty="0">
                <a:latin typeface="Candara" panose="020E0502030303020204" pitchFamily="34" charset="0"/>
              </a:rPr>
              <a:t>Search for job fairs in your area or across the state and/or post an upcoming event.  You may also view job fairs on NEworks.nebraska.gov homepage in News and Announcements!</a:t>
            </a:r>
          </a:p>
          <a:p>
            <a:pPr marL="742950" lvl="1" indent="-285750">
              <a:buClr>
                <a:schemeClr val="tx2"/>
              </a:buClr>
              <a:buFont typeface="Wingdings" pitchFamily="2" charset="2"/>
              <a:buChar char="§"/>
            </a:pPr>
            <a:endParaRPr lang="en-US" sz="1600" dirty="0">
              <a:latin typeface="Adobe Garamond Pro" pitchFamily="18" charset="0"/>
            </a:endParaRPr>
          </a:p>
        </p:txBody>
      </p:sp>
      <p:sp>
        <p:nvSpPr>
          <p:cNvPr id="3" name="TextBox 2"/>
          <p:cNvSpPr txBox="1"/>
          <p:nvPr/>
        </p:nvSpPr>
        <p:spPr>
          <a:xfrm>
            <a:off x="555421" y="282688"/>
            <a:ext cx="7916998"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Employer Services </a:t>
            </a:r>
            <a:r>
              <a:rPr lang="en-US" sz="2400" b="1" dirty="0" smtClean="0">
                <a:solidFill>
                  <a:srgbClr val="00607F"/>
                </a:solidFill>
                <a:latin typeface="Montserrat"/>
                <a:cs typeface="Montserrat"/>
              </a:rPr>
              <a:t>(continued)</a:t>
            </a:r>
          </a:p>
        </p:txBody>
      </p:sp>
    </p:spTree>
    <p:extLst>
      <p:ext uri="{BB962C8B-B14F-4D97-AF65-F5344CB8AC3E}">
        <p14:creationId xmlns:p14="http://schemas.microsoft.com/office/powerpoint/2010/main" val="3878477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4226" y="306681"/>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Legislation</a:t>
            </a:r>
          </a:p>
        </p:txBody>
      </p:sp>
      <p:sp>
        <p:nvSpPr>
          <p:cNvPr id="3" name="TextBox 2"/>
          <p:cNvSpPr txBox="1"/>
          <p:nvPr/>
        </p:nvSpPr>
        <p:spPr>
          <a:xfrm>
            <a:off x="324896" y="1083449"/>
            <a:ext cx="8434899" cy="4801314"/>
          </a:xfrm>
          <a:prstGeom prst="rect">
            <a:avLst/>
          </a:prstGeom>
          <a:noFill/>
        </p:spPr>
        <p:txBody>
          <a:bodyPr wrap="square" rtlCol="0">
            <a:spAutoFit/>
          </a:bodyPr>
          <a:lstStyle/>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Streamline and Strengthen the Strategic Roles of Workforce Development Boards</a:t>
            </a:r>
            <a:r>
              <a:rPr lang="en-US" sz="1600" dirty="0">
                <a:latin typeface="Candara" panose="020E0502030303020204" pitchFamily="34" charset="0"/>
                <a:cs typeface="Times New Roman" panose="02020603050405020304" pitchFamily="18" charset="0"/>
              </a:rPr>
              <a:t>:  WIOA makes state and local boards more agile and well-positioned to meet local and regional employers’ workforce needs.</a:t>
            </a:r>
          </a:p>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Improve Services to Employers and Promotes Work-based Training</a:t>
            </a:r>
            <a:r>
              <a:rPr lang="en-US" sz="1600" dirty="0">
                <a:latin typeface="Candara" panose="020E0502030303020204" pitchFamily="34" charset="0"/>
                <a:cs typeface="Times New Roman" panose="02020603050405020304" pitchFamily="18" charset="0"/>
              </a:rPr>
              <a:t>:  WIOA contributes to economic growth and business expansion by ensuring the workforce system is job-driven, matching employers with skilled individuals.</a:t>
            </a:r>
          </a:p>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Provide Access to High-quality </a:t>
            </a:r>
            <a:r>
              <a:rPr lang="en-US" sz="1600" b="1" dirty="0" smtClean="0">
                <a:latin typeface="Candara" panose="020E0502030303020204" pitchFamily="34" charset="0"/>
                <a:cs typeface="Times New Roman" panose="02020603050405020304" pitchFamily="18" charset="0"/>
              </a:rPr>
              <a:t>Training</a:t>
            </a:r>
            <a:r>
              <a:rPr lang="en-US" sz="1600" dirty="0" smtClean="0">
                <a:latin typeface="Candara" panose="020E0502030303020204" pitchFamily="34" charset="0"/>
                <a:cs typeface="Times New Roman" panose="02020603050405020304" pitchFamily="18" charset="0"/>
              </a:rPr>
              <a:t>: WIOA </a:t>
            </a:r>
            <a:r>
              <a:rPr lang="en-US" sz="1600" dirty="0">
                <a:latin typeface="Candara" panose="020E0502030303020204" pitchFamily="34" charset="0"/>
                <a:cs typeface="Times New Roman" panose="02020603050405020304" pitchFamily="18" charset="0"/>
              </a:rPr>
              <a:t>helps jobseekers acquire industry-recognized credentials for in-demand jobs.</a:t>
            </a:r>
          </a:p>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Require States to Strategically Align Workforce Development Programs</a:t>
            </a:r>
            <a:r>
              <a:rPr lang="en-US" sz="1600" dirty="0">
                <a:latin typeface="Candara" panose="020E0502030303020204" pitchFamily="34" charset="0"/>
                <a:cs typeface="Times New Roman" panose="02020603050405020304" pitchFamily="18" charset="0"/>
              </a:rPr>
              <a:t>:  WIOA ensures that employment and training services provided by the core programs are coordinated and complementary so that jobseekers </a:t>
            </a:r>
            <a:r>
              <a:rPr lang="en-US" sz="1600" dirty="0" smtClean="0">
                <a:latin typeface="Candara" panose="020E0502030303020204" pitchFamily="34" charset="0"/>
                <a:cs typeface="Times New Roman" panose="02020603050405020304" pitchFamily="18" charset="0"/>
              </a:rPr>
              <a:t>acquire </a:t>
            </a:r>
            <a:r>
              <a:rPr lang="en-US" sz="1600" dirty="0">
                <a:latin typeface="Candara" panose="020E0502030303020204" pitchFamily="34" charset="0"/>
                <a:cs typeface="Times New Roman" panose="02020603050405020304" pitchFamily="18" charset="0"/>
              </a:rPr>
              <a:t>skills and credentials that meet employers’ needs.</a:t>
            </a:r>
          </a:p>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Foster Regional Collaboration</a:t>
            </a:r>
            <a:r>
              <a:rPr lang="en-US" sz="1600" dirty="0">
                <a:latin typeface="Candara" panose="020E0502030303020204" pitchFamily="34" charset="0"/>
                <a:cs typeface="Times New Roman" panose="02020603050405020304" pitchFamily="18" charset="0"/>
              </a:rPr>
              <a:t>:  WIOA promotes alignment of workforce development programs with regional economic development strategies to meet the needs of local and regional employers</a:t>
            </a:r>
            <a:r>
              <a:rPr lang="en-US" sz="1600" dirty="0" smtClean="0">
                <a:latin typeface="Candara" panose="020E0502030303020204" pitchFamily="34" charset="0"/>
                <a:cs typeface="Times New Roman" panose="02020603050405020304" pitchFamily="18" charset="0"/>
              </a:rPr>
              <a:t>.</a:t>
            </a:r>
          </a:p>
          <a:p>
            <a:pPr marL="514338" indent="-514338" algn="just">
              <a:buFont typeface="+mj-lt"/>
              <a:buAutoNum type="arabicPeriod"/>
            </a:pPr>
            <a:r>
              <a:rPr lang="en-US" sz="1600" b="1" dirty="0">
                <a:latin typeface="Candara" panose="020E0502030303020204" pitchFamily="34" charset="0"/>
                <a:cs typeface="Times New Roman" panose="02020603050405020304" pitchFamily="18" charset="0"/>
              </a:rPr>
              <a:t>Promote Accountability and Transparency</a:t>
            </a:r>
            <a:r>
              <a:rPr lang="en-US" sz="1600" dirty="0">
                <a:latin typeface="Candara" panose="020E0502030303020204" pitchFamily="34" charset="0"/>
                <a:cs typeface="Times New Roman" panose="02020603050405020304" pitchFamily="18" charset="0"/>
              </a:rPr>
              <a:t>:  WIOA ensures that Federal investments in employment and training programs are evidence-based and data-driven and accountable to participants and taxpayers.  </a:t>
            </a:r>
          </a:p>
          <a:p>
            <a:pPr marL="514338" indent="-514338">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525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2262" y="91378"/>
            <a:ext cx="7916998"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Job Seeker Services</a:t>
            </a:r>
          </a:p>
        </p:txBody>
      </p:sp>
      <p:sp>
        <p:nvSpPr>
          <p:cNvPr id="3" name="Rectangle 2"/>
          <p:cNvSpPr/>
          <p:nvPr/>
        </p:nvSpPr>
        <p:spPr>
          <a:xfrm>
            <a:off x="-238205" y="891347"/>
            <a:ext cx="9144000" cy="5078313"/>
          </a:xfrm>
          <a:prstGeom prst="rect">
            <a:avLst/>
          </a:prstGeom>
        </p:spPr>
        <p:txBody>
          <a:bodyPr wrap="square">
            <a:spAutoFit/>
          </a:bodyPr>
          <a:lstStyle/>
          <a:p>
            <a:pPr marL="800100" lvl="1" indent="-342900" algn="just">
              <a:buClr>
                <a:schemeClr val="tx1">
                  <a:lumMod val="65000"/>
                  <a:lumOff val="35000"/>
                </a:schemeClr>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ea typeface="Calibri"/>
                <a:cs typeface="Times New Roman"/>
              </a:rPr>
              <a:t>NEworks.nebraska.gov:  </a:t>
            </a:r>
            <a:r>
              <a:rPr lang="en-US" sz="1400" dirty="0">
                <a:latin typeface="Candara" panose="020E0502030303020204" pitchFamily="34" charset="0"/>
                <a:ea typeface="Calibri"/>
                <a:cs typeface="Times New Roman"/>
              </a:rPr>
              <a:t>Find out about Nebraska’s job opportunities!  NEworks is a powerful online tool designed to assist job seekers in searching for the right job.  Job seekers are able to find further information on new careers, educational services, health care, and federal benefit programs.  NEworks also provides information on how to write effective resumes and cover letters.  </a:t>
            </a:r>
            <a:endParaRPr lang="en-US" sz="1400" dirty="0" smtClean="0">
              <a:latin typeface="Candara" panose="020E0502030303020204" pitchFamily="34" charset="0"/>
              <a:ea typeface="Calibri"/>
              <a:cs typeface="Times New Roman"/>
            </a:endParaRPr>
          </a:p>
          <a:p>
            <a:pPr marL="742950" lvl="1" indent="-285750" algn="just">
              <a:buClr>
                <a:schemeClr val="tx1">
                  <a:lumMod val="65000"/>
                  <a:lumOff val="35000"/>
                </a:schemeClr>
              </a:buClr>
              <a:buFont typeface="Wingdings" panose="05000000000000000000" pitchFamily="2" charset="2"/>
              <a:buChar char="Ø"/>
            </a:pPr>
            <a:endParaRPr lang="en-US" sz="1400" dirty="0">
              <a:solidFill>
                <a:schemeClr val="accent5">
                  <a:lumMod val="75000"/>
                </a:schemeClr>
              </a:solidFill>
              <a:latin typeface="Candara" panose="020E0502030303020204" pitchFamily="34" charset="0"/>
              <a:ea typeface="Calibri"/>
              <a:cs typeface="Times New Roman"/>
            </a:endParaRPr>
          </a:p>
          <a:p>
            <a:pPr marL="742950" lvl="1" indent="-285750" algn="just">
              <a:buClr>
                <a:schemeClr val="tx2"/>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cs typeface="Times New Roman"/>
              </a:rPr>
              <a:t>Unemployment Benefits:  </a:t>
            </a:r>
            <a:r>
              <a:rPr lang="en-US" sz="1400" dirty="0">
                <a:latin typeface="Candara" panose="020E0502030303020204" pitchFamily="34" charset="0"/>
              </a:rPr>
              <a:t>Learn more about your rights and benefits under the Unemployment Insurance program in Nebraska.</a:t>
            </a:r>
          </a:p>
          <a:p>
            <a:pPr marL="742950" lvl="1" indent="-285750" algn="just">
              <a:buClr>
                <a:schemeClr val="tx2"/>
              </a:buClr>
              <a:buFont typeface="Wingdings" panose="05000000000000000000" pitchFamily="2" charset="2"/>
              <a:buChar char="Ø"/>
            </a:pPr>
            <a:endParaRPr lang="en-US" sz="1400" b="1" dirty="0">
              <a:solidFill>
                <a:schemeClr val="accent1">
                  <a:lumMod val="50000"/>
                </a:schemeClr>
              </a:solidFill>
              <a:latin typeface="Candara" panose="020E0502030303020204" pitchFamily="34" charset="0"/>
              <a:ea typeface="Calibri"/>
              <a:cs typeface="Times New Roman"/>
            </a:endParaRPr>
          </a:p>
          <a:p>
            <a:pPr marL="742950" lvl="1" indent="-285750" algn="just">
              <a:buClr>
                <a:schemeClr val="tx2"/>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ea typeface="Calibri"/>
                <a:cs typeface="Times New Roman"/>
              </a:rPr>
              <a:t>Labor Market Information:  </a:t>
            </a:r>
            <a:r>
              <a:rPr lang="en-US" sz="1400" dirty="0">
                <a:latin typeface="Candara" panose="020E0502030303020204" pitchFamily="34" charset="0"/>
              </a:rPr>
              <a:t>Want to make a career change?  Want to know what a job pays or skills required for an occupation?  Find all of this and more at NEworks.nebraska.gov</a:t>
            </a:r>
          </a:p>
          <a:p>
            <a:pPr marL="742950" lvl="1" indent="-285750" algn="just">
              <a:buClr>
                <a:schemeClr val="tx2"/>
              </a:buClr>
              <a:buFont typeface="Wingdings" panose="05000000000000000000" pitchFamily="2" charset="2"/>
              <a:buChar char="Ø"/>
            </a:pPr>
            <a:endParaRPr lang="en-US" sz="1400" b="1" dirty="0">
              <a:solidFill>
                <a:schemeClr val="accent1">
                  <a:lumMod val="50000"/>
                </a:schemeClr>
              </a:solidFill>
              <a:latin typeface="Candara" panose="020E0502030303020204" pitchFamily="34" charset="0"/>
            </a:endParaRPr>
          </a:p>
          <a:p>
            <a:pPr marL="742950" lvl="1" indent="-285750" algn="just">
              <a:buClr>
                <a:schemeClr val="tx2"/>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rPr>
              <a:t>Safety / Labor Laws:  </a:t>
            </a:r>
            <a:r>
              <a:rPr lang="en-US" sz="1400" dirty="0">
                <a:latin typeface="Candara" panose="020E0502030303020204" pitchFamily="34" charset="0"/>
              </a:rPr>
              <a:t>Nebraska’s Safety and Labor Laws provide workers’ rights and protection in the workplace</a:t>
            </a:r>
            <a:r>
              <a:rPr lang="en-US" sz="1400" dirty="0" smtClean="0">
                <a:latin typeface="Candara" panose="020E0502030303020204" pitchFamily="34" charset="0"/>
              </a:rPr>
              <a:t>.</a:t>
            </a:r>
          </a:p>
          <a:p>
            <a:pPr marL="742950" lvl="1" indent="-285750" algn="just">
              <a:buClr>
                <a:schemeClr val="tx2"/>
              </a:buClr>
              <a:buFont typeface="Wingdings" panose="05000000000000000000" pitchFamily="2" charset="2"/>
              <a:buChar char="Ø"/>
            </a:pPr>
            <a:endParaRPr lang="en-US" sz="1400" dirty="0" smtClean="0">
              <a:latin typeface="Candara" panose="020E0502030303020204" pitchFamily="34" charset="0"/>
            </a:endParaRPr>
          </a:p>
          <a:p>
            <a:pPr marL="800100" lvl="1" indent="-342900" algn="just">
              <a:buClr>
                <a:schemeClr val="tx1">
                  <a:lumMod val="65000"/>
                  <a:lumOff val="35000"/>
                </a:schemeClr>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ea typeface="Calibri"/>
                <a:cs typeface="Times New Roman"/>
              </a:rPr>
              <a:t>Dislocated Workers:  </a:t>
            </a:r>
            <a:r>
              <a:rPr lang="en-US" sz="1400" dirty="0">
                <a:latin typeface="Candara" panose="020E0502030303020204" pitchFamily="34" charset="0"/>
                <a:ea typeface="Calibri"/>
                <a:cs typeface="Times New Roman"/>
              </a:rPr>
              <a:t>Special programs intended to assist workers dislocated from their jobs are described here, including information on the WARN Act.</a:t>
            </a:r>
          </a:p>
          <a:p>
            <a:pPr marL="800100" lvl="1" indent="-342900" algn="just">
              <a:buClr>
                <a:schemeClr val="tx1">
                  <a:lumMod val="65000"/>
                  <a:lumOff val="35000"/>
                </a:schemeClr>
              </a:buClr>
              <a:buFont typeface="Wingdings" panose="05000000000000000000" pitchFamily="2" charset="2"/>
              <a:buChar char="Ø"/>
            </a:pPr>
            <a:endParaRPr lang="en-US" sz="1400" dirty="0">
              <a:latin typeface="Candara" panose="020E0502030303020204" pitchFamily="34" charset="0"/>
              <a:ea typeface="Calibri"/>
              <a:cs typeface="Times New Roman"/>
            </a:endParaRPr>
          </a:p>
          <a:p>
            <a:pPr marL="742950" lvl="1" indent="-285750" algn="just">
              <a:buClr>
                <a:schemeClr val="tx2"/>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cs typeface="Times New Roman"/>
              </a:rPr>
              <a:t>Migrant &amp; Seasonal Farmworker Program:  </a:t>
            </a:r>
            <a:r>
              <a:rPr lang="en-US" sz="1400" dirty="0">
                <a:latin typeface="Candara" panose="020E0502030303020204" pitchFamily="34" charset="0"/>
              </a:rPr>
              <a:t>To provide employment services to migrant and seasonal farmworkers population in Nebraska.</a:t>
            </a:r>
          </a:p>
          <a:p>
            <a:pPr marL="742950" lvl="1" indent="-285750" algn="just">
              <a:buClr>
                <a:schemeClr val="tx2"/>
              </a:buClr>
              <a:buFont typeface="Wingdings" panose="05000000000000000000" pitchFamily="2" charset="2"/>
              <a:buChar char="Ø"/>
            </a:pPr>
            <a:endParaRPr lang="en-US" sz="1400" b="1" dirty="0">
              <a:solidFill>
                <a:schemeClr val="accent1">
                  <a:lumMod val="50000"/>
                </a:schemeClr>
              </a:solidFill>
              <a:latin typeface="Candara" panose="020E0502030303020204" pitchFamily="34" charset="0"/>
              <a:ea typeface="Calibri"/>
              <a:cs typeface="Times New Roman"/>
            </a:endParaRPr>
          </a:p>
          <a:p>
            <a:pPr marL="742950" lvl="1" indent="-285750" algn="just">
              <a:buClr>
                <a:schemeClr val="tx2"/>
              </a:buClr>
              <a:buFont typeface="Wingdings" panose="05000000000000000000" pitchFamily="2" charset="2"/>
              <a:buChar char="Ø"/>
            </a:pPr>
            <a:r>
              <a:rPr lang="en-US" sz="1400" b="1" dirty="0">
                <a:solidFill>
                  <a:schemeClr val="accent5">
                    <a:lumMod val="75000"/>
                  </a:schemeClr>
                </a:solidFill>
                <a:latin typeface="Candara" panose="020E0502030303020204" pitchFamily="34" charset="0"/>
                <a:ea typeface="Calibri"/>
                <a:cs typeface="Times New Roman"/>
              </a:rPr>
              <a:t>Job &amp; Career Fair:  </a:t>
            </a:r>
            <a:r>
              <a:rPr lang="en-US" sz="1400" dirty="0">
                <a:latin typeface="Candara" panose="020E0502030303020204" pitchFamily="34" charset="0"/>
              </a:rPr>
              <a:t>Search for job fairs in your area or across the state and/or post an upcoming event.  You may also view job fairs on NEworks.nebraska.gov homepage under News and Events.</a:t>
            </a:r>
          </a:p>
          <a:p>
            <a:pPr lvl="1">
              <a:buClr>
                <a:schemeClr val="tx2"/>
              </a:buClr>
            </a:pPr>
            <a:endParaRPr lang="en-US" sz="1600" dirty="0">
              <a:latin typeface="Adobe Garamond Pro" pitchFamily="18" charset="0"/>
            </a:endParaRPr>
          </a:p>
        </p:txBody>
      </p:sp>
    </p:spTree>
    <p:extLst>
      <p:ext uri="{BB962C8B-B14F-4D97-AF65-F5344CB8AC3E}">
        <p14:creationId xmlns:p14="http://schemas.microsoft.com/office/powerpoint/2010/main" val="52888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9" y="287811"/>
            <a:ext cx="834269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Legislation </a:t>
            </a:r>
            <a:r>
              <a:rPr lang="en-US" sz="2400" b="1" dirty="0" smtClean="0">
                <a:solidFill>
                  <a:srgbClr val="00607F"/>
                </a:solidFill>
                <a:latin typeface="Montserrat"/>
                <a:cs typeface="Montserrat"/>
              </a:rPr>
              <a:t>(Continued)</a:t>
            </a:r>
          </a:p>
        </p:txBody>
      </p:sp>
      <p:sp>
        <p:nvSpPr>
          <p:cNvPr id="3" name="TextBox 2"/>
          <p:cNvSpPr txBox="1"/>
          <p:nvPr/>
        </p:nvSpPr>
        <p:spPr>
          <a:xfrm>
            <a:off x="271111" y="1502719"/>
            <a:ext cx="8396479" cy="2808461"/>
          </a:xfrm>
          <a:prstGeom prst="rect">
            <a:avLst/>
          </a:prstGeom>
          <a:noFill/>
        </p:spPr>
        <p:txBody>
          <a:bodyPr wrap="square" rtlCol="0">
            <a:spAutoFit/>
          </a:bodyPr>
          <a:lstStyle/>
          <a:p>
            <a:pPr marL="514338" lvl="0" indent="-514338" algn="just" defTabSz="914377">
              <a:lnSpc>
                <a:spcPct val="90000"/>
              </a:lnSpc>
              <a:spcBef>
                <a:spcPts val="1000"/>
              </a:spcBef>
              <a:spcAft>
                <a:spcPts val="300"/>
              </a:spcAft>
              <a:buFont typeface="+mj-lt"/>
              <a:buAutoNum type="arabicPeriod" startAt="7"/>
            </a:pPr>
            <a:r>
              <a:rPr lang="en-US" sz="1600" b="1" dirty="0">
                <a:latin typeface="Candara" panose="020E0502030303020204" pitchFamily="34" charset="0"/>
                <a:cs typeface="Times New Roman" panose="02020603050405020304" pitchFamily="18" charset="0"/>
              </a:rPr>
              <a:t>Improve the American Job Center (AJC) System</a:t>
            </a:r>
            <a:r>
              <a:rPr lang="en-US" sz="1600" dirty="0">
                <a:latin typeface="Candara" panose="020E0502030303020204" pitchFamily="34" charset="0"/>
                <a:cs typeface="Times New Roman" panose="02020603050405020304" pitchFamily="18" charset="0"/>
              </a:rPr>
              <a:t>:  WIOA increases the quality and accessibility of services that jobseekers and employers receive at their local AJCs.</a:t>
            </a:r>
          </a:p>
          <a:p>
            <a:pPr marL="514338" lvl="0" indent="-514338" algn="just" defTabSz="914377">
              <a:lnSpc>
                <a:spcPct val="90000"/>
              </a:lnSpc>
              <a:spcBef>
                <a:spcPts val="1000"/>
              </a:spcBef>
              <a:spcAft>
                <a:spcPts val="300"/>
              </a:spcAft>
              <a:buFont typeface="+mj-lt"/>
              <a:buAutoNum type="arabicPeriod" startAt="7"/>
            </a:pPr>
            <a:r>
              <a:rPr lang="en-US" sz="1600" b="1" dirty="0">
                <a:latin typeface="Candara" panose="020E0502030303020204" pitchFamily="34" charset="0"/>
                <a:cs typeface="Times New Roman" panose="02020603050405020304" pitchFamily="18" charset="0"/>
              </a:rPr>
              <a:t>Make Key Investments in Serving Disconnected Youth and Other Vulnerable Populations</a:t>
            </a:r>
            <a:r>
              <a:rPr lang="en-US" sz="1600" dirty="0">
                <a:latin typeface="Candara" panose="020E0502030303020204" pitchFamily="34" charset="0"/>
                <a:cs typeface="Times New Roman" panose="02020603050405020304" pitchFamily="18" charset="0"/>
              </a:rPr>
              <a:t>:  WIOA prepares vulnerable youth and other job seekers for successful employment through increasing the use of proven service models.</a:t>
            </a:r>
          </a:p>
          <a:p>
            <a:pPr marL="514338" lvl="0" indent="-514338" algn="just" defTabSz="914377">
              <a:lnSpc>
                <a:spcPct val="90000"/>
              </a:lnSpc>
              <a:spcBef>
                <a:spcPts val="1000"/>
              </a:spcBef>
              <a:spcAft>
                <a:spcPts val="300"/>
              </a:spcAft>
              <a:buFont typeface="+mj-lt"/>
              <a:buAutoNum type="arabicPeriod" startAt="7"/>
            </a:pPr>
            <a:r>
              <a:rPr lang="en-US" sz="1600" b="1" dirty="0">
                <a:latin typeface="Candara" panose="020E0502030303020204" pitchFamily="34" charset="0"/>
                <a:cs typeface="Times New Roman" panose="02020603050405020304" pitchFamily="18" charset="0"/>
              </a:rPr>
              <a:t>Improve Services to Individuals with Disabilities</a:t>
            </a:r>
            <a:r>
              <a:rPr lang="en-US" sz="1600" dirty="0">
                <a:latin typeface="Candara" panose="020E0502030303020204" pitchFamily="34" charset="0"/>
                <a:cs typeface="Times New Roman" panose="02020603050405020304" pitchFamily="18" charset="0"/>
              </a:rPr>
              <a:t>:  WIOA increases access for individuals with disabilities’ to high quality workforce services and prepares them for competitive integrated employment.</a:t>
            </a:r>
          </a:p>
          <a:p>
            <a:pPr marL="514338" lvl="0" indent="-514338" algn="just" defTabSz="914377">
              <a:lnSpc>
                <a:spcPct val="90000"/>
              </a:lnSpc>
              <a:spcBef>
                <a:spcPts val="1000"/>
              </a:spcBef>
              <a:spcAft>
                <a:spcPts val="300"/>
              </a:spcAft>
              <a:buFont typeface="+mj-lt"/>
              <a:buAutoNum type="arabicPeriod" startAt="7"/>
            </a:pPr>
            <a:r>
              <a:rPr lang="en-US" sz="1600" b="1" dirty="0">
                <a:latin typeface="Candara" panose="020E0502030303020204" pitchFamily="34" charset="0"/>
                <a:cs typeface="Times New Roman" panose="02020603050405020304" pitchFamily="18" charset="0"/>
              </a:rPr>
              <a:t>Enhance Workforce Services for the Unemployed and other Job Seekers</a:t>
            </a:r>
            <a:r>
              <a:rPr lang="en-US" sz="1600" dirty="0">
                <a:latin typeface="Candara" panose="020E0502030303020204" pitchFamily="34" charset="0"/>
                <a:cs typeface="Times New Roman" panose="02020603050405020304" pitchFamily="18" charset="0"/>
              </a:rPr>
              <a:t>:  WIOA ensures that unemployed and other jobseekers have access to high-quality workforce services.</a:t>
            </a:r>
          </a:p>
        </p:txBody>
      </p:sp>
    </p:spTree>
    <p:extLst>
      <p:ext uri="{BB962C8B-B14F-4D97-AF65-F5344CB8AC3E}">
        <p14:creationId xmlns:p14="http://schemas.microsoft.com/office/powerpoint/2010/main" val="291511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65380388"/>
              </p:ext>
            </p:extLst>
          </p:nvPr>
        </p:nvGraphicFramePr>
        <p:xfrm>
          <a:off x="88890" y="799139"/>
          <a:ext cx="8832273" cy="4956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026905" y="198123"/>
            <a:ext cx="6956241"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Nebraska’s WIOA System</a:t>
            </a:r>
          </a:p>
        </p:txBody>
      </p:sp>
    </p:spTree>
    <p:extLst>
      <p:ext uri="{BB962C8B-B14F-4D97-AF65-F5344CB8AC3E}">
        <p14:creationId xmlns:p14="http://schemas.microsoft.com/office/powerpoint/2010/main" val="827558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9785926"/>
              </p:ext>
            </p:extLst>
          </p:nvPr>
        </p:nvGraphicFramePr>
        <p:xfrm>
          <a:off x="295978" y="2397418"/>
          <a:ext cx="6819437" cy="3596128"/>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295978" y="1474357"/>
            <a:ext cx="8045812" cy="646445"/>
            <a:chOff x="2088458" y="1088759"/>
            <a:chExt cx="8045812" cy="646445"/>
          </a:xfrm>
        </p:grpSpPr>
        <p:sp>
          <p:nvSpPr>
            <p:cNvPr id="4" name="Rectangle 3"/>
            <p:cNvSpPr/>
            <p:nvPr/>
          </p:nvSpPr>
          <p:spPr>
            <a:xfrm>
              <a:off x="2088458" y="1088759"/>
              <a:ext cx="8045812" cy="316245"/>
            </a:xfrm>
            <a:prstGeom prst="rect">
              <a:avLst/>
            </a:prstGeom>
            <a:solidFill>
              <a:srgbClr val="00B0F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WIOA Title I Adult, Youth, and Dislocated Worker Funding = </a:t>
              </a:r>
              <a:r>
                <a:rPr lang="en-US" sz="1301" b="1" dirty="0" smtClean="0">
                  <a:effectLst>
                    <a:outerShdw blurRad="38100" dist="38100" dir="2700000" algn="tl">
                      <a:srgbClr val="000000">
                        <a:alpha val="43137"/>
                      </a:srgbClr>
                    </a:outerShdw>
                  </a:effectLst>
                </a:rPr>
                <a:t>$6,918,023</a:t>
              </a:r>
              <a:endParaRPr lang="en-US" sz="1301" b="1" dirty="0">
                <a:effectLst>
                  <a:outerShdw blurRad="38100" dist="38100" dir="2700000" algn="tl">
                    <a:srgbClr val="000000">
                      <a:alpha val="43137"/>
                    </a:srgbClr>
                  </a:outerShdw>
                </a:effectLst>
              </a:endParaRPr>
            </a:p>
          </p:txBody>
        </p:sp>
        <p:sp>
          <p:nvSpPr>
            <p:cNvPr id="5" name="Rectangle 4"/>
            <p:cNvSpPr/>
            <p:nvPr/>
          </p:nvSpPr>
          <p:spPr>
            <a:xfrm>
              <a:off x="2088458" y="1418959"/>
              <a:ext cx="2675345" cy="316245"/>
            </a:xfrm>
            <a:prstGeom prst="rect">
              <a:avLst/>
            </a:prstGeom>
            <a:solidFill>
              <a:schemeClr val="accent3">
                <a:lumMod val="7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Youth = </a:t>
              </a:r>
              <a:r>
                <a:rPr lang="en-US" sz="1301" b="1" dirty="0" smtClean="0">
                  <a:effectLst>
                    <a:outerShdw blurRad="38100" dist="38100" dir="2700000" algn="tl">
                      <a:srgbClr val="000000">
                        <a:alpha val="43137"/>
                      </a:srgbClr>
                    </a:outerShdw>
                  </a:effectLst>
                </a:rPr>
                <a:t>$2,558,639</a:t>
              </a:r>
              <a:endParaRPr lang="en-US" sz="1301" b="1" dirty="0">
                <a:effectLst>
                  <a:outerShdw blurRad="38100" dist="38100" dir="2700000" algn="tl">
                    <a:srgbClr val="000000">
                      <a:alpha val="43137"/>
                    </a:srgbClr>
                  </a:outerShdw>
                </a:effectLst>
              </a:endParaRPr>
            </a:p>
          </p:txBody>
        </p:sp>
        <p:sp>
          <p:nvSpPr>
            <p:cNvPr id="6" name="Rectangle 5"/>
            <p:cNvSpPr/>
            <p:nvPr/>
          </p:nvSpPr>
          <p:spPr>
            <a:xfrm>
              <a:off x="4771333" y="1418959"/>
              <a:ext cx="2675345" cy="316245"/>
            </a:xfrm>
            <a:prstGeom prst="rect">
              <a:avLst/>
            </a:prstGeom>
            <a:solidFill>
              <a:schemeClr val="bg1">
                <a:lumMod val="65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Adult = </a:t>
              </a:r>
              <a:r>
                <a:rPr lang="en-US" sz="1301" b="1" dirty="0" smtClean="0">
                  <a:effectLst>
                    <a:outerShdw blurRad="38100" dist="38100" dir="2700000" algn="tl">
                      <a:srgbClr val="000000">
                        <a:alpha val="43137"/>
                      </a:srgbClr>
                    </a:outerShdw>
                  </a:effectLst>
                </a:rPr>
                <a:t>$2,017,832</a:t>
              </a:r>
              <a:endParaRPr lang="en-US" sz="1301" b="1" dirty="0">
                <a:effectLst>
                  <a:outerShdw blurRad="38100" dist="38100" dir="2700000" algn="tl">
                    <a:srgbClr val="000000">
                      <a:alpha val="43137"/>
                    </a:srgbClr>
                  </a:outerShdw>
                </a:effectLst>
              </a:endParaRPr>
            </a:p>
          </p:txBody>
        </p:sp>
        <p:sp>
          <p:nvSpPr>
            <p:cNvPr id="7" name="Rectangle 6"/>
            <p:cNvSpPr/>
            <p:nvPr/>
          </p:nvSpPr>
          <p:spPr>
            <a:xfrm>
              <a:off x="7458925" y="1418959"/>
              <a:ext cx="2675345" cy="316245"/>
            </a:xfrm>
            <a:prstGeom prst="rect">
              <a:avLst/>
            </a:prstGeom>
            <a:solidFill>
              <a:schemeClr val="accent3">
                <a:lumMod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1" b="1" dirty="0">
                  <a:effectLst>
                    <a:outerShdw blurRad="38100" dist="38100" dir="2700000" algn="tl">
                      <a:srgbClr val="000000">
                        <a:alpha val="43137"/>
                      </a:srgbClr>
                    </a:outerShdw>
                  </a:effectLst>
                </a:rPr>
                <a:t>Dislocated Worker = </a:t>
              </a:r>
              <a:r>
                <a:rPr lang="en-US" sz="1301" b="1" dirty="0" smtClean="0">
                  <a:effectLst>
                    <a:outerShdw blurRad="38100" dist="38100" dir="2700000" algn="tl">
                      <a:srgbClr val="000000">
                        <a:alpha val="43137"/>
                      </a:srgbClr>
                    </a:outerShdw>
                  </a:effectLst>
                </a:rPr>
                <a:t>$2,341,552</a:t>
              </a:r>
              <a:endParaRPr lang="en-US" sz="1301" b="1" dirty="0">
                <a:effectLst>
                  <a:outerShdw blurRad="38100" dist="38100" dir="2700000" algn="tl">
                    <a:srgbClr val="000000">
                      <a:alpha val="43137"/>
                    </a:srgbClr>
                  </a:outerShdw>
                </a:effectLst>
              </a:endParaRPr>
            </a:p>
          </p:txBody>
        </p:sp>
      </p:grpSp>
      <p:sp>
        <p:nvSpPr>
          <p:cNvPr id="8" name="TextBox 7"/>
          <p:cNvSpPr txBox="1"/>
          <p:nvPr/>
        </p:nvSpPr>
        <p:spPr>
          <a:xfrm>
            <a:off x="376518" y="251115"/>
            <a:ext cx="8142005"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Funding Distribution PY18</a:t>
            </a:r>
          </a:p>
        </p:txBody>
      </p:sp>
    </p:spTree>
    <p:extLst>
      <p:ext uri="{BB962C8B-B14F-4D97-AF65-F5344CB8AC3E}">
        <p14:creationId xmlns:p14="http://schemas.microsoft.com/office/powerpoint/2010/main" val="2534354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716" y="378190"/>
            <a:ext cx="6946132" cy="646331"/>
          </a:xfrm>
          <a:prstGeom prst="rect">
            <a:avLst/>
          </a:prstGeom>
        </p:spPr>
        <p:txBody>
          <a:bodyPr wrap="none">
            <a:spAutoFit/>
          </a:bodyPr>
          <a:lstStyle/>
          <a:p>
            <a:r>
              <a:rPr lang="en-US" sz="3600" b="1" dirty="0">
                <a:solidFill>
                  <a:srgbClr val="00607F"/>
                </a:solidFill>
                <a:latin typeface="Montserrat"/>
                <a:cs typeface="Montserrat"/>
              </a:rPr>
              <a:t>WIOA Funding Distribution </a:t>
            </a:r>
            <a:endParaRPr lang="en-US" sz="3600" dirty="0"/>
          </a:p>
        </p:txBody>
      </p:sp>
      <p:graphicFrame>
        <p:nvGraphicFramePr>
          <p:cNvPr id="7" name="Table 6"/>
          <p:cNvGraphicFramePr>
            <a:graphicFrameLocks noGrp="1"/>
          </p:cNvGraphicFramePr>
          <p:nvPr>
            <p:extLst>
              <p:ext uri="{D42A27DB-BD31-4B8C-83A1-F6EECF244321}">
                <p14:modId xmlns:p14="http://schemas.microsoft.com/office/powerpoint/2010/main" val="2346874029"/>
              </p:ext>
            </p:extLst>
          </p:nvPr>
        </p:nvGraphicFramePr>
        <p:xfrm>
          <a:off x="4764782" y="1818128"/>
          <a:ext cx="4023874" cy="3210560"/>
        </p:xfrm>
        <a:graphic>
          <a:graphicData uri="http://schemas.openxmlformats.org/drawingml/2006/table">
            <a:tbl>
              <a:tblPr firstRow="1" bandRow="1">
                <a:tableStyleId>{93296810-A885-4BE3-A3E7-6D5BEEA58F35}</a:tableStyleId>
              </a:tblPr>
              <a:tblGrid>
                <a:gridCol w="3173507">
                  <a:extLst>
                    <a:ext uri="{9D8B030D-6E8A-4147-A177-3AD203B41FA5}">
                      <a16:colId xmlns:a16="http://schemas.microsoft.com/office/drawing/2014/main" val="1932266598"/>
                    </a:ext>
                  </a:extLst>
                </a:gridCol>
                <a:gridCol w="850367">
                  <a:extLst>
                    <a:ext uri="{9D8B030D-6E8A-4147-A177-3AD203B41FA5}">
                      <a16:colId xmlns:a16="http://schemas.microsoft.com/office/drawing/2014/main" val="2967462254"/>
                    </a:ext>
                  </a:extLst>
                </a:gridCol>
              </a:tblGrid>
              <a:tr h="370840">
                <a:tc>
                  <a:txBody>
                    <a:bodyPr/>
                    <a:lstStyle/>
                    <a:p>
                      <a:pPr algn="ctr"/>
                      <a:r>
                        <a:rPr lang="en-US" sz="1200" dirty="0" smtClean="0"/>
                        <a:t>Factor</a:t>
                      </a:r>
                      <a:endParaRPr lang="en-US" sz="1200" dirty="0">
                        <a:latin typeface="Candara" panose="020E0502030303020204" pitchFamily="34" charset="0"/>
                      </a:endParaRPr>
                    </a:p>
                  </a:txBody>
                  <a:tcPr/>
                </a:tc>
                <a:tc>
                  <a:txBody>
                    <a:bodyPr/>
                    <a:lstStyle/>
                    <a:p>
                      <a:pPr algn="ctr"/>
                      <a:r>
                        <a:rPr lang="en-US" sz="1200" dirty="0" smtClean="0"/>
                        <a:t>Weight</a:t>
                      </a:r>
                      <a:endParaRPr lang="en-US" sz="1200" dirty="0">
                        <a:latin typeface="Candara" panose="020E0502030303020204" pitchFamily="34" charset="0"/>
                      </a:endParaRPr>
                    </a:p>
                  </a:txBody>
                  <a:tcPr/>
                </a:tc>
                <a:extLst>
                  <a:ext uri="{0D108BD9-81ED-4DB2-BD59-A6C34878D82A}">
                    <a16:rowId xmlns:a16="http://schemas.microsoft.com/office/drawing/2014/main" val="1615112823"/>
                  </a:ext>
                </a:extLst>
              </a:tr>
              <a:tr h="370840">
                <a:tc>
                  <a:txBody>
                    <a:bodyPr/>
                    <a:lstStyle/>
                    <a:p>
                      <a:r>
                        <a:rPr lang="en-US" sz="1200" dirty="0" smtClean="0"/>
                        <a:t>The relative number of unemployed</a:t>
                      </a:r>
                      <a:r>
                        <a:rPr lang="en-US" sz="1200" baseline="0" dirty="0" smtClean="0"/>
                        <a:t> individuals in areas of substantial unemployment , compared to the total number of unemployed individuals in all areas of substantial unemployment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1186770452"/>
                  </a:ext>
                </a:extLst>
              </a:tr>
              <a:tr h="370840">
                <a:tc>
                  <a:txBody>
                    <a:bodyPr/>
                    <a:lstStyle/>
                    <a:p>
                      <a:r>
                        <a:rPr lang="en-US" sz="1200" dirty="0" smtClean="0"/>
                        <a:t>The relative excess number of unemployed individuals</a:t>
                      </a:r>
                      <a:r>
                        <a:rPr lang="en-US" sz="1200" baseline="0" dirty="0" smtClean="0"/>
                        <a:t> in each local area, compared to the total excess number of unemployed individuals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3899423102"/>
                  </a:ext>
                </a:extLst>
              </a:tr>
              <a:tr h="370840">
                <a:tc>
                  <a:txBody>
                    <a:bodyPr/>
                    <a:lstStyle/>
                    <a:p>
                      <a:r>
                        <a:rPr lang="en-US" sz="1200" dirty="0" smtClean="0"/>
                        <a:t>The relative number of disadvantaged</a:t>
                      </a:r>
                      <a:r>
                        <a:rPr lang="en-US" sz="1200" baseline="0" dirty="0" smtClean="0"/>
                        <a:t> youth in each local area, compared to the total number of disadvantaged youth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1351674195"/>
                  </a:ext>
                </a:extLst>
              </a:tr>
              <a:tr h="370840">
                <a:tc>
                  <a:txBody>
                    <a:bodyPr/>
                    <a:lstStyle/>
                    <a:p>
                      <a:r>
                        <a:rPr lang="en-US" sz="1200" dirty="0" smtClean="0"/>
                        <a:t>Total</a:t>
                      </a:r>
                      <a:endParaRPr lang="en-US" sz="1200" dirty="0">
                        <a:latin typeface="Candara" panose="020E0502030303020204" pitchFamily="34" charset="0"/>
                      </a:endParaRPr>
                    </a:p>
                  </a:txBody>
                  <a:tcPr/>
                </a:tc>
                <a:tc>
                  <a:txBody>
                    <a:bodyPr/>
                    <a:lstStyle/>
                    <a:p>
                      <a:r>
                        <a:rPr lang="en-US" sz="1200" dirty="0" smtClean="0"/>
                        <a:t>100%</a:t>
                      </a:r>
                      <a:endParaRPr lang="en-US" sz="1200" dirty="0">
                        <a:latin typeface="Candara" panose="020E0502030303020204" pitchFamily="34" charset="0"/>
                      </a:endParaRPr>
                    </a:p>
                  </a:txBody>
                  <a:tcPr/>
                </a:tc>
                <a:extLst>
                  <a:ext uri="{0D108BD9-81ED-4DB2-BD59-A6C34878D82A}">
                    <a16:rowId xmlns:a16="http://schemas.microsoft.com/office/drawing/2014/main" val="2510099351"/>
                  </a:ext>
                </a:extLst>
              </a:tr>
            </a:tbl>
          </a:graphicData>
        </a:graphic>
      </p:graphicFrame>
      <p:sp>
        <p:nvSpPr>
          <p:cNvPr id="8" name="TextBox 7"/>
          <p:cNvSpPr txBox="1"/>
          <p:nvPr/>
        </p:nvSpPr>
        <p:spPr>
          <a:xfrm>
            <a:off x="4764782" y="1571907"/>
            <a:ext cx="3058808" cy="246221"/>
          </a:xfrm>
          <a:prstGeom prst="rect">
            <a:avLst/>
          </a:prstGeom>
          <a:noFill/>
        </p:spPr>
        <p:txBody>
          <a:bodyPr wrap="square" rtlCol="0">
            <a:spAutoFit/>
          </a:bodyPr>
          <a:lstStyle/>
          <a:p>
            <a:r>
              <a:rPr lang="en-US" sz="1000" b="1" dirty="0" smtClean="0">
                <a:latin typeface="Candara" panose="020E0502030303020204" pitchFamily="34" charset="0"/>
              </a:rPr>
              <a:t>Youth allocation factors and weights</a:t>
            </a:r>
            <a:endParaRPr lang="en-US" sz="1000" b="1" dirty="0">
              <a:latin typeface="Candara" panose="020E0502030303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431298399"/>
              </p:ext>
            </p:extLst>
          </p:nvPr>
        </p:nvGraphicFramePr>
        <p:xfrm>
          <a:off x="352184" y="1839472"/>
          <a:ext cx="4023874" cy="3167871"/>
        </p:xfrm>
        <a:graphic>
          <a:graphicData uri="http://schemas.openxmlformats.org/drawingml/2006/table">
            <a:tbl>
              <a:tblPr firstRow="1" bandRow="1">
                <a:tableStyleId>{00A15C55-8517-42AA-B614-E9B94910E393}</a:tableStyleId>
              </a:tblPr>
              <a:tblGrid>
                <a:gridCol w="3173507">
                  <a:extLst>
                    <a:ext uri="{9D8B030D-6E8A-4147-A177-3AD203B41FA5}">
                      <a16:colId xmlns:a16="http://schemas.microsoft.com/office/drawing/2014/main" val="1932266598"/>
                    </a:ext>
                  </a:extLst>
                </a:gridCol>
                <a:gridCol w="850367">
                  <a:extLst>
                    <a:ext uri="{9D8B030D-6E8A-4147-A177-3AD203B41FA5}">
                      <a16:colId xmlns:a16="http://schemas.microsoft.com/office/drawing/2014/main" val="2967462254"/>
                    </a:ext>
                  </a:extLst>
                </a:gridCol>
              </a:tblGrid>
              <a:tr h="328151">
                <a:tc>
                  <a:txBody>
                    <a:bodyPr/>
                    <a:lstStyle/>
                    <a:p>
                      <a:pPr algn="ctr"/>
                      <a:r>
                        <a:rPr lang="en-US" sz="1200" dirty="0" smtClean="0"/>
                        <a:t>Factor</a:t>
                      </a:r>
                      <a:endParaRPr lang="en-US" sz="1200" dirty="0">
                        <a:latin typeface="Candara" panose="020E0502030303020204" pitchFamily="34" charset="0"/>
                      </a:endParaRPr>
                    </a:p>
                  </a:txBody>
                  <a:tcPr/>
                </a:tc>
                <a:tc>
                  <a:txBody>
                    <a:bodyPr/>
                    <a:lstStyle/>
                    <a:p>
                      <a:pPr algn="ctr"/>
                      <a:r>
                        <a:rPr lang="en-US" sz="1200" dirty="0" smtClean="0"/>
                        <a:t>Weight</a:t>
                      </a:r>
                      <a:endParaRPr lang="en-US" sz="1200" dirty="0">
                        <a:latin typeface="Candara" panose="020E0502030303020204" pitchFamily="34" charset="0"/>
                      </a:endParaRPr>
                    </a:p>
                  </a:txBody>
                  <a:tcPr/>
                </a:tc>
                <a:extLst>
                  <a:ext uri="{0D108BD9-81ED-4DB2-BD59-A6C34878D82A}">
                    <a16:rowId xmlns:a16="http://schemas.microsoft.com/office/drawing/2014/main" val="1615112823"/>
                  </a:ext>
                </a:extLst>
              </a:tr>
              <a:tr h="370840">
                <a:tc>
                  <a:txBody>
                    <a:bodyPr/>
                    <a:lstStyle/>
                    <a:p>
                      <a:r>
                        <a:rPr lang="en-US" sz="1200" dirty="0" smtClean="0"/>
                        <a:t>The relative number of unemployed</a:t>
                      </a:r>
                      <a:r>
                        <a:rPr lang="en-US" sz="1200" baseline="0" dirty="0" smtClean="0"/>
                        <a:t> individuals in areas of substantial unemployment , compared to the total number of unemployed individuals in all areas of substantial unemployment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1186770452"/>
                  </a:ext>
                </a:extLst>
              </a:tr>
              <a:tr h="370840">
                <a:tc>
                  <a:txBody>
                    <a:bodyPr/>
                    <a:lstStyle/>
                    <a:p>
                      <a:r>
                        <a:rPr lang="en-US" sz="1200" dirty="0" smtClean="0"/>
                        <a:t>The relative excess number of unemployed individuals</a:t>
                      </a:r>
                      <a:r>
                        <a:rPr lang="en-US" sz="1200" baseline="0" dirty="0" smtClean="0"/>
                        <a:t> in each local area, compared to the total excess number of unemployed individuals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3899423102"/>
                  </a:ext>
                </a:extLst>
              </a:tr>
              <a:tr h="370840">
                <a:tc>
                  <a:txBody>
                    <a:bodyPr/>
                    <a:lstStyle/>
                    <a:p>
                      <a:r>
                        <a:rPr lang="en-US" sz="1200" dirty="0" smtClean="0"/>
                        <a:t>The relative number of disadvantaged</a:t>
                      </a:r>
                      <a:r>
                        <a:rPr lang="en-US" sz="1200" baseline="0" dirty="0" smtClean="0"/>
                        <a:t> adults in each local area, compared to the total number of disadvantaged adults in the state</a:t>
                      </a:r>
                      <a:endParaRPr lang="en-US" sz="1200" dirty="0">
                        <a:latin typeface="Candara" panose="020E0502030303020204" pitchFamily="34" charset="0"/>
                      </a:endParaRPr>
                    </a:p>
                  </a:txBody>
                  <a:tcPr/>
                </a:tc>
                <a:tc>
                  <a:txBody>
                    <a:bodyPr/>
                    <a:lstStyle/>
                    <a:p>
                      <a:r>
                        <a:rPr lang="en-US" sz="1200" dirty="0" smtClean="0"/>
                        <a:t>33 1/3%</a:t>
                      </a:r>
                      <a:endParaRPr lang="en-US" sz="1200" dirty="0">
                        <a:latin typeface="Candara" panose="020E0502030303020204" pitchFamily="34" charset="0"/>
                      </a:endParaRPr>
                    </a:p>
                  </a:txBody>
                  <a:tcPr/>
                </a:tc>
                <a:extLst>
                  <a:ext uri="{0D108BD9-81ED-4DB2-BD59-A6C34878D82A}">
                    <a16:rowId xmlns:a16="http://schemas.microsoft.com/office/drawing/2014/main" val="1351674195"/>
                  </a:ext>
                </a:extLst>
              </a:tr>
              <a:tr h="370840">
                <a:tc>
                  <a:txBody>
                    <a:bodyPr/>
                    <a:lstStyle/>
                    <a:p>
                      <a:r>
                        <a:rPr lang="en-US" sz="1200" dirty="0" smtClean="0"/>
                        <a:t>Total</a:t>
                      </a:r>
                      <a:endParaRPr lang="en-US" sz="1200" dirty="0">
                        <a:latin typeface="Candara" panose="020E0502030303020204" pitchFamily="34" charset="0"/>
                      </a:endParaRPr>
                    </a:p>
                  </a:txBody>
                  <a:tcPr/>
                </a:tc>
                <a:tc>
                  <a:txBody>
                    <a:bodyPr/>
                    <a:lstStyle/>
                    <a:p>
                      <a:r>
                        <a:rPr lang="en-US" sz="1200" dirty="0" smtClean="0"/>
                        <a:t>100%</a:t>
                      </a:r>
                      <a:endParaRPr lang="en-US" sz="1200" dirty="0">
                        <a:latin typeface="Candara" panose="020E0502030303020204" pitchFamily="34" charset="0"/>
                      </a:endParaRPr>
                    </a:p>
                  </a:txBody>
                  <a:tcPr/>
                </a:tc>
                <a:extLst>
                  <a:ext uri="{0D108BD9-81ED-4DB2-BD59-A6C34878D82A}">
                    <a16:rowId xmlns:a16="http://schemas.microsoft.com/office/drawing/2014/main" val="2510099351"/>
                  </a:ext>
                </a:extLst>
              </a:tr>
            </a:tbl>
          </a:graphicData>
        </a:graphic>
      </p:graphicFrame>
      <p:sp>
        <p:nvSpPr>
          <p:cNvPr id="11" name="TextBox 10"/>
          <p:cNvSpPr txBox="1"/>
          <p:nvPr/>
        </p:nvSpPr>
        <p:spPr>
          <a:xfrm>
            <a:off x="352184" y="1560571"/>
            <a:ext cx="3058808" cy="246221"/>
          </a:xfrm>
          <a:prstGeom prst="rect">
            <a:avLst/>
          </a:prstGeom>
          <a:noFill/>
        </p:spPr>
        <p:txBody>
          <a:bodyPr wrap="square" rtlCol="0">
            <a:spAutoFit/>
          </a:bodyPr>
          <a:lstStyle/>
          <a:p>
            <a:r>
              <a:rPr lang="en-US" sz="1000" b="1" dirty="0" smtClean="0">
                <a:latin typeface="Candara" panose="020E0502030303020204" pitchFamily="34" charset="0"/>
              </a:rPr>
              <a:t>Adult allocation factors and weights</a:t>
            </a:r>
            <a:endParaRPr lang="en-US" sz="1000" b="1" dirty="0">
              <a:latin typeface="Candara" panose="020E0502030303020204" pitchFamily="34" charset="0"/>
            </a:endParaRPr>
          </a:p>
        </p:txBody>
      </p:sp>
    </p:spTree>
    <p:extLst>
      <p:ext uri="{BB962C8B-B14F-4D97-AF65-F5344CB8AC3E}">
        <p14:creationId xmlns:p14="http://schemas.microsoft.com/office/powerpoint/2010/main" val="4146401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2305" y="2265333"/>
            <a:ext cx="3465499" cy="2677656"/>
          </a:xfrm>
          <a:prstGeom prst="rect">
            <a:avLst/>
          </a:prstGeom>
          <a:noFill/>
        </p:spPr>
        <p:txBody>
          <a:bodyPr wrap="square" rtlCol="0">
            <a:spAutoFit/>
          </a:bodyPr>
          <a:lstStyle/>
          <a:p>
            <a:pPr marL="285750" indent="-285750" algn="just">
              <a:buFont typeface="Arial" panose="020B0604020202020204" pitchFamily="34" charset="0"/>
              <a:buChar char="•"/>
            </a:pPr>
            <a:r>
              <a:rPr lang="en-US" sz="1400" dirty="0" smtClean="0">
                <a:latin typeface="Candara" panose="020E0502030303020204" pitchFamily="34" charset="0"/>
              </a:rPr>
              <a:t>Minimum allocations to local areas are calculated based on the average allocation percentage of the local area for the preceding two fiscal years.</a:t>
            </a:r>
          </a:p>
          <a:p>
            <a:pPr algn="just"/>
            <a:endParaRPr lang="en-US" sz="1400" dirty="0" smtClean="0">
              <a:latin typeface="Candara" panose="020E0502030303020204" pitchFamily="34" charset="0"/>
            </a:endParaRPr>
          </a:p>
          <a:p>
            <a:pPr marL="285750" indent="-285750" algn="just">
              <a:buFont typeface="Arial" panose="020B0604020202020204" pitchFamily="34" charset="0"/>
              <a:buChar char="•"/>
            </a:pPr>
            <a:r>
              <a:rPr lang="en-US" sz="1400" dirty="0" smtClean="0">
                <a:latin typeface="Candara" panose="020E0502030303020204" pitchFamily="34" charset="0"/>
              </a:rPr>
              <a:t>For each of the youth, adult, and dislocated worker programs, a local area must not receive an allocation percentage for a fiscal year that is less that 90 percent of the average allocation percentage of the local area for the preceding two fiscal years.  </a:t>
            </a:r>
            <a:endParaRPr lang="en-US" sz="1400" dirty="0">
              <a:latin typeface="Candara" panose="020E0502030303020204" pitchFamily="34" charset="0"/>
            </a:endParaRPr>
          </a:p>
        </p:txBody>
      </p:sp>
      <p:sp>
        <p:nvSpPr>
          <p:cNvPr id="3" name="Rectangle 2"/>
          <p:cNvSpPr/>
          <p:nvPr/>
        </p:nvSpPr>
        <p:spPr>
          <a:xfrm>
            <a:off x="1291716" y="378190"/>
            <a:ext cx="6946132" cy="646331"/>
          </a:xfrm>
          <a:prstGeom prst="rect">
            <a:avLst/>
          </a:prstGeom>
        </p:spPr>
        <p:txBody>
          <a:bodyPr wrap="none">
            <a:spAutoFit/>
          </a:bodyPr>
          <a:lstStyle/>
          <a:p>
            <a:r>
              <a:rPr lang="en-US" sz="3600" b="1" dirty="0">
                <a:solidFill>
                  <a:srgbClr val="00607F"/>
                </a:solidFill>
                <a:latin typeface="Montserrat"/>
                <a:cs typeface="Montserrat"/>
              </a:rPr>
              <a:t>WIOA Funding Distribution </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3790420690"/>
              </p:ext>
            </p:extLst>
          </p:nvPr>
        </p:nvGraphicFramePr>
        <p:xfrm>
          <a:off x="787014" y="2080916"/>
          <a:ext cx="3977768" cy="3017502"/>
        </p:xfrm>
        <a:graphic>
          <a:graphicData uri="http://schemas.openxmlformats.org/drawingml/2006/table">
            <a:tbl>
              <a:tblPr firstRow="1" bandRow="1">
                <a:tableStyleId>{7DF18680-E054-41AD-8BC1-D1AEF772440D}</a:tableStyleId>
              </a:tblPr>
              <a:tblGrid>
                <a:gridCol w="2978844">
                  <a:extLst>
                    <a:ext uri="{9D8B030D-6E8A-4147-A177-3AD203B41FA5}">
                      <a16:colId xmlns:a16="http://schemas.microsoft.com/office/drawing/2014/main" val="1699336373"/>
                    </a:ext>
                  </a:extLst>
                </a:gridCol>
                <a:gridCol w="998924">
                  <a:extLst>
                    <a:ext uri="{9D8B030D-6E8A-4147-A177-3AD203B41FA5}">
                      <a16:colId xmlns:a16="http://schemas.microsoft.com/office/drawing/2014/main" val="444857352"/>
                    </a:ext>
                  </a:extLst>
                </a:gridCol>
              </a:tblGrid>
              <a:tr h="335278">
                <a:tc>
                  <a:txBody>
                    <a:bodyPr/>
                    <a:lstStyle/>
                    <a:p>
                      <a:pPr algn="ctr"/>
                      <a:r>
                        <a:rPr lang="en-US" sz="1100" dirty="0" smtClean="0"/>
                        <a:t>Factor</a:t>
                      </a:r>
                      <a:endParaRPr lang="en-US" sz="1100" dirty="0">
                        <a:latin typeface="Candara" panose="020E0502030303020204" pitchFamily="34" charset="0"/>
                      </a:endParaRPr>
                    </a:p>
                  </a:txBody>
                  <a:tcPr/>
                </a:tc>
                <a:tc>
                  <a:txBody>
                    <a:bodyPr/>
                    <a:lstStyle/>
                    <a:p>
                      <a:pPr algn="ctr"/>
                      <a:r>
                        <a:rPr lang="en-US" sz="1100" dirty="0" smtClean="0"/>
                        <a:t>Weight</a:t>
                      </a:r>
                      <a:endParaRPr lang="en-US" sz="1100" dirty="0" smtClean="0">
                        <a:latin typeface="Candara" panose="020E0502030303020204" pitchFamily="34" charset="0"/>
                      </a:endParaRPr>
                    </a:p>
                  </a:txBody>
                  <a:tcPr/>
                </a:tc>
                <a:extLst>
                  <a:ext uri="{0D108BD9-81ED-4DB2-BD59-A6C34878D82A}">
                    <a16:rowId xmlns:a16="http://schemas.microsoft.com/office/drawing/2014/main" val="1319289808"/>
                  </a:ext>
                </a:extLst>
              </a:tr>
              <a:tr h="335278">
                <a:tc>
                  <a:txBody>
                    <a:bodyPr/>
                    <a:lstStyle/>
                    <a:p>
                      <a:r>
                        <a:rPr lang="en-US" sz="1100" dirty="0" smtClean="0"/>
                        <a:t>Insured unemployment data</a:t>
                      </a:r>
                      <a:endParaRPr lang="en-US" sz="1100" dirty="0">
                        <a:latin typeface="Candara" panose="020E0502030303020204" pitchFamily="34" charset="0"/>
                      </a:endParaRPr>
                    </a:p>
                  </a:txBody>
                  <a:tcPr/>
                </a:tc>
                <a:tc>
                  <a:txBody>
                    <a:bodyPr/>
                    <a:lstStyle/>
                    <a:p>
                      <a:r>
                        <a:rPr lang="en-US" sz="1100" dirty="0" smtClean="0"/>
                        <a:t>15%</a:t>
                      </a:r>
                      <a:endParaRPr lang="en-US" sz="1100" dirty="0">
                        <a:latin typeface="Candara" panose="020E0502030303020204" pitchFamily="34" charset="0"/>
                      </a:endParaRPr>
                    </a:p>
                  </a:txBody>
                  <a:tcPr/>
                </a:tc>
                <a:extLst>
                  <a:ext uri="{0D108BD9-81ED-4DB2-BD59-A6C34878D82A}">
                    <a16:rowId xmlns:a16="http://schemas.microsoft.com/office/drawing/2014/main" val="3598944929"/>
                  </a:ext>
                </a:extLst>
              </a:tr>
              <a:tr h="335278">
                <a:tc>
                  <a:txBody>
                    <a:bodyPr/>
                    <a:lstStyle/>
                    <a:p>
                      <a:r>
                        <a:rPr lang="en-US" sz="1100" dirty="0" smtClean="0"/>
                        <a:t>Unemployment</a:t>
                      </a:r>
                      <a:r>
                        <a:rPr lang="en-US" sz="1100" baseline="0" dirty="0" smtClean="0"/>
                        <a:t> concentrations</a:t>
                      </a:r>
                      <a:endParaRPr lang="en-US" sz="1100" dirty="0">
                        <a:latin typeface="Candara" panose="020E0502030303020204" pitchFamily="34" charset="0"/>
                      </a:endParaRPr>
                    </a:p>
                  </a:txBody>
                  <a:tcPr/>
                </a:tc>
                <a:tc>
                  <a:txBody>
                    <a:bodyPr/>
                    <a:lstStyle/>
                    <a:p>
                      <a:r>
                        <a:rPr lang="en-US" sz="1100" dirty="0" smtClean="0"/>
                        <a:t>15%</a:t>
                      </a:r>
                      <a:endParaRPr lang="en-US" sz="1100" dirty="0">
                        <a:latin typeface="Candara" panose="020E0502030303020204" pitchFamily="34" charset="0"/>
                      </a:endParaRPr>
                    </a:p>
                  </a:txBody>
                  <a:tcPr/>
                </a:tc>
                <a:extLst>
                  <a:ext uri="{0D108BD9-81ED-4DB2-BD59-A6C34878D82A}">
                    <a16:rowId xmlns:a16="http://schemas.microsoft.com/office/drawing/2014/main" val="2643574909"/>
                  </a:ext>
                </a:extLst>
              </a:tr>
              <a:tr h="335278">
                <a:tc>
                  <a:txBody>
                    <a:bodyPr/>
                    <a:lstStyle/>
                    <a:p>
                      <a:r>
                        <a:rPr lang="en-US" sz="1100" dirty="0" smtClean="0"/>
                        <a:t>Plant closings and mass</a:t>
                      </a:r>
                      <a:r>
                        <a:rPr lang="en-US" sz="1100" baseline="0" dirty="0" smtClean="0"/>
                        <a:t> layoff data</a:t>
                      </a:r>
                      <a:endParaRPr lang="en-US" sz="1100" dirty="0">
                        <a:latin typeface="Candara" panose="020E0502030303020204" pitchFamily="34" charset="0"/>
                      </a:endParaRPr>
                    </a:p>
                  </a:txBody>
                  <a:tcPr/>
                </a:tc>
                <a:tc>
                  <a:txBody>
                    <a:bodyPr/>
                    <a:lstStyle/>
                    <a:p>
                      <a:r>
                        <a:rPr lang="en-US" sz="1100" dirty="0" smtClean="0"/>
                        <a:t>20%</a:t>
                      </a:r>
                      <a:endParaRPr lang="en-US" sz="1100" dirty="0">
                        <a:latin typeface="Candara" panose="020E0502030303020204" pitchFamily="34" charset="0"/>
                      </a:endParaRPr>
                    </a:p>
                  </a:txBody>
                  <a:tcPr/>
                </a:tc>
                <a:extLst>
                  <a:ext uri="{0D108BD9-81ED-4DB2-BD59-A6C34878D82A}">
                    <a16:rowId xmlns:a16="http://schemas.microsoft.com/office/drawing/2014/main" val="3305444294"/>
                  </a:ext>
                </a:extLst>
              </a:tr>
              <a:tr h="335278">
                <a:tc>
                  <a:txBody>
                    <a:bodyPr/>
                    <a:lstStyle/>
                    <a:p>
                      <a:r>
                        <a:rPr lang="en-US" sz="1100" dirty="0" smtClean="0"/>
                        <a:t>Declining industries data</a:t>
                      </a:r>
                      <a:endParaRPr lang="en-US" sz="1100" dirty="0">
                        <a:latin typeface="Candara" panose="020E0502030303020204" pitchFamily="34" charset="0"/>
                      </a:endParaRPr>
                    </a:p>
                  </a:txBody>
                  <a:tcPr/>
                </a:tc>
                <a:tc>
                  <a:txBody>
                    <a:bodyPr/>
                    <a:lstStyle/>
                    <a:p>
                      <a:r>
                        <a:rPr lang="en-US" sz="1100" dirty="0" smtClean="0"/>
                        <a:t>5%</a:t>
                      </a:r>
                      <a:endParaRPr lang="en-US" sz="1100" dirty="0" smtClean="0">
                        <a:latin typeface="Candara" panose="020E0502030303020204" pitchFamily="34" charset="0"/>
                      </a:endParaRPr>
                    </a:p>
                  </a:txBody>
                  <a:tcPr/>
                </a:tc>
                <a:extLst>
                  <a:ext uri="{0D108BD9-81ED-4DB2-BD59-A6C34878D82A}">
                    <a16:rowId xmlns:a16="http://schemas.microsoft.com/office/drawing/2014/main" val="3174575490"/>
                  </a:ext>
                </a:extLst>
              </a:tr>
              <a:tr h="335278">
                <a:tc>
                  <a:txBody>
                    <a:bodyPr/>
                    <a:lstStyle/>
                    <a:p>
                      <a:r>
                        <a:rPr lang="en-US" sz="1100" dirty="0" smtClean="0"/>
                        <a:t>Farmer-rancher economic hardship data</a:t>
                      </a:r>
                      <a:endParaRPr lang="en-US" sz="1100" dirty="0">
                        <a:latin typeface="Candara" panose="020E0502030303020204" pitchFamily="34" charset="0"/>
                      </a:endParaRPr>
                    </a:p>
                  </a:txBody>
                  <a:tcPr/>
                </a:tc>
                <a:tc>
                  <a:txBody>
                    <a:bodyPr/>
                    <a:lstStyle/>
                    <a:p>
                      <a:r>
                        <a:rPr lang="en-US" sz="1100" dirty="0" smtClean="0"/>
                        <a:t>5%</a:t>
                      </a:r>
                      <a:endParaRPr lang="en-US" sz="1100" dirty="0">
                        <a:latin typeface="Candara" panose="020E0502030303020204" pitchFamily="34" charset="0"/>
                      </a:endParaRPr>
                    </a:p>
                  </a:txBody>
                  <a:tcPr/>
                </a:tc>
                <a:extLst>
                  <a:ext uri="{0D108BD9-81ED-4DB2-BD59-A6C34878D82A}">
                    <a16:rowId xmlns:a16="http://schemas.microsoft.com/office/drawing/2014/main" val="3506382482"/>
                  </a:ext>
                </a:extLst>
              </a:tr>
              <a:tr h="335278">
                <a:tc>
                  <a:txBody>
                    <a:bodyPr/>
                    <a:lstStyle/>
                    <a:p>
                      <a:r>
                        <a:rPr lang="en-US" sz="1100" dirty="0" smtClean="0"/>
                        <a:t>Long-term unemployment</a:t>
                      </a:r>
                      <a:r>
                        <a:rPr lang="en-US" sz="1100" baseline="0" dirty="0" smtClean="0"/>
                        <a:t> data</a:t>
                      </a:r>
                      <a:endParaRPr lang="en-US" sz="1100" dirty="0">
                        <a:latin typeface="Candara" panose="020E0502030303020204" pitchFamily="34" charset="0"/>
                      </a:endParaRPr>
                    </a:p>
                  </a:txBody>
                  <a:tcPr/>
                </a:tc>
                <a:tc>
                  <a:txBody>
                    <a:bodyPr/>
                    <a:lstStyle/>
                    <a:p>
                      <a:r>
                        <a:rPr lang="en-US" sz="1100" dirty="0" smtClean="0"/>
                        <a:t>20%</a:t>
                      </a:r>
                      <a:endParaRPr lang="en-US" sz="1100" dirty="0">
                        <a:latin typeface="Candara" panose="020E0502030303020204" pitchFamily="34" charset="0"/>
                      </a:endParaRPr>
                    </a:p>
                  </a:txBody>
                  <a:tcPr/>
                </a:tc>
                <a:extLst>
                  <a:ext uri="{0D108BD9-81ED-4DB2-BD59-A6C34878D82A}">
                    <a16:rowId xmlns:a16="http://schemas.microsoft.com/office/drawing/2014/main" val="3828495927"/>
                  </a:ext>
                </a:extLst>
              </a:tr>
              <a:tr h="335278">
                <a:tc>
                  <a:txBody>
                    <a:bodyPr/>
                    <a:lstStyle/>
                    <a:p>
                      <a:r>
                        <a:rPr lang="en-US" sz="1100" dirty="0" smtClean="0"/>
                        <a:t>Dislocated worker program</a:t>
                      </a:r>
                      <a:r>
                        <a:rPr lang="en-US" sz="1100" baseline="0" dirty="0" smtClean="0"/>
                        <a:t> enrollment data</a:t>
                      </a:r>
                      <a:endParaRPr lang="en-US" sz="1100" dirty="0">
                        <a:latin typeface="Candara" panose="020E0502030303020204" pitchFamily="34" charset="0"/>
                      </a:endParaRPr>
                    </a:p>
                  </a:txBody>
                  <a:tcPr/>
                </a:tc>
                <a:tc>
                  <a:txBody>
                    <a:bodyPr/>
                    <a:lstStyle/>
                    <a:p>
                      <a:r>
                        <a:rPr lang="en-US" sz="1100" dirty="0" smtClean="0"/>
                        <a:t>20%</a:t>
                      </a:r>
                      <a:endParaRPr lang="en-US" sz="1100" dirty="0">
                        <a:latin typeface="Candara" panose="020E0502030303020204" pitchFamily="34" charset="0"/>
                      </a:endParaRPr>
                    </a:p>
                  </a:txBody>
                  <a:tcPr/>
                </a:tc>
                <a:extLst>
                  <a:ext uri="{0D108BD9-81ED-4DB2-BD59-A6C34878D82A}">
                    <a16:rowId xmlns:a16="http://schemas.microsoft.com/office/drawing/2014/main" val="4132181172"/>
                  </a:ext>
                </a:extLst>
              </a:tr>
              <a:tr h="335278">
                <a:tc>
                  <a:txBody>
                    <a:bodyPr/>
                    <a:lstStyle/>
                    <a:p>
                      <a:r>
                        <a:rPr lang="en-US" sz="1100" dirty="0" smtClean="0"/>
                        <a:t>Total</a:t>
                      </a:r>
                      <a:endParaRPr lang="en-US" sz="1100" dirty="0">
                        <a:latin typeface="Candara" panose="020E0502030303020204" pitchFamily="34" charset="0"/>
                      </a:endParaRPr>
                    </a:p>
                  </a:txBody>
                  <a:tcPr/>
                </a:tc>
                <a:tc>
                  <a:txBody>
                    <a:bodyPr/>
                    <a:lstStyle/>
                    <a:p>
                      <a:r>
                        <a:rPr lang="en-US" sz="1100" dirty="0" smtClean="0"/>
                        <a:t>100%</a:t>
                      </a:r>
                      <a:endParaRPr lang="en-US" sz="1100" dirty="0">
                        <a:latin typeface="Candara" panose="020E0502030303020204" pitchFamily="34" charset="0"/>
                      </a:endParaRPr>
                    </a:p>
                  </a:txBody>
                  <a:tcPr/>
                </a:tc>
                <a:extLst>
                  <a:ext uri="{0D108BD9-81ED-4DB2-BD59-A6C34878D82A}">
                    <a16:rowId xmlns:a16="http://schemas.microsoft.com/office/drawing/2014/main" val="1204845101"/>
                  </a:ext>
                </a:extLst>
              </a:tr>
            </a:tbl>
          </a:graphicData>
        </a:graphic>
      </p:graphicFrame>
      <p:sp>
        <p:nvSpPr>
          <p:cNvPr id="6" name="TextBox 5"/>
          <p:cNvSpPr txBox="1"/>
          <p:nvPr/>
        </p:nvSpPr>
        <p:spPr>
          <a:xfrm>
            <a:off x="787014" y="1834695"/>
            <a:ext cx="3058808" cy="246221"/>
          </a:xfrm>
          <a:prstGeom prst="rect">
            <a:avLst/>
          </a:prstGeom>
          <a:noFill/>
        </p:spPr>
        <p:txBody>
          <a:bodyPr wrap="square" rtlCol="0">
            <a:spAutoFit/>
          </a:bodyPr>
          <a:lstStyle/>
          <a:p>
            <a:r>
              <a:rPr lang="en-US" sz="1000" b="1" dirty="0" smtClean="0">
                <a:latin typeface="Candara" panose="020E0502030303020204" pitchFamily="34" charset="0"/>
              </a:rPr>
              <a:t>Dislocated worker allocation factors and weights</a:t>
            </a:r>
            <a:endParaRPr lang="en-US" sz="1000" b="1" dirty="0">
              <a:latin typeface="Candara" panose="020E0502030303020204" pitchFamily="34" charset="0"/>
            </a:endParaRPr>
          </a:p>
        </p:txBody>
      </p:sp>
    </p:spTree>
    <p:extLst>
      <p:ext uri="{BB962C8B-B14F-4D97-AF65-F5344CB8AC3E}">
        <p14:creationId xmlns:p14="http://schemas.microsoft.com/office/powerpoint/2010/main" val="4100131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156" y="91004"/>
            <a:ext cx="9021056" cy="1200329"/>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Adult and Dislocated Worker Programs</a:t>
            </a:r>
          </a:p>
        </p:txBody>
      </p:sp>
      <p:sp>
        <p:nvSpPr>
          <p:cNvPr id="4" name="Rectangle 3"/>
          <p:cNvSpPr/>
          <p:nvPr/>
        </p:nvSpPr>
        <p:spPr>
          <a:xfrm>
            <a:off x="430306" y="1463654"/>
            <a:ext cx="8152759" cy="3539430"/>
          </a:xfrm>
          <a:prstGeom prst="rect">
            <a:avLst/>
          </a:prstGeom>
        </p:spPr>
        <p:txBody>
          <a:bodyPr wrap="square">
            <a:spAutoFit/>
          </a:bodyPr>
          <a:lstStyle/>
          <a:p>
            <a:pPr algn="just" defTabSz="931774">
              <a:defRPr/>
            </a:pPr>
            <a:r>
              <a:rPr lang="en-US" sz="1600" dirty="0">
                <a:latin typeface="Candara" panose="020E0502030303020204" pitchFamily="34" charset="0"/>
              </a:rPr>
              <a:t>The Adult and Dislocated Worker Programs play a key role in helping </a:t>
            </a:r>
            <a:r>
              <a:rPr lang="en-US" sz="1600" dirty="0" smtClean="0">
                <a:latin typeface="Candara" panose="020E0502030303020204" pitchFamily="34" charset="0"/>
              </a:rPr>
              <a:t>Nebraskan’s </a:t>
            </a:r>
            <a:r>
              <a:rPr lang="en-US" sz="1600" dirty="0">
                <a:latin typeface="Candara" panose="020E0502030303020204" pitchFamily="34" charset="0"/>
              </a:rPr>
              <a:t>find dignified and meaningful </a:t>
            </a:r>
            <a:r>
              <a:rPr lang="en-US" sz="1600" dirty="0" smtClean="0">
                <a:latin typeface="Candara" panose="020E0502030303020204" pitchFamily="34" charset="0"/>
              </a:rPr>
              <a:t>work. These two programs, along with the Youth Program, which will we cover in the next slide, form the backbone of what is traditionally considered WIOA.  </a:t>
            </a:r>
          </a:p>
          <a:p>
            <a:pPr algn="just" defTabSz="931774">
              <a:defRPr/>
            </a:pPr>
            <a:endParaRPr lang="en-US" sz="1600" dirty="0">
              <a:latin typeface="Candara" panose="020E0502030303020204" pitchFamily="34" charset="0"/>
            </a:endParaRPr>
          </a:p>
          <a:p>
            <a:pPr algn="just" defTabSz="931774">
              <a:defRPr/>
            </a:pPr>
            <a:r>
              <a:rPr lang="en-US" sz="1600" b="1" dirty="0" smtClean="0">
                <a:latin typeface="Candara" panose="020E0502030303020204" pitchFamily="34" charset="0"/>
              </a:rPr>
              <a:t>Both </a:t>
            </a:r>
            <a:r>
              <a:rPr lang="en-US" sz="1600" b="1" dirty="0">
                <a:latin typeface="Candara" panose="020E0502030303020204" pitchFamily="34" charset="0"/>
              </a:rPr>
              <a:t>programs provide three types of career services: </a:t>
            </a:r>
            <a:endParaRPr lang="en-US" sz="1600" b="1" dirty="0" smtClean="0">
              <a:latin typeface="Candara" panose="020E0502030303020204" pitchFamily="34" charset="0"/>
            </a:endParaRPr>
          </a:p>
          <a:p>
            <a:pPr algn="just" defTabSz="931774">
              <a:defRPr/>
            </a:pPr>
            <a:endParaRPr lang="en-US" sz="1600" dirty="0" smtClean="0">
              <a:latin typeface="Candara" panose="020E0502030303020204" pitchFamily="34" charset="0"/>
            </a:endParaRPr>
          </a:p>
          <a:p>
            <a:pPr marL="342900" indent="-342900" algn="just" defTabSz="931774">
              <a:buFont typeface="+mj-lt"/>
              <a:buAutoNum type="arabicPeriod"/>
              <a:defRPr/>
            </a:pPr>
            <a:r>
              <a:rPr lang="en-US" sz="1600" dirty="0" smtClean="0">
                <a:latin typeface="Candara" panose="020E0502030303020204" pitchFamily="34" charset="0"/>
              </a:rPr>
              <a:t>basic </a:t>
            </a:r>
            <a:r>
              <a:rPr lang="en-US" sz="1600" dirty="0">
                <a:latin typeface="Candara" panose="020E0502030303020204" pitchFamily="34" charset="0"/>
              </a:rPr>
              <a:t>career </a:t>
            </a:r>
            <a:r>
              <a:rPr lang="en-US" sz="1600" dirty="0" smtClean="0">
                <a:latin typeface="Candara" panose="020E0502030303020204" pitchFamily="34" charset="0"/>
              </a:rPr>
              <a:t>services,</a:t>
            </a:r>
          </a:p>
          <a:p>
            <a:pPr marL="342900" indent="-342900" algn="just" defTabSz="931774">
              <a:buFont typeface="+mj-lt"/>
              <a:buAutoNum type="arabicPeriod"/>
              <a:defRPr/>
            </a:pPr>
            <a:r>
              <a:rPr lang="en-US" sz="1600" dirty="0" smtClean="0">
                <a:latin typeface="Candara" panose="020E0502030303020204" pitchFamily="34" charset="0"/>
              </a:rPr>
              <a:t>individualized </a:t>
            </a:r>
            <a:r>
              <a:rPr lang="en-US" sz="1600" dirty="0">
                <a:latin typeface="Candara" panose="020E0502030303020204" pitchFamily="34" charset="0"/>
              </a:rPr>
              <a:t>career services including training </a:t>
            </a:r>
            <a:r>
              <a:rPr lang="en-US" sz="1600" dirty="0" smtClean="0">
                <a:latin typeface="Candara" panose="020E0502030303020204" pitchFamily="34" charset="0"/>
              </a:rPr>
              <a:t>services; and</a:t>
            </a:r>
          </a:p>
          <a:p>
            <a:pPr marL="342900" indent="-342900" algn="just" defTabSz="931774">
              <a:buFont typeface="+mj-lt"/>
              <a:buAutoNum type="arabicPeriod"/>
              <a:defRPr/>
            </a:pPr>
            <a:r>
              <a:rPr lang="en-US" sz="1600" dirty="0" smtClean="0">
                <a:latin typeface="Candara" panose="020E0502030303020204" pitchFamily="34" charset="0"/>
              </a:rPr>
              <a:t>follow-up </a:t>
            </a:r>
            <a:r>
              <a:rPr lang="en-US" sz="1600" dirty="0">
                <a:latin typeface="Candara" panose="020E0502030303020204" pitchFamily="34" charset="0"/>
              </a:rPr>
              <a:t>services.  </a:t>
            </a:r>
            <a:endParaRPr lang="en-US" sz="1600" dirty="0" smtClean="0">
              <a:latin typeface="Candara" panose="020E0502030303020204" pitchFamily="34" charset="0"/>
            </a:endParaRPr>
          </a:p>
          <a:p>
            <a:pPr algn="just" defTabSz="931774">
              <a:defRPr/>
            </a:pPr>
            <a:endParaRPr lang="en-US" sz="1600" dirty="0">
              <a:latin typeface="Candara" panose="020E0502030303020204" pitchFamily="34" charset="0"/>
            </a:endParaRPr>
          </a:p>
          <a:p>
            <a:pPr algn="just" defTabSz="931774">
              <a:defRPr/>
            </a:pPr>
            <a:r>
              <a:rPr lang="en-US" sz="1600" dirty="0" smtClean="0">
                <a:latin typeface="Candara" panose="020E0502030303020204" pitchFamily="34" charset="0"/>
              </a:rPr>
              <a:t>The </a:t>
            </a:r>
            <a:r>
              <a:rPr lang="en-US" sz="1600" dirty="0">
                <a:latin typeface="Candara" panose="020E0502030303020204" pitchFamily="34" charset="0"/>
              </a:rPr>
              <a:t>Adult Program focuses on serving “individuals with barriers to employment”.  While the Dislocated Worker Program is designed to assist workers affected by a business closure or layoff. Both programs can either be a pathway to the middle class or an opportunity to maintain and build skills to remain in the middle class.  </a:t>
            </a:r>
          </a:p>
        </p:txBody>
      </p:sp>
    </p:spTree>
    <p:extLst>
      <p:ext uri="{BB962C8B-B14F-4D97-AF65-F5344CB8AC3E}">
        <p14:creationId xmlns:p14="http://schemas.microsoft.com/office/powerpoint/2010/main" val="5662937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8&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4289</Words>
  <Application>Microsoft Office PowerPoint</Application>
  <PresentationFormat>On-screen Show (4:3)</PresentationFormat>
  <Paragraphs>493</Paragraphs>
  <Slides>30</Slides>
  <Notes>12</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30</vt:i4>
      </vt:variant>
    </vt:vector>
  </HeadingPairs>
  <TitlesOfParts>
    <vt:vector size="45" baseType="lpstr">
      <vt:lpstr>Adobe Fan Heiti Std B</vt:lpstr>
      <vt:lpstr>Adobe Garamond Pro</vt:lpstr>
      <vt:lpstr>Arial</vt:lpstr>
      <vt:lpstr>Arial Narrow</vt:lpstr>
      <vt:lpstr>Bangla MN</vt:lpstr>
      <vt:lpstr>Calibri</vt:lpstr>
      <vt:lpstr>Candara</vt:lpstr>
      <vt:lpstr>Century Gothic</vt:lpstr>
      <vt:lpstr>Montserrat</vt:lpstr>
      <vt:lpstr>Montserrat Light</vt:lpstr>
      <vt:lpstr>Times New Roman</vt:lpstr>
      <vt:lpstr>Wingdings</vt:lpstr>
      <vt:lpstr>Wingdings 3</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Firespring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Gohring</dc:creator>
  <cp:lastModifiedBy>Ashley Mathers</cp:lastModifiedBy>
  <cp:revision>85</cp:revision>
  <cp:lastPrinted>2019-04-30T20:07:03Z</cp:lastPrinted>
  <dcterms:created xsi:type="dcterms:W3CDTF">2016-05-16T15:39:28Z</dcterms:created>
  <dcterms:modified xsi:type="dcterms:W3CDTF">2019-05-09T18:38:16Z</dcterms:modified>
</cp:coreProperties>
</file>