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14"/>
  </p:notesMasterIdLst>
  <p:sldIdLst>
    <p:sldId id="256" r:id="rId3"/>
    <p:sldId id="281" r:id="rId4"/>
    <p:sldId id="271" r:id="rId5"/>
    <p:sldId id="280" r:id="rId6"/>
    <p:sldId id="272" r:id="rId7"/>
    <p:sldId id="273" r:id="rId8"/>
    <p:sldId id="274" r:id="rId9"/>
    <p:sldId id="276" r:id="rId10"/>
    <p:sldId id="277" r:id="rId11"/>
    <p:sldId id="278" r:id="rId12"/>
    <p:sldId id="279" r:id="rId13"/>
  </p:sldIdLst>
  <p:sldSz cx="9144000" cy="6858000" type="screen4x3"/>
  <p:notesSz cx="7010400" cy="92964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4" autoAdjust="0"/>
    <p:restoredTop sz="94689" autoAdjust="0"/>
  </p:normalViewPr>
  <p:slideViewPr>
    <p:cSldViewPr snapToGrid="0" snapToObjects="1">
      <p:cViewPr varScale="1">
        <p:scale>
          <a:sx n="46" d="100"/>
          <a:sy n="46" d="100"/>
        </p:scale>
        <p:origin x="116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6F49583-86AE-49C3-AD34-CFCD6A00B36D}" type="datetimeFigureOut">
              <a:rPr lang="en-US" smtClean="0"/>
              <a:t>1/11/2017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592EF15-6ADE-4719-98AC-64554BFD6393}" type="slidenum">
              <a:rPr lang="en-US" smtClean="0"/>
              <a:t>‹#›</a:t>
            </a:fld>
            <a:endParaRPr lang="en-US"/>
          </a:p>
        </p:txBody>
      </p:sp>
    </p:spTree>
    <p:extLst>
      <p:ext uri="{BB962C8B-B14F-4D97-AF65-F5344CB8AC3E}">
        <p14:creationId xmlns:p14="http://schemas.microsoft.com/office/powerpoint/2010/main" val="2305819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5DDF14-A9B9-40A1-8E3E-D65E548D3F10}" type="slidenum">
              <a:rPr lang="en-US" smtClean="0"/>
              <a:t>6</a:t>
            </a:fld>
            <a:endParaRPr lang="en-US"/>
          </a:p>
        </p:txBody>
      </p:sp>
    </p:spTree>
    <p:extLst>
      <p:ext uri="{BB962C8B-B14F-4D97-AF65-F5344CB8AC3E}">
        <p14:creationId xmlns:p14="http://schemas.microsoft.com/office/powerpoint/2010/main" val="1593302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69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784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8" name="TextBox 7"/>
          <p:cNvSpPr txBox="1"/>
          <p:nvPr userDrawn="1"/>
        </p:nvSpPr>
        <p:spPr>
          <a:xfrm>
            <a:off x="1190808" y="561528"/>
            <a:ext cx="7257945" cy="276999"/>
          </a:xfrm>
          <a:prstGeom prst="rect">
            <a:avLst/>
          </a:prstGeom>
          <a:noFill/>
        </p:spPr>
        <p:txBody>
          <a:bodyPr wrap="square" rtlCol="0">
            <a:spAutoFit/>
          </a:bodyPr>
          <a:lstStyle/>
          <a:p>
            <a:r>
              <a:rPr lang="en-US" sz="1200" dirty="0">
                <a:solidFill>
                  <a:srgbClr val="00607F"/>
                </a:solidFill>
                <a:latin typeface="Montserrat"/>
                <a:cs typeface="Montserrat"/>
              </a:rPr>
              <a:t>NEBRASKA DEPARTMENT OF </a:t>
            </a:r>
            <a:r>
              <a:rPr lang="en-US" sz="1200" dirty="0" smtClean="0">
                <a:solidFill>
                  <a:srgbClr val="00607F"/>
                </a:solidFill>
                <a:latin typeface="Montserrat"/>
                <a:cs typeface="Montserrat"/>
              </a:rPr>
              <a:t>LABOR   |   </a:t>
            </a:r>
            <a:r>
              <a:rPr lang="en-US" sz="1200" dirty="0" smtClean="0">
                <a:solidFill>
                  <a:srgbClr val="00607F"/>
                </a:solidFill>
                <a:latin typeface="Montserrat Light" panose="00000400000000000000" pitchFamily="50" charset="0"/>
                <a:cs typeface="Montserrat"/>
              </a:rPr>
              <a:t>Chief Elected Officials Board</a:t>
            </a:r>
            <a:endParaRPr lang="en-US" sz="1200" dirty="0">
              <a:solidFill>
                <a:srgbClr val="00607F"/>
              </a:solidFill>
              <a:latin typeface="Montserrat Light" panose="00000400000000000000" pitchFamily="50" charset="0"/>
              <a:cs typeface="Montserrat"/>
            </a:endParaRPr>
          </a:p>
        </p:txBody>
      </p:sp>
      <p:cxnSp>
        <p:nvCxnSpPr>
          <p:cNvPr id="9" name="Straight Connector 8"/>
          <p:cNvCxnSpPr/>
          <p:nvPr userDrawn="1"/>
        </p:nvCxnSpPr>
        <p:spPr>
          <a:xfrm>
            <a:off x="1280160" y="873760"/>
            <a:ext cx="8007773" cy="0"/>
          </a:xfrm>
          <a:prstGeom prst="line">
            <a:avLst/>
          </a:prstGeom>
          <a:ln w="12700" cmpd="sng">
            <a:solidFill>
              <a:srgbClr val="00607F"/>
            </a:solidFill>
          </a:ln>
          <a:effectLst/>
        </p:spPr>
        <p:style>
          <a:lnRef idx="2">
            <a:schemeClr val="accent1"/>
          </a:lnRef>
          <a:fillRef idx="0">
            <a:schemeClr val="accent1"/>
          </a:fillRef>
          <a:effectRef idx="1">
            <a:schemeClr val="accent1"/>
          </a:effectRef>
          <a:fontRef idx="minor">
            <a:schemeClr val="tx1"/>
          </a:fontRef>
        </p:style>
      </p:cxnSp>
      <p:sp>
        <p:nvSpPr>
          <p:cNvPr id="6" name="Title Placeholder 5"/>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Tree>
    <p:extLst>
      <p:ext uri="{BB962C8B-B14F-4D97-AF65-F5344CB8AC3E}">
        <p14:creationId xmlns:p14="http://schemas.microsoft.com/office/powerpoint/2010/main" val="85847482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525922"/>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ylan.wren@nebraska.gov" TargetMode="External"/><Relationship Id="rId2" Type="http://schemas.openxmlformats.org/officeDocument/2006/relationships/hyperlink" Target="mailto:wendy.sieler@nebraska.gov" TargetMode="External"/><Relationship Id="rId1" Type="http://schemas.openxmlformats.org/officeDocument/2006/relationships/slideLayout" Target="../slideLayouts/slideLayout2.xml"/><Relationship Id="rId4" Type="http://schemas.openxmlformats.org/officeDocument/2006/relationships/hyperlink" Target="mailto:shannon.grotrian@nebraska.gov"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l.nebraska.gov/EmploymentAndTraining/WIOA/ETP?sideMenu=JobSeekerResour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1284" y="5809710"/>
            <a:ext cx="3753853" cy="261610"/>
          </a:xfrm>
          <a:prstGeom prst="rect">
            <a:avLst/>
          </a:prstGeom>
          <a:noFill/>
        </p:spPr>
        <p:txBody>
          <a:bodyPr wrap="square" rtlCol="0">
            <a:spAutoFit/>
          </a:bodyPr>
          <a:lstStyle/>
          <a:p>
            <a:r>
              <a:rPr lang="en-US" sz="1100" dirty="0" smtClean="0">
                <a:solidFill>
                  <a:schemeClr val="bg1"/>
                </a:solidFill>
                <a:latin typeface="Arial" panose="020B0604020202020204" pitchFamily="34" charset="0"/>
                <a:cs typeface="Arial" panose="020B0604020202020204" pitchFamily="34" charset="0"/>
              </a:rPr>
              <a:t>A proud partner of the American Job Center network.</a:t>
            </a:r>
            <a:endParaRPr lang="en-US" sz="1100" dirty="0">
              <a:solidFill>
                <a:schemeClr val="bg1"/>
              </a:solidFill>
              <a:latin typeface="Arial" panose="020B0604020202020204" pitchFamily="34" charset="0"/>
              <a:cs typeface="Arial" panose="020B0604020202020204" pitchFamily="34" charset="0"/>
            </a:endParaRPr>
          </a:p>
        </p:txBody>
      </p:sp>
      <p:sp>
        <p:nvSpPr>
          <p:cNvPr id="4" name="TextBox 3"/>
          <p:cNvSpPr txBox="1"/>
          <p:nvPr/>
        </p:nvSpPr>
        <p:spPr>
          <a:xfrm>
            <a:off x="1165408" y="1243582"/>
            <a:ext cx="6956241" cy="2646878"/>
          </a:xfrm>
          <a:prstGeom prst="rect">
            <a:avLst/>
          </a:prstGeom>
          <a:noFill/>
        </p:spPr>
        <p:txBody>
          <a:bodyPr wrap="square" rtlCol="0" anchor="ctr" anchorCtr="0">
            <a:spAutoFit/>
          </a:bodyPr>
          <a:lstStyle/>
          <a:p>
            <a:pPr lvl="0"/>
            <a:r>
              <a:rPr lang="en-US" sz="3600" b="1" dirty="0" smtClean="0">
                <a:solidFill>
                  <a:prstClr val="black"/>
                </a:solidFill>
                <a:latin typeface="Montserrat"/>
                <a:cs typeface="Montserrat"/>
              </a:rPr>
              <a:t>Chief Elected Officials  </a:t>
            </a:r>
            <a:endParaRPr lang="en-US" sz="3600" b="1" dirty="0">
              <a:solidFill>
                <a:prstClr val="black"/>
              </a:solidFill>
              <a:latin typeface="Montserrat"/>
              <a:cs typeface="Montserrat"/>
            </a:endParaRPr>
          </a:p>
          <a:p>
            <a:pPr lvl="0"/>
            <a:r>
              <a:rPr lang="en-US" sz="3600" b="1" dirty="0">
                <a:solidFill>
                  <a:prstClr val="black"/>
                </a:solidFill>
                <a:latin typeface="Montserrat"/>
                <a:cs typeface="Montserrat"/>
              </a:rPr>
              <a:t>Board  </a:t>
            </a:r>
          </a:p>
          <a:p>
            <a:pPr lvl="0"/>
            <a:endParaRPr lang="en-US" sz="1400" b="1" dirty="0">
              <a:solidFill>
                <a:srgbClr val="00607F"/>
              </a:solidFill>
              <a:latin typeface="Montserrat"/>
              <a:cs typeface="Montserrat"/>
            </a:endParaRPr>
          </a:p>
          <a:p>
            <a:pPr lvl="0"/>
            <a:r>
              <a:rPr lang="en-US" sz="1400" b="1" dirty="0">
                <a:solidFill>
                  <a:srgbClr val="00607F"/>
                </a:solidFill>
                <a:latin typeface="Montserrat"/>
                <a:cs typeface="Montserrat"/>
              </a:rPr>
              <a:t>Fairfield Inn &amp; Suites </a:t>
            </a:r>
          </a:p>
          <a:p>
            <a:pPr lvl="0"/>
            <a:r>
              <a:rPr lang="en-US" sz="1400" b="1" dirty="0">
                <a:solidFill>
                  <a:srgbClr val="EEECE1">
                    <a:lumMod val="50000"/>
                  </a:srgbClr>
                </a:solidFill>
                <a:latin typeface="Montserrat"/>
                <a:cs typeface="Montserrat"/>
              </a:rPr>
              <a:t>Grand Island, Nebraska </a:t>
            </a:r>
          </a:p>
          <a:p>
            <a:pPr lvl="0"/>
            <a:r>
              <a:rPr lang="en-US" sz="1400" b="1" dirty="0">
                <a:solidFill>
                  <a:srgbClr val="00607F"/>
                </a:solidFill>
                <a:latin typeface="Montserrat"/>
                <a:cs typeface="Montserrat"/>
              </a:rPr>
              <a:t>January 9, </a:t>
            </a:r>
            <a:r>
              <a:rPr lang="en-US" sz="1400" b="1" dirty="0" smtClean="0">
                <a:solidFill>
                  <a:srgbClr val="00607F"/>
                </a:solidFill>
                <a:latin typeface="Montserrat"/>
                <a:cs typeface="Montserrat"/>
              </a:rPr>
              <a:t>2017</a:t>
            </a:r>
            <a:endParaRPr lang="en-US" sz="1400" b="1" dirty="0">
              <a:solidFill>
                <a:srgbClr val="00607F"/>
              </a:solidFill>
              <a:latin typeface="Montserrat"/>
              <a:cs typeface="Montserrat"/>
            </a:endParaRPr>
          </a:p>
          <a:p>
            <a:endParaRPr lang="en-US" sz="1400" b="1" dirty="0" smtClean="0">
              <a:solidFill>
                <a:srgbClr val="00607F"/>
              </a:solidFill>
              <a:latin typeface="Montserrat"/>
              <a:cs typeface="Montserrat"/>
            </a:endParaRPr>
          </a:p>
          <a:p>
            <a:r>
              <a:rPr lang="en-US" sz="2400" b="1" dirty="0" smtClean="0">
                <a:solidFill>
                  <a:srgbClr val="FFC000"/>
                </a:solidFill>
                <a:latin typeface="Montserrat"/>
                <a:cs typeface="Montserrat"/>
              </a:rPr>
              <a:t>Pam Lancaster, Chair </a:t>
            </a:r>
          </a:p>
        </p:txBody>
      </p:sp>
    </p:spTree>
    <p:extLst>
      <p:ext uri="{BB962C8B-B14F-4D97-AF65-F5344CB8AC3E}">
        <p14:creationId xmlns:p14="http://schemas.microsoft.com/office/powerpoint/2010/main" val="353820916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8045" y="675204"/>
            <a:ext cx="8763000" cy="2246769"/>
          </a:xfrm>
          <a:prstGeom prst="rect">
            <a:avLst/>
          </a:prstGeom>
          <a:noFill/>
        </p:spPr>
        <p:txBody>
          <a:bodyPr wrap="square" rtlCol="0" anchor="ctr" anchorCtr="0">
            <a:spAutoFit/>
          </a:bodyPr>
          <a:lstStyle/>
          <a:p>
            <a:r>
              <a:rPr lang="en-US" sz="4000" b="1" dirty="0" smtClean="0">
                <a:latin typeface="Montserrat"/>
                <a:cs typeface="Montserrat"/>
              </a:rPr>
              <a:t>Agency </a:t>
            </a:r>
            <a:r>
              <a:rPr lang="en-US" sz="4000" b="1" dirty="0" smtClean="0">
                <a:solidFill>
                  <a:srgbClr val="00607F"/>
                </a:solidFill>
                <a:latin typeface="Montserrat"/>
                <a:cs typeface="Montserrat"/>
              </a:rPr>
              <a:t>Contacts </a:t>
            </a:r>
            <a:endParaRPr lang="en-US" sz="4000" b="1" dirty="0">
              <a:solidFill>
                <a:srgbClr val="00607F"/>
              </a:solidFill>
              <a:latin typeface="Montserrat"/>
              <a:cs typeface="Montserrat"/>
            </a:endParaRPr>
          </a:p>
          <a:p>
            <a:endParaRPr lang="en-US" sz="4000" b="1" dirty="0" smtClean="0">
              <a:solidFill>
                <a:srgbClr val="00607F"/>
              </a:solidFill>
              <a:latin typeface="Montserrat"/>
              <a:cs typeface="Montserrat"/>
            </a:endParaRPr>
          </a:p>
          <a:p>
            <a:r>
              <a:rPr lang="en-US" sz="4000" b="1" dirty="0" smtClean="0">
                <a:solidFill>
                  <a:srgbClr val="00607F"/>
                </a:solidFill>
                <a:latin typeface="Montserrat"/>
                <a:cs typeface="Montserrat"/>
              </a:rPr>
              <a:t>   </a:t>
            </a:r>
          </a:p>
          <a:p>
            <a:endParaRPr lang="en-US" sz="2000" b="1" dirty="0" smtClean="0">
              <a:solidFill>
                <a:srgbClr val="00607F"/>
              </a:solidFill>
              <a:latin typeface="Montserrat"/>
              <a:cs typeface="Montserrat"/>
            </a:endParaRPr>
          </a:p>
        </p:txBody>
      </p:sp>
      <p:graphicFrame>
        <p:nvGraphicFramePr>
          <p:cNvPr id="2" name="Table 1"/>
          <p:cNvGraphicFramePr>
            <a:graphicFrameLocks noGrp="1"/>
          </p:cNvGraphicFramePr>
          <p:nvPr>
            <p:extLst/>
          </p:nvPr>
        </p:nvGraphicFramePr>
        <p:xfrm>
          <a:off x="431491" y="1772720"/>
          <a:ext cx="5865136" cy="3739515"/>
        </p:xfrm>
        <a:graphic>
          <a:graphicData uri="http://schemas.openxmlformats.org/drawingml/2006/table">
            <a:tbl>
              <a:tblPr firstRow="1" firstCol="1" bandRow="1"/>
              <a:tblGrid>
                <a:gridCol w="2350989">
                  <a:extLst>
                    <a:ext uri="{9D8B030D-6E8A-4147-A177-3AD203B41FA5}">
                      <a16:colId xmlns:a16="http://schemas.microsoft.com/office/drawing/2014/main" val="20000"/>
                    </a:ext>
                  </a:extLst>
                </a:gridCol>
                <a:gridCol w="176686">
                  <a:extLst>
                    <a:ext uri="{9D8B030D-6E8A-4147-A177-3AD203B41FA5}">
                      <a16:colId xmlns:a16="http://schemas.microsoft.com/office/drawing/2014/main" val="20001"/>
                    </a:ext>
                  </a:extLst>
                </a:gridCol>
                <a:gridCol w="176686">
                  <a:extLst>
                    <a:ext uri="{9D8B030D-6E8A-4147-A177-3AD203B41FA5}">
                      <a16:colId xmlns:a16="http://schemas.microsoft.com/office/drawing/2014/main" val="20002"/>
                    </a:ext>
                  </a:extLst>
                </a:gridCol>
                <a:gridCol w="261221">
                  <a:extLst>
                    <a:ext uri="{9D8B030D-6E8A-4147-A177-3AD203B41FA5}">
                      <a16:colId xmlns:a16="http://schemas.microsoft.com/office/drawing/2014/main" val="20003"/>
                    </a:ext>
                  </a:extLst>
                </a:gridCol>
                <a:gridCol w="2899554">
                  <a:extLst>
                    <a:ext uri="{9D8B030D-6E8A-4147-A177-3AD203B41FA5}">
                      <a16:colId xmlns:a16="http://schemas.microsoft.com/office/drawing/2014/main" val="20004"/>
                    </a:ext>
                  </a:extLst>
                </a:gridCol>
              </a:tblGrid>
              <a:tr h="0">
                <a:tc gridSpan="3">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Meeting Schedules, Communication, &amp; Expense Reimbursement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spcBef>
                          <a:spcPts val="0"/>
                        </a:spcBef>
                        <a:spcAft>
                          <a:spcPts val="0"/>
                        </a:spcAft>
                      </a:pPr>
                      <a:r>
                        <a:rPr lang="en-US" sz="1200" b="1">
                          <a:effectLst/>
                          <a:latin typeface="Arial" panose="020B0604020202020204" pitchFamily="34" charset="0"/>
                          <a:ea typeface="Calibri" panose="020F0502020204030204" pitchFamily="34" charset="0"/>
                          <a:cs typeface="Times New Roman" panose="02020603050405020304" pitchFamily="18" charset="0"/>
                        </a:rPr>
                        <a:t>Wendy Sieler</a:t>
                      </a:r>
                      <a:r>
                        <a:rPr lang="en-US" sz="1200">
                          <a:effectLst/>
                          <a:latin typeface="Arial" panose="020B0604020202020204" pitchFamily="34" charset="0"/>
                          <a:ea typeface="Calibri" panose="020F0502020204030204" pitchFamily="34" charset="0"/>
                          <a:cs typeface="Times New Roman" panose="02020603050405020304" pitchFamily="18" charset="0"/>
                        </a:rPr>
                        <a:t>, Staff Assistant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Office of Employment &amp; Training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Nebraska Department of Labor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(402) 471-2565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sng">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2"/>
                        </a:rPr>
                        <a:t>wendy.sieler@nebraska.gov</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0"/>
                  </a:ext>
                </a:extLst>
              </a:tr>
              <a:tr h="0">
                <a:tc gridSpan="2">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Board Planning &amp; Support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lang="en-US"/>
                    </a:p>
                  </a:txBody>
                  <a:tcPr/>
                </a:tc>
                <a:tc gridSpan="2">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200" b="1">
                          <a:effectLst/>
                          <a:latin typeface="Arial" panose="020B0604020202020204" pitchFamily="34" charset="0"/>
                          <a:ea typeface="Calibri" panose="020F0502020204030204" pitchFamily="34" charset="0"/>
                          <a:cs typeface="Times New Roman" panose="02020603050405020304" pitchFamily="18" charset="0"/>
                        </a:rPr>
                        <a:t>Dylan Wren</a:t>
                      </a:r>
                      <a:r>
                        <a:rPr lang="en-US" sz="1200">
                          <a:effectLst/>
                          <a:latin typeface="Arial" panose="020B0604020202020204" pitchFamily="34" charset="0"/>
                          <a:ea typeface="Calibri" panose="020F0502020204030204" pitchFamily="34" charset="0"/>
                          <a:cs typeface="Times New Roman" panose="02020603050405020304" pitchFamily="18" charset="0"/>
                        </a:rPr>
                        <a:t>, Program Coordinator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Office of Employment &amp; Training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Nebraska Department of Labor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(402) 471-9878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sng">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dylan.wren@nebraska.gov</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Program Oversight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a:noFill/>
                    </a:lnB>
                  </a:tcPr>
                </a:tc>
                <a:tc gridSpan="3">
                  <a:txBody>
                    <a:bodyPr/>
                    <a:lstStyle/>
                    <a:p>
                      <a:pPr marL="0" marR="0">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200" b="1" dirty="0">
                          <a:effectLst/>
                          <a:latin typeface="Arial" panose="020B0604020202020204" pitchFamily="34" charset="0"/>
                          <a:ea typeface="Calibri" panose="020F0502020204030204" pitchFamily="34" charset="0"/>
                          <a:cs typeface="Times New Roman" panose="02020603050405020304" pitchFamily="18" charset="0"/>
                        </a:rPr>
                        <a:t>Shannon Grotrian</a:t>
                      </a:r>
                      <a:r>
                        <a:rPr lang="en-US" sz="1200" dirty="0">
                          <a:effectLst/>
                          <a:latin typeface="Arial" panose="020B0604020202020204" pitchFamily="34" charset="0"/>
                          <a:ea typeface="Calibri" panose="020F0502020204030204" pitchFamily="34" charset="0"/>
                          <a:cs typeface="Times New Roman" panose="02020603050405020304" pitchFamily="18" charset="0"/>
                        </a:rPr>
                        <a:t>, Administrator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Office of Employment &amp; Training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Nebraska Department of Labor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(402) 471-9897</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4"/>
                        </a:rPr>
                        <a:t>shannon.grotrian@nebraska.gov</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27305" marB="182880">
                    <a:lnL>
                      <a:noFill/>
                    </a:lnL>
                    <a:lnR>
                      <a:noFill/>
                    </a:lnR>
                    <a:lnT w="12700" cap="flat" cmpd="sng" algn="ctr">
                      <a:solidFill>
                        <a:srgbClr val="A6A6A6"/>
                      </a:solidFill>
                      <a:prstDash val="solid"/>
                      <a:round/>
                      <a:headEnd type="none" w="med" len="med"/>
                      <a:tailEnd type="none" w="med" len="med"/>
                    </a:lnT>
                    <a:lnB>
                      <a:noFill/>
                    </a:lnB>
                  </a:tcPr>
                </a:tc>
                <a:extLst>
                  <a:ext uri="{0D108BD9-81ED-4DB2-BD59-A6C34878D82A}">
                    <a16:rowId xmlns:a16="http://schemas.microsoft.com/office/drawing/2014/main" val="10002"/>
                  </a:ext>
                </a:extLst>
              </a:tr>
            </a:tbl>
          </a:graphicData>
        </a:graphic>
      </p:graphicFrame>
      <p:sp>
        <p:nvSpPr>
          <p:cNvPr id="4" name="Rectangle 1">
            <a:hlinkClick r:id="rId4"/>
          </p:cNvPr>
          <p:cNvSpPr>
            <a:spLocks noChangeArrowheads="1"/>
          </p:cNvSpPr>
          <p:nvPr/>
        </p:nvSpPr>
        <p:spPr bwMode="auto">
          <a:xfrm>
            <a:off x="430856" y="1773197"/>
            <a:ext cx="104488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6931177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8045" y="675204"/>
            <a:ext cx="8763000" cy="2246769"/>
          </a:xfrm>
          <a:prstGeom prst="rect">
            <a:avLst/>
          </a:prstGeom>
          <a:noFill/>
        </p:spPr>
        <p:txBody>
          <a:bodyPr wrap="square" rtlCol="0" anchor="ctr" anchorCtr="0">
            <a:spAutoFit/>
          </a:bodyPr>
          <a:lstStyle/>
          <a:p>
            <a:r>
              <a:rPr lang="en-US" sz="4000" b="1" dirty="0">
                <a:latin typeface="Montserrat"/>
                <a:cs typeface="Montserrat"/>
              </a:rPr>
              <a:t>Greater Nebraska </a:t>
            </a:r>
            <a:r>
              <a:rPr lang="en-US" sz="4000" b="1" dirty="0" smtClean="0">
                <a:solidFill>
                  <a:srgbClr val="00607F"/>
                </a:solidFill>
                <a:latin typeface="Montserrat"/>
                <a:cs typeface="Montserrat"/>
              </a:rPr>
              <a:t>Meetings </a:t>
            </a:r>
            <a:endParaRPr lang="en-US" sz="4000" b="1" dirty="0">
              <a:solidFill>
                <a:srgbClr val="00607F"/>
              </a:solidFill>
              <a:latin typeface="Montserrat"/>
              <a:cs typeface="Montserrat"/>
            </a:endParaRPr>
          </a:p>
          <a:p>
            <a:endParaRPr lang="en-US" sz="4000" b="1" dirty="0" smtClean="0">
              <a:solidFill>
                <a:srgbClr val="00607F"/>
              </a:solidFill>
              <a:latin typeface="Montserrat"/>
              <a:cs typeface="Montserrat"/>
            </a:endParaRPr>
          </a:p>
          <a:p>
            <a:r>
              <a:rPr lang="en-US" sz="4000" b="1" dirty="0" smtClean="0">
                <a:solidFill>
                  <a:srgbClr val="00607F"/>
                </a:solidFill>
                <a:latin typeface="Montserrat"/>
                <a:cs typeface="Montserrat"/>
              </a:rPr>
              <a:t>   </a:t>
            </a:r>
          </a:p>
          <a:p>
            <a:endParaRPr lang="en-US" sz="2000" b="1" dirty="0" smtClean="0">
              <a:solidFill>
                <a:srgbClr val="00607F"/>
              </a:solidFill>
              <a:latin typeface="Montserrat"/>
              <a:cs typeface="Montserrat"/>
            </a:endParaRPr>
          </a:p>
        </p:txBody>
      </p:sp>
      <p:pic>
        <p:nvPicPr>
          <p:cNvPr id="5" name="Picture 4"/>
          <p:cNvPicPr>
            <a:picLocks noChangeAspect="1"/>
          </p:cNvPicPr>
          <p:nvPr/>
        </p:nvPicPr>
        <p:blipFill>
          <a:blip r:embed="rId2"/>
          <a:stretch>
            <a:fillRect/>
          </a:stretch>
        </p:blipFill>
        <p:spPr>
          <a:xfrm>
            <a:off x="348045" y="1545162"/>
            <a:ext cx="7035129" cy="3582039"/>
          </a:xfrm>
          <a:prstGeom prst="rect">
            <a:avLst/>
          </a:prstGeom>
        </p:spPr>
      </p:pic>
    </p:spTree>
    <p:extLst>
      <p:ext uri="{BB962C8B-B14F-4D97-AF65-F5344CB8AC3E}">
        <p14:creationId xmlns:p14="http://schemas.microsoft.com/office/powerpoint/2010/main" val="14612354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51111"/>
            <a:ext cx="8763000" cy="2246769"/>
          </a:xfrm>
          <a:prstGeom prst="rect">
            <a:avLst/>
          </a:prstGeom>
          <a:noFill/>
        </p:spPr>
        <p:txBody>
          <a:bodyPr wrap="square" rtlCol="0" anchor="ctr" anchorCtr="0">
            <a:spAutoFit/>
          </a:bodyPr>
          <a:lstStyle/>
          <a:p>
            <a:r>
              <a:rPr lang="en-US" sz="4000" b="1" dirty="0" smtClean="0">
                <a:latin typeface="Montserrat"/>
                <a:cs typeface="Montserrat"/>
              </a:rPr>
              <a:t>Approval of </a:t>
            </a:r>
          </a:p>
          <a:p>
            <a:r>
              <a:rPr lang="en-US" sz="4000" b="1" dirty="0" smtClean="0">
                <a:solidFill>
                  <a:srgbClr val="00607F"/>
                </a:solidFill>
                <a:latin typeface="Montserrat"/>
                <a:cs typeface="Montserrat"/>
              </a:rPr>
              <a:t>Minutes</a:t>
            </a:r>
            <a:r>
              <a:rPr lang="en-US" sz="4000" b="1" dirty="0" smtClean="0">
                <a:latin typeface="Montserrat"/>
                <a:cs typeface="Montserrat"/>
              </a:rPr>
              <a:t> </a:t>
            </a:r>
          </a:p>
          <a:p>
            <a:endParaRPr lang="en-US" sz="2000" b="1" dirty="0" smtClean="0">
              <a:solidFill>
                <a:srgbClr val="FFC000"/>
              </a:solidFill>
              <a:latin typeface="Montserrat"/>
              <a:cs typeface="Montserrat"/>
            </a:endParaRPr>
          </a:p>
          <a:p>
            <a:r>
              <a:rPr lang="en-US" sz="2000" b="1" dirty="0" smtClean="0">
                <a:solidFill>
                  <a:srgbClr val="FFC000"/>
                </a:solidFill>
                <a:latin typeface="Montserrat"/>
                <a:cs typeface="Montserrat"/>
              </a:rPr>
              <a:t>Agenda Item</a:t>
            </a:r>
            <a:endParaRPr lang="en-US" sz="2000" b="1" dirty="0">
              <a:solidFill>
                <a:srgbClr val="FFC000"/>
              </a:solidFill>
              <a:latin typeface="Montserrat"/>
              <a:cs typeface="Montserrat"/>
            </a:endParaRPr>
          </a:p>
          <a:p>
            <a:r>
              <a:rPr lang="en-US" sz="2000" b="1" dirty="0">
                <a:solidFill>
                  <a:srgbClr val="00607F"/>
                </a:solidFill>
                <a:latin typeface="Montserrat"/>
                <a:cs typeface="Montserrat"/>
              </a:rPr>
              <a:t>4</a:t>
            </a:r>
            <a:r>
              <a:rPr lang="en-US" sz="2000" b="1" dirty="0" smtClean="0">
                <a:solidFill>
                  <a:srgbClr val="00607F"/>
                </a:solidFill>
                <a:latin typeface="Montserrat"/>
                <a:cs typeface="Montserrat"/>
              </a:rPr>
              <a:t>. September 29, 2016 Minutes* - </a:t>
            </a:r>
            <a:r>
              <a:rPr lang="en-US" sz="2000" b="1" dirty="0">
                <a:solidFill>
                  <a:schemeClr val="bg2">
                    <a:lumMod val="50000"/>
                  </a:schemeClr>
                </a:solidFill>
                <a:latin typeface="Montserrat"/>
                <a:cs typeface="Montserrat"/>
              </a:rPr>
              <a:t>Pages </a:t>
            </a:r>
            <a:r>
              <a:rPr lang="en-US" sz="2000" b="1" dirty="0" smtClean="0">
                <a:solidFill>
                  <a:schemeClr val="bg2">
                    <a:lumMod val="50000"/>
                  </a:schemeClr>
                </a:solidFill>
                <a:latin typeface="Montserrat"/>
                <a:cs typeface="Montserrat"/>
              </a:rPr>
              <a:t>5-10 </a:t>
            </a:r>
            <a:endParaRPr lang="en-US" sz="2000" b="1"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387180385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471222"/>
            <a:ext cx="8763000" cy="5293757"/>
          </a:xfrm>
          <a:prstGeom prst="rect">
            <a:avLst/>
          </a:prstGeom>
          <a:noFill/>
        </p:spPr>
        <p:txBody>
          <a:bodyPr wrap="square" rtlCol="0" anchor="ctr" anchorCtr="0">
            <a:spAutoFit/>
          </a:bodyPr>
          <a:lstStyle/>
          <a:p>
            <a:r>
              <a:rPr lang="en-US" sz="4000" b="1" dirty="0" smtClean="0">
                <a:latin typeface="Montserrat"/>
                <a:cs typeface="Montserrat"/>
              </a:rPr>
              <a:t>Request for Proposal (RFP)</a:t>
            </a:r>
          </a:p>
          <a:p>
            <a:r>
              <a:rPr lang="en-US" sz="4000" b="1" dirty="0">
                <a:solidFill>
                  <a:srgbClr val="00607F"/>
                </a:solidFill>
                <a:latin typeface="Montserrat"/>
                <a:cs typeface="Montserrat"/>
              </a:rPr>
              <a:t>Committee Recommendations</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Items</a:t>
            </a:r>
          </a:p>
          <a:p>
            <a:r>
              <a:rPr lang="en-US" sz="2000" b="1" dirty="0" smtClean="0">
                <a:solidFill>
                  <a:srgbClr val="00607F"/>
                </a:solidFill>
                <a:latin typeface="Montserrat"/>
                <a:cs typeface="Montserrat"/>
              </a:rPr>
              <a:t>6A. One-Stop Operator* </a:t>
            </a:r>
            <a:r>
              <a:rPr lang="en-US" sz="2000" b="1" dirty="0">
                <a:solidFill>
                  <a:srgbClr val="00607F"/>
                </a:solidFill>
                <a:latin typeface="Montserrat"/>
                <a:cs typeface="Montserrat"/>
              </a:rPr>
              <a:t>- </a:t>
            </a:r>
            <a:r>
              <a:rPr lang="en-US" sz="2000" b="1" dirty="0">
                <a:solidFill>
                  <a:schemeClr val="bg2">
                    <a:lumMod val="50000"/>
                  </a:schemeClr>
                </a:solidFill>
                <a:latin typeface="Montserrat"/>
                <a:cs typeface="Montserrat"/>
              </a:rPr>
              <a:t>Page </a:t>
            </a:r>
            <a:r>
              <a:rPr lang="en-US" sz="2000" b="1" dirty="0" smtClean="0">
                <a:solidFill>
                  <a:schemeClr val="bg2">
                    <a:lumMod val="50000"/>
                  </a:schemeClr>
                </a:solidFill>
                <a:latin typeface="Montserrat"/>
                <a:cs typeface="Montserrat"/>
              </a:rPr>
              <a:t>23</a:t>
            </a:r>
            <a:endParaRPr lang="en-US" sz="2000" b="1" dirty="0" smtClean="0">
              <a:solidFill>
                <a:srgbClr val="00607F"/>
              </a:solidFill>
              <a:latin typeface="Montserrat"/>
              <a:cs typeface="Montserrat"/>
            </a:endParaRPr>
          </a:p>
          <a:p>
            <a:r>
              <a:rPr lang="en-US" sz="2000" b="1" dirty="0" smtClean="0">
                <a:solidFill>
                  <a:srgbClr val="00607F"/>
                </a:solidFill>
                <a:latin typeface="Montserrat"/>
                <a:cs typeface="Montserrat"/>
              </a:rPr>
              <a:t>6B. Adult &amp; Dislocated Worker* </a:t>
            </a:r>
            <a:r>
              <a:rPr lang="en-US" sz="2000" b="1" dirty="0">
                <a:solidFill>
                  <a:srgbClr val="00607F"/>
                </a:solidFill>
                <a:latin typeface="Montserrat"/>
                <a:cs typeface="Montserrat"/>
              </a:rPr>
              <a:t>- </a:t>
            </a:r>
            <a:r>
              <a:rPr lang="en-US" sz="2000" b="1" dirty="0">
                <a:solidFill>
                  <a:schemeClr val="bg2">
                    <a:lumMod val="50000"/>
                  </a:schemeClr>
                </a:solidFill>
                <a:latin typeface="Montserrat"/>
                <a:cs typeface="Montserrat"/>
              </a:rPr>
              <a:t>Page </a:t>
            </a:r>
            <a:r>
              <a:rPr lang="en-US" sz="2000" b="1" dirty="0" smtClean="0">
                <a:solidFill>
                  <a:schemeClr val="bg2">
                    <a:lumMod val="50000"/>
                  </a:schemeClr>
                </a:solidFill>
                <a:latin typeface="Montserrat"/>
                <a:cs typeface="Montserrat"/>
              </a:rPr>
              <a:t>23</a:t>
            </a:r>
            <a:endParaRPr lang="en-US" sz="2000" b="1" dirty="0" smtClean="0">
              <a:solidFill>
                <a:srgbClr val="00607F"/>
              </a:solidFill>
              <a:latin typeface="Montserrat"/>
              <a:cs typeface="Montserrat"/>
            </a:endParaRPr>
          </a:p>
          <a:p>
            <a:r>
              <a:rPr lang="en-US" sz="2000" b="1" dirty="0" smtClean="0">
                <a:solidFill>
                  <a:srgbClr val="00607F"/>
                </a:solidFill>
                <a:latin typeface="Montserrat"/>
                <a:cs typeface="Montserrat"/>
              </a:rPr>
              <a:t>6C. Youth* </a:t>
            </a:r>
            <a:r>
              <a:rPr lang="en-US" sz="2000" b="1" dirty="0">
                <a:solidFill>
                  <a:srgbClr val="00607F"/>
                </a:solidFill>
                <a:latin typeface="Montserrat"/>
                <a:cs typeface="Montserrat"/>
              </a:rPr>
              <a:t>- </a:t>
            </a:r>
            <a:r>
              <a:rPr lang="en-US" sz="2000" b="1" dirty="0">
                <a:solidFill>
                  <a:schemeClr val="bg2">
                    <a:lumMod val="50000"/>
                  </a:schemeClr>
                </a:solidFill>
                <a:latin typeface="Montserrat"/>
                <a:cs typeface="Montserrat"/>
              </a:rPr>
              <a:t>Page </a:t>
            </a:r>
            <a:r>
              <a:rPr lang="en-US" sz="2000" b="1" dirty="0" smtClean="0">
                <a:solidFill>
                  <a:schemeClr val="bg2">
                    <a:lumMod val="50000"/>
                  </a:schemeClr>
                </a:solidFill>
                <a:latin typeface="Montserrat"/>
                <a:cs typeface="Montserrat"/>
              </a:rPr>
              <a:t>23</a:t>
            </a:r>
            <a:endParaRPr lang="en-US" sz="2000" b="1" dirty="0" smtClean="0">
              <a:solidFill>
                <a:srgbClr val="00607F"/>
              </a:solidFill>
              <a:latin typeface="Montserrat"/>
              <a:cs typeface="Montserrat"/>
            </a:endParaRPr>
          </a:p>
          <a:p>
            <a:r>
              <a:rPr lang="en-US" sz="2000" b="1" dirty="0" smtClean="0">
                <a:solidFill>
                  <a:srgbClr val="00607F"/>
                </a:solidFill>
                <a:latin typeface="Montserrat"/>
                <a:cs typeface="Montserrat"/>
              </a:rPr>
              <a:t>6D. Administrative Entity* </a:t>
            </a:r>
            <a:r>
              <a:rPr lang="en-US" sz="2000" b="1" dirty="0">
                <a:solidFill>
                  <a:srgbClr val="00607F"/>
                </a:solidFill>
                <a:latin typeface="Montserrat"/>
                <a:cs typeface="Montserrat"/>
              </a:rPr>
              <a:t>- </a:t>
            </a:r>
            <a:r>
              <a:rPr lang="en-US" sz="2000" b="1" dirty="0">
                <a:solidFill>
                  <a:schemeClr val="bg2">
                    <a:lumMod val="50000"/>
                  </a:schemeClr>
                </a:solidFill>
                <a:latin typeface="Montserrat"/>
                <a:cs typeface="Montserrat"/>
              </a:rPr>
              <a:t>Page </a:t>
            </a:r>
            <a:r>
              <a:rPr lang="en-US" sz="2000" b="1" dirty="0" smtClean="0">
                <a:solidFill>
                  <a:schemeClr val="bg2">
                    <a:lumMod val="50000"/>
                  </a:schemeClr>
                </a:solidFill>
                <a:latin typeface="Montserrat"/>
                <a:cs typeface="Montserrat"/>
              </a:rPr>
              <a:t>23</a:t>
            </a:r>
            <a:endParaRPr lang="en-US" sz="2000" b="1" dirty="0">
              <a:solidFill>
                <a:srgbClr val="00607F"/>
              </a:solidFill>
              <a:latin typeface="Montserrat"/>
              <a:cs typeface="Montserrat"/>
            </a:endParaRPr>
          </a:p>
          <a:p>
            <a:r>
              <a:rPr lang="en-US" sz="2000" b="1" dirty="0">
                <a:solidFill>
                  <a:srgbClr val="FFC000"/>
                </a:solidFill>
                <a:latin typeface="Montserrat"/>
                <a:cs typeface="Montserrat"/>
              </a:rPr>
              <a:t>Members</a:t>
            </a:r>
            <a:r>
              <a:rPr lang="en-US" sz="4000" b="1" dirty="0" smtClean="0">
                <a:solidFill>
                  <a:srgbClr val="00607F"/>
                </a:solidFill>
                <a:latin typeface="Montserrat"/>
                <a:cs typeface="Montserrat"/>
              </a:rPr>
              <a:t>   </a:t>
            </a:r>
            <a:endParaRPr lang="en-US" sz="1400" b="1" dirty="0" smtClean="0">
              <a:solidFill>
                <a:srgbClr val="00607F"/>
              </a:solidFill>
              <a:latin typeface="Montserrat"/>
              <a:cs typeface="Montserrat"/>
            </a:endParaRPr>
          </a:p>
          <a:p>
            <a:pPr marL="342900" marR="0" lvl="0" indent="-342900">
              <a:spcBef>
                <a:spcPts val="0"/>
              </a:spcBef>
              <a:spcAft>
                <a:spcPts val="0"/>
              </a:spcAft>
              <a:buFont typeface="+mj-lt"/>
              <a:buAutoNum type="arabicPeriod"/>
            </a:pPr>
            <a:r>
              <a:rPr lang="en-US" sz="1400" b="1" dirty="0" smtClean="0">
                <a:solidFill>
                  <a:schemeClr val="bg2">
                    <a:lumMod val="50000"/>
                  </a:schemeClr>
                </a:solidFill>
                <a:latin typeface="Montserrat"/>
                <a:cs typeface="Montserrat"/>
              </a:rPr>
              <a:t>Ann </a:t>
            </a:r>
            <a:r>
              <a:rPr lang="en-US" sz="1400" b="1" dirty="0">
                <a:solidFill>
                  <a:schemeClr val="bg2">
                    <a:lumMod val="50000"/>
                  </a:schemeClr>
                </a:solidFill>
                <a:latin typeface="Montserrat"/>
                <a:cs typeface="Montserrat"/>
              </a:rPr>
              <a:t>Chambers </a:t>
            </a:r>
            <a:r>
              <a:rPr lang="en-US" sz="1400" b="1" dirty="0" smtClean="0">
                <a:solidFill>
                  <a:schemeClr val="bg2">
                    <a:lumMod val="50000"/>
                  </a:schemeClr>
                </a:solidFill>
                <a:latin typeface="Montserrat"/>
                <a:cs typeface="Montserrat"/>
              </a:rPr>
              <a:t>- GNWDB</a:t>
            </a:r>
            <a:endParaRPr lang="en-US" sz="1400" b="1" dirty="0">
              <a:solidFill>
                <a:schemeClr val="bg2">
                  <a:lumMod val="50000"/>
                </a:schemeClr>
              </a:solidFill>
              <a:latin typeface="Montserrat"/>
              <a:cs typeface="Montserrat"/>
            </a:endParaRP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Stacey Weaver </a:t>
            </a:r>
            <a:r>
              <a:rPr lang="en-US" sz="1400" b="1" dirty="0" smtClean="0">
                <a:solidFill>
                  <a:schemeClr val="bg2">
                    <a:lumMod val="50000"/>
                  </a:schemeClr>
                </a:solidFill>
                <a:latin typeface="Montserrat"/>
                <a:cs typeface="Montserrat"/>
              </a:rPr>
              <a:t>- GNWDB</a:t>
            </a:r>
            <a:endParaRPr lang="en-US" sz="1400" b="1" dirty="0">
              <a:solidFill>
                <a:schemeClr val="bg2">
                  <a:lumMod val="50000"/>
                </a:schemeClr>
              </a:solidFill>
              <a:latin typeface="Montserrat"/>
              <a:cs typeface="Montserrat"/>
            </a:endParaRP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Gary Kelly </a:t>
            </a:r>
            <a:r>
              <a:rPr lang="en-US" sz="1400" b="1" dirty="0" smtClean="0">
                <a:solidFill>
                  <a:schemeClr val="bg2">
                    <a:lumMod val="50000"/>
                  </a:schemeClr>
                </a:solidFill>
                <a:latin typeface="Montserrat"/>
                <a:cs typeface="Montserrat"/>
              </a:rPr>
              <a:t>-GNWDB</a:t>
            </a:r>
            <a:endParaRPr lang="en-US" sz="1400" b="1" dirty="0">
              <a:solidFill>
                <a:schemeClr val="bg2">
                  <a:lumMod val="50000"/>
                </a:schemeClr>
              </a:solidFill>
              <a:latin typeface="Montserrat"/>
              <a:cs typeface="Montserrat"/>
            </a:endParaRP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Lisa Wilson </a:t>
            </a:r>
            <a:r>
              <a:rPr lang="en-US" sz="1400" b="1" dirty="0" smtClean="0">
                <a:solidFill>
                  <a:schemeClr val="bg2">
                    <a:lumMod val="50000"/>
                  </a:schemeClr>
                </a:solidFill>
                <a:latin typeface="Montserrat"/>
                <a:cs typeface="Montserrat"/>
              </a:rPr>
              <a:t>– GNWDB </a:t>
            </a:r>
            <a:endParaRPr lang="en-US" sz="1400" b="1" dirty="0">
              <a:solidFill>
                <a:schemeClr val="bg2">
                  <a:lumMod val="50000"/>
                </a:schemeClr>
              </a:solidFill>
              <a:latin typeface="Montserrat"/>
              <a:cs typeface="Montserrat"/>
            </a:endParaRP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Stan Clouse </a:t>
            </a: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Pam Lancaster </a:t>
            </a:r>
          </a:p>
          <a:p>
            <a:pPr marL="342900" marR="0" lvl="0" indent="-342900">
              <a:spcBef>
                <a:spcPts val="0"/>
              </a:spcBef>
              <a:spcAft>
                <a:spcPts val="0"/>
              </a:spcAft>
              <a:buFont typeface="+mj-lt"/>
              <a:buAutoNum type="arabicPeriod"/>
            </a:pPr>
            <a:r>
              <a:rPr lang="en-US" sz="1400" b="1" dirty="0">
                <a:solidFill>
                  <a:schemeClr val="bg2">
                    <a:lumMod val="50000"/>
                  </a:schemeClr>
                </a:solidFill>
                <a:latin typeface="Montserrat"/>
                <a:cs typeface="Montserrat"/>
              </a:rPr>
              <a:t>Hal </a:t>
            </a:r>
            <a:r>
              <a:rPr lang="en-US" sz="1400" b="1" dirty="0" smtClean="0">
                <a:solidFill>
                  <a:schemeClr val="bg2">
                    <a:lumMod val="50000"/>
                  </a:schemeClr>
                </a:solidFill>
                <a:latin typeface="Montserrat"/>
                <a:cs typeface="Montserrat"/>
              </a:rPr>
              <a:t>Haeker </a:t>
            </a:r>
            <a:endParaRPr lang="en-US" sz="1400" b="1"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38907193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308348"/>
            <a:ext cx="8763000" cy="4247317"/>
          </a:xfrm>
          <a:prstGeom prst="rect">
            <a:avLst/>
          </a:prstGeom>
          <a:noFill/>
        </p:spPr>
        <p:txBody>
          <a:bodyPr wrap="square" rtlCol="0" anchor="ctr" anchorCtr="0">
            <a:spAutoFit/>
          </a:bodyPr>
          <a:lstStyle/>
          <a:p>
            <a:r>
              <a:rPr lang="en-US" sz="4000" b="1" dirty="0" smtClean="0">
                <a:latin typeface="Montserrat"/>
                <a:cs typeface="Montserrat"/>
              </a:rPr>
              <a:t>Administrative</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6E &amp; F. Board Appointments* </a:t>
            </a:r>
            <a:r>
              <a:rPr lang="en-US" sz="2000" b="1" dirty="0">
                <a:solidFill>
                  <a:srgbClr val="00607F"/>
                </a:solidFill>
                <a:latin typeface="Montserrat"/>
                <a:cs typeface="Montserrat"/>
              </a:rPr>
              <a:t>- </a:t>
            </a:r>
            <a:r>
              <a:rPr lang="en-US" sz="2000" b="1" dirty="0" smtClean="0">
                <a:solidFill>
                  <a:schemeClr val="bg2">
                    <a:lumMod val="50000"/>
                  </a:schemeClr>
                </a:solidFill>
                <a:latin typeface="Montserrat"/>
                <a:cs typeface="Montserrat"/>
              </a:rPr>
              <a:t>Pages 27-29</a:t>
            </a:r>
            <a:endParaRPr lang="en-US" sz="2000" b="1" dirty="0" smtClean="0">
              <a:solidFill>
                <a:srgbClr val="00607F"/>
              </a:solidFill>
              <a:latin typeface="Montserrat"/>
              <a:cs typeface="Montserrat"/>
            </a:endParaRPr>
          </a:p>
          <a:p>
            <a:endParaRPr lang="en-US" sz="2000" b="1" dirty="0" smtClean="0">
              <a:solidFill>
                <a:srgbClr val="00607F"/>
              </a:solidFill>
              <a:latin typeface="Montserrat"/>
              <a:cs typeface="Montserrat"/>
            </a:endParaRPr>
          </a:p>
          <a:p>
            <a:r>
              <a:rPr lang="en-US" sz="2000" b="1" dirty="0" smtClean="0">
                <a:solidFill>
                  <a:srgbClr val="FFC000"/>
                </a:solidFill>
                <a:latin typeface="Montserrat"/>
                <a:cs typeface="Montserrat"/>
              </a:rPr>
              <a:t>Business: </a:t>
            </a:r>
            <a:r>
              <a:rPr lang="en-US" sz="1400" dirty="0">
                <a:solidFill>
                  <a:schemeClr val="bg2">
                    <a:lumMod val="50000"/>
                  </a:schemeClr>
                </a:solidFill>
                <a:latin typeface="Montserrat"/>
                <a:cs typeface="Montserrat"/>
              </a:rPr>
              <a:t>Nominees must be business owners, business executives, or employers with optimum policymaking or hiring authority who represent businesses with employment </a:t>
            </a:r>
            <a:r>
              <a:rPr lang="en-US" sz="1400" dirty="0" smtClean="0">
                <a:solidFill>
                  <a:schemeClr val="bg2">
                    <a:lumMod val="50000"/>
                  </a:schemeClr>
                </a:solidFill>
                <a:latin typeface="Montserrat"/>
                <a:cs typeface="Montserrat"/>
              </a:rPr>
              <a:t>opportunities (H3) </a:t>
            </a:r>
            <a:r>
              <a:rPr lang="en-US" sz="1400" dirty="0">
                <a:solidFill>
                  <a:schemeClr val="bg2">
                    <a:lumMod val="50000"/>
                  </a:schemeClr>
                </a:solidFill>
                <a:latin typeface="Montserrat"/>
                <a:cs typeface="Montserrat"/>
              </a:rPr>
              <a:t>in the Greater Nebraska Local Area</a:t>
            </a:r>
            <a:r>
              <a:rPr lang="en-US" sz="1400" dirty="0" smtClean="0">
                <a:solidFill>
                  <a:schemeClr val="bg2">
                    <a:lumMod val="50000"/>
                  </a:schemeClr>
                </a:solidFill>
                <a:latin typeface="Montserrat"/>
                <a:cs typeface="Montserrat"/>
              </a:rPr>
              <a:t>.</a:t>
            </a:r>
          </a:p>
          <a:p>
            <a:endParaRPr lang="en-US" sz="1400" dirty="0">
              <a:solidFill>
                <a:schemeClr val="bg2">
                  <a:lumMod val="50000"/>
                </a:schemeClr>
              </a:solidFill>
              <a:latin typeface="Montserrat"/>
              <a:cs typeface="Montserrat"/>
            </a:endParaRPr>
          </a:p>
          <a:p>
            <a:r>
              <a:rPr lang="en-US" sz="2000" b="1" dirty="0" smtClean="0">
                <a:solidFill>
                  <a:srgbClr val="FFC000"/>
                </a:solidFill>
                <a:latin typeface="Montserrat"/>
                <a:cs typeface="Montserrat"/>
              </a:rPr>
              <a:t>Education: </a:t>
            </a:r>
            <a:r>
              <a:rPr lang="en-US" sz="1400" dirty="0" smtClean="0">
                <a:solidFill>
                  <a:schemeClr val="bg2">
                    <a:lumMod val="50000"/>
                  </a:schemeClr>
                </a:solidFill>
                <a:latin typeface="Montserrat"/>
                <a:cs typeface="Montserrat"/>
              </a:rPr>
              <a:t>Nominees </a:t>
            </a:r>
            <a:r>
              <a:rPr lang="en-US" sz="1400" dirty="0">
                <a:solidFill>
                  <a:schemeClr val="bg2">
                    <a:lumMod val="50000"/>
                  </a:schemeClr>
                </a:solidFill>
                <a:latin typeface="Montserrat"/>
                <a:cs typeface="Montserrat"/>
              </a:rPr>
              <a:t>must represent higher education in the workforce development area, preferably on the vice-president level or higher. The training provider must be on the </a:t>
            </a:r>
            <a:r>
              <a:rPr lang="en-US" sz="1400" dirty="0">
                <a:solidFill>
                  <a:schemeClr val="bg2">
                    <a:lumMod val="50000"/>
                  </a:schemeClr>
                </a:solidFill>
                <a:latin typeface="Montserrat"/>
                <a:cs typeface="Montserrat"/>
                <a:hlinkClick r:id="rId2"/>
              </a:rPr>
              <a:t>Eligible Training Provider List</a:t>
            </a:r>
            <a:r>
              <a:rPr lang="en-US" sz="1400" dirty="0">
                <a:solidFill>
                  <a:schemeClr val="bg2">
                    <a:lumMod val="50000"/>
                  </a:schemeClr>
                </a:solidFill>
                <a:latin typeface="Montserrat"/>
                <a:cs typeface="Montserrat"/>
              </a:rPr>
              <a:t>.</a:t>
            </a:r>
            <a:r>
              <a:rPr lang="en-US" sz="1400" dirty="0"/>
              <a:t>  </a:t>
            </a:r>
          </a:p>
          <a:p>
            <a:endParaRPr lang="en-US" sz="1400"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108564604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217695"/>
            <a:ext cx="8763000" cy="4247317"/>
          </a:xfrm>
          <a:prstGeom prst="rect">
            <a:avLst/>
          </a:prstGeom>
          <a:noFill/>
        </p:spPr>
        <p:txBody>
          <a:bodyPr wrap="square" rtlCol="0" anchor="ctr" anchorCtr="0">
            <a:spAutoFit/>
          </a:bodyPr>
          <a:lstStyle/>
          <a:p>
            <a:r>
              <a:rPr lang="en-US" sz="4000" b="1" dirty="0" smtClean="0">
                <a:latin typeface="Montserrat"/>
                <a:cs typeface="Montserrat"/>
              </a:rPr>
              <a:t>Administrative</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6G. Monitor Review  </a:t>
            </a:r>
          </a:p>
          <a:p>
            <a:endParaRPr lang="en-US" sz="2000" b="1" dirty="0" smtClean="0">
              <a:solidFill>
                <a:srgbClr val="00607F"/>
              </a:solidFill>
              <a:latin typeface="Montserrat"/>
              <a:cs typeface="Montserrat"/>
            </a:endParaRPr>
          </a:p>
          <a:p>
            <a:r>
              <a:rPr lang="en-US" sz="2000" b="1" dirty="0" smtClean="0">
                <a:solidFill>
                  <a:srgbClr val="FFC000"/>
                </a:solidFill>
                <a:latin typeface="Montserrat"/>
                <a:cs typeface="Montserrat"/>
              </a:rPr>
              <a:t>Finding #1) WDB </a:t>
            </a:r>
            <a:r>
              <a:rPr lang="en-US" sz="2000" b="1" dirty="0">
                <a:solidFill>
                  <a:srgbClr val="FFC000"/>
                </a:solidFill>
                <a:latin typeface="Montserrat"/>
                <a:cs typeface="Montserrat"/>
              </a:rPr>
              <a:t>Oversight: </a:t>
            </a:r>
            <a:r>
              <a:rPr lang="en-US" sz="1400" dirty="0" smtClean="0">
                <a:solidFill>
                  <a:schemeClr val="bg2">
                    <a:lumMod val="50000"/>
                  </a:schemeClr>
                </a:solidFill>
                <a:latin typeface="Montserrat"/>
                <a:cs typeface="Montserrat"/>
              </a:rPr>
              <a:t>The </a:t>
            </a:r>
            <a:r>
              <a:rPr lang="en-US" sz="1400" dirty="0">
                <a:solidFill>
                  <a:schemeClr val="bg2">
                    <a:lumMod val="50000"/>
                  </a:schemeClr>
                </a:solidFill>
                <a:latin typeface="Montserrat"/>
                <a:cs typeface="Montserrat"/>
              </a:rPr>
              <a:t>administrative entity should review the Oversight Procedure Policy and plan Board completion of the process. If there have been changes to the oversight procedures a revised policy or WIOA oversight plan is needed. The procedures should be published as an attachment to the local plan when the WIOA Plan is required by the State. (20 CFR § 679.270)    </a:t>
            </a:r>
            <a:endParaRPr lang="en-US" sz="1400" dirty="0" smtClean="0">
              <a:solidFill>
                <a:schemeClr val="bg2">
                  <a:lumMod val="50000"/>
                </a:schemeClr>
              </a:solidFill>
              <a:latin typeface="Montserrat"/>
              <a:cs typeface="Montserrat"/>
            </a:endParaRPr>
          </a:p>
          <a:p>
            <a:endParaRPr lang="en-US" sz="1400" b="1" dirty="0">
              <a:solidFill>
                <a:schemeClr val="bg2">
                  <a:lumMod val="50000"/>
                </a:schemeClr>
              </a:solidFill>
              <a:latin typeface="Montserrat"/>
              <a:cs typeface="Montserrat"/>
            </a:endParaRPr>
          </a:p>
          <a:p>
            <a:r>
              <a:rPr lang="en-US" sz="2000" b="1" dirty="0">
                <a:solidFill>
                  <a:srgbClr val="FFC000"/>
                </a:solidFill>
                <a:latin typeface="Montserrat"/>
                <a:cs typeface="Montserrat"/>
              </a:rPr>
              <a:t>Corrective </a:t>
            </a:r>
            <a:r>
              <a:rPr lang="en-US" sz="2000" b="1" dirty="0" smtClean="0">
                <a:solidFill>
                  <a:srgbClr val="FFC000"/>
                </a:solidFill>
                <a:latin typeface="Montserrat"/>
                <a:cs typeface="Montserrat"/>
              </a:rPr>
              <a:t>Action:  </a:t>
            </a:r>
            <a:r>
              <a:rPr lang="en-US" sz="2000" dirty="0"/>
              <a:t> </a:t>
            </a:r>
            <a:r>
              <a:rPr lang="en-US" sz="1400" dirty="0">
                <a:solidFill>
                  <a:schemeClr val="bg2">
                    <a:lumMod val="50000"/>
                  </a:schemeClr>
                </a:solidFill>
                <a:latin typeface="Montserrat"/>
                <a:cs typeface="Montserrat"/>
              </a:rPr>
              <a:t>The administrative entity </a:t>
            </a:r>
            <a:r>
              <a:rPr lang="en-US" sz="1400" dirty="0" smtClean="0">
                <a:solidFill>
                  <a:schemeClr val="bg2">
                    <a:lumMod val="50000"/>
                  </a:schemeClr>
                </a:solidFill>
                <a:latin typeface="Montserrat"/>
                <a:cs typeface="Montserrat"/>
              </a:rPr>
              <a:t>has worked </a:t>
            </a:r>
            <a:r>
              <a:rPr lang="en-US" sz="1400" dirty="0">
                <a:solidFill>
                  <a:schemeClr val="bg2">
                    <a:lumMod val="50000"/>
                  </a:schemeClr>
                </a:solidFill>
                <a:latin typeface="Montserrat"/>
                <a:cs typeface="Montserrat"/>
              </a:rPr>
              <a:t>with the </a:t>
            </a:r>
            <a:r>
              <a:rPr lang="en-US" sz="1400" dirty="0" smtClean="0">
                <a:solidFill>
                  <a:schemeClr val="bg2">
                    <a:lumMod val="50000"/>
                  </a:schemeClr>
                </a:solidFill>
                <a:latin typeface="Montserrat"/>
                <a:cs typeface="Montserrat"/>
              </a:rPr>
              <a:t>System Coordination Committee to update this </a:t>
            </a:r>
            <a:r>
              <a:rPr lang="en-US" sz="1400" dirty="0">
                <a:solidFill>
                  <a:schemeClr val="bg2">
                    <a:lumMod val="50000"/>
                  </a:schemeClr>
                </a:solidFill>
                <a:latin typeface="Montserrat"/>
                <a:cs typeface="Montserrat"/>
              </a:rPr>
              <a:t>policy and </a:t>
            </a:r>
            <a:r>
              <a:rPr lang="en-US" sz="1400" dirty="0" smtClean="0">
                <a:solidFill>
                  <a:schemeClr val="bg2">
                    <a:lumMod val="50000"/>
                  </a:schemeClr>
                </a:solidFill>
                <a:latin typeface="Montserrat"/>
                <a:cs typeface="Montserrat"/>
              </a:rPr>
              <a:t>has created </a:t>
            </a:r>
            <a:r>
              <a:rPr lang="en-US" sz="1400" dirty="0">
                <a:solidFill>
                  <a:schemeClr val="bg2">
                    <a:lumMod val="50000"/>
                  </a:schemeClr>
                </a:solidFill>
                <a:latin typeface="Montserrat"/>
                <a:cs typeface="Montserrat"/>
              </a:rPr>
              <a:t>an attachment to the local </a:t>
            </a:r>
            <a:r>
              <a:rPr lang="en-US" sz="1400" dirty="0" smtClean="0">
                <a:solidFill>
                  <a:schemeClr val="bg2">
                    <a:lumMod val="50000"/>
                  </a:schemeClr>
                </a:solidFill>
                <a:latin typeface="Montserrat"/>
                <a:cs typeface="Montserrat"/>
              </a:rPr>
              <a:t>area plan (GNWDB Agenda Item 6I).</a:t>
            </a:r>
            <a:endParaRPr lang="en-US" sz="1400"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311411900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71098"/>
            <a:ext cx="8763000" cy="5386090"/>
          </a:xfrm>
          <a:prstGeom prst="rect">
            <a:avLst/>
          </a:prstGeom>
          <a:noFill/>
        </p:spPr>
        <p:txBody>
          <a:bodyPr wrap="square" rtlCol="0" anchor="ctr" anchorCtr="0">
            <a:spAutoFit/>
          </a:bodyPr>
          <a:lstStyle/>
          <a:p>
            <a:r>
              <a:rPr lang="en-US" sz="4000" b="1" dirty="0" smtClean="0">
                <a:latin typeface="Montserrat"/>
                <a:cs typeface="Montserrat"/>
              </a:rPr>
              <a:t>Administrative</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6G. Monitor Review  </a:t>
            </a:r>
          </a:p>
          <a:p>
            <a:endParaRPr lang="en-US" sz="2000" b="1" dirty="0" smtClean="0">
              <a:solidFill>
                <a:srgbClr val="00607F"/>
              </a:solidFill>
              <a:latin typeface="Montserrat"/>
              <a:cs typeface="Montserrat"/>
            </a:endParaRPr>
          </a:p>
          <a:p>
            <a:pPr algn="just"/>
            <a:r>
              <a:rPr lang="en-US" sz="2000" b="1" dirty="0" smtClean="0">
                <a:solidFill>
                  <a:srgbClr val="FFC000"/>
                </a:solidFill>
                <a:latin typeface="Montserrat"/>
                <a:cs typeface="Montserrat"/>
              </a:rPr>
              <a:t>Finding </a:t>
            </a:r>
            <a:r>
              <a:rPr lang="en-US" sz="2000" b="1" dirty="0">
                <a:solidFill>
                  <a:srgbClr val="FFC000"/>
                </a:solidFill>
                <a:latin typeface="Montserrat"/>
                <a:cs typeface="Montserrat"/>
              </a:rPr>
              <a:t>#2) Allowable Cost and Accurate </a:t>
            </a:r>
            <a:r>
              <a:rPr lang="en-US" sz="2000" b="1" dirty="0" smtClean="0">
                <a:solidFill>
                  <a:srgbClr val="FFC000"/>
                </a:solidFill>
                <a:latin typeface="Montserrat"/>
                <a:cs typeface="Montserrat"/>
              </a:rPr>
              <a:t>Reporting: </a:t>
            </a:r>
            <a:r>
              <a:rPr lang="en-US" sz="2000" b="1" dirty="0">
                <a:solidFill>
                  <a:schemeClr val="bg2">
                    <a:lumMod val="50000"/>
                  </a:schemeClr>
                </a:solidFill>
                <a:latin typeface="Montserrat"/>
                <a:cs typeface="Montserrat"/>
              </a:rPr>
              <a:t>Work Experience </a:t>
            </a:r>
            <a:r>
              <a:rPr lang="en-US" sz="1400" dirty="0">
                <a:solidFill>
                  <a:schemeClr val="bg2">
                    <a:lumMod val="50000"/>
                  </a:schemeClr>
                </a:solidFill>
                <a:latin typeface="Montserrat"/>
                <a:cs typeface="Montserrat"/>
              </a:rPr>
              <a:t>must have academic and/or occupational education component &amp; </a:t>
            </a:r>
            <a:r>
              <a:rPr lang="en-US" sz="2000" b="1" dirty="0">
                <a:solidFill>
                  <a:schemeClr val="bg2">
                    <a:lumMod val="50000"/>
                  </a:schemeClr>
                </a:solidFill>
                <a:latin typeface="Montserrat"/>
                <a:cs typeface="Montserrat"/>
              </a:rPr>
              <a:t>Incentive Payments </a:t>
            </a:r>
            <a:r>
              <a:rPr lang="en-US" sz="1400" dirty="0" smtClean="0">
                <a:solidFill>
                  <a:schemeClr val="bg2">
                    <a:lumMod val="50000"/>
                  </a:schemeClr>
                </a:solidFill>
                <a:latin typeface="Montserrat"/>
                <a:cs typeface="Montserrat"/>
              </a:rPr>
              <a:t>must be </a:t>
            </a:r>
            <a:r>
              <a:rPr lang="en-US" sz="1400" dirty="0">
                <a:solidFill>
                  <a:schemeClr val="bg2">
                    <a:lumMod val="50000"/>
                  </a:schemeClr>
                </a:solidFill>
                <a:latin typeface="Montserrat"/>
                <a:cs typeface="Montserrat"/>
              </a:rPr>
              <a:t>tied to the goals of the specific program, outlined in writing before the commencement of the program that may provide incentive payments; align with the local program’s organizational policies; and are in accordance with the requirements contained in 2 CFR part </a:t>
            </a:r>
            <a:r>
              <a:rPr lang="en-US" sz="1400" dirty="0" smtClean="0">
                <a:solidFill>
                  <a:schemeClr val="bg2">
                    <a:lumMod val="50000"/>
                  </a:schemeClr>
                </a:solidFill>
                <a:latin typeface="Montserrat"/>
                <a:cs typeface="Montserrat"/>
              </a:rPr>
              <a:t>200.</a:t>
            </a:r>
            <a:endParaRPr lang="en-US" sz="1400" dirty="0">
              <a:solidFill>
                <a:schemeClr val="bg2">
                  <a:lumMod val="50000"/>
                </a:schemeClr>
              </a:solidFill>
              <a:latin typeface="Montserrat"/>
              <a:cs typeface="Montserrat"/>
            </a:endParaRPr>
          </a:p>
          <a:p>
            <a:r>
              <a:rPr lang="en-US" sz="2000" b="1" dirty="0">
                <a:solidFill>
                  <a:srgbClr val="FFC000"/>
                </a:solidFill>
                <a:latin typeface="Montserrat"/>
                <a:cs typeface="Montserrat"/>
              </a:rPr>
              <a:t>Corrective </a:t>
            </a:r>
            <a:r>
              <a:rPr lang="en-US" sz="2000" b="1" dirty="0" smtClean="0">
                <a:solidFill>
                  <a:srgbClr val="FFC000"/>
                </a:solidFill>
                <a:latin typeface="Montserrat"/>
                <a:cs typeface="Montserrat"/>
              </a:rPr>
              <a:t>Action:  </a:t>
            </a:r>
            <a:r>
              <a:rPr lang="en-US" sz="2000" dirty="0"/>
              <a:t> </a:t>
            </a:r>
            <a:r>
              <a:rPr lang="en-US" sz="1400" dirty="0">
                <a:solidFill>
                  <a:schemeClr val="bg2">
                    <a:lumMod val="50000"/>
                  </a:schemeClr>
                </a:solidFill>
                <a:latin typeface="Montserrat"/>
                <a:cs typeface="Montserrat"/>
              </a:rPr>
              <a:t>The administrative entity has reviewed twelve (12) Work Experience enrollments since July 1, 2016 and is in the process of bringing eight (8) into compliance. Finance will be notified to make any needed adjustments for expenditures on youth that do not meet the twenty percent (20%) academic/occupational component </a:t>
            </a:r>
            <a:r>
              <a:rPr lang="en-US" sz="1400" dirty="0" smtClean="0">
                <a:solidFill>
                  <a:schemeClr val="bg2">
                    <a:lumMod val="50000"/>
                  </a:schemeClr>
                </a:solidFill>
                <a:latin typeface="Montserrat"/>
                <a:cs typeface="Montserrat"/>
              </a:rPr>
              <a:t>requirement (GNWDB Agenda Item 6K). </a:t>
            </a:r>
            <a:endParaRPr lang="en-US" sz="1400" dirty="0">
              <a:solidFill>
                <a:schemeClr val="bg2">
                  <a:lumMod val="50000"/>
                </a:schemeClr>
              </a:solidFill>
              <a:latin typeface="Montserrat"/>
              <a:cs typeface="Montserrat"/>
            </a:endParaRPr>
          </a:p>
          <a:p>
            <a:endParaRPr lang="en-US" sz="1400" dirty="0" smtClean="0">
              <a:solidFill>
                <a:schemeClr val="bg2">
                  <a:lumMod val="50000"/>
                </a:schemeClr>
              </a:solidFill>
              <a:latin typeface="Montserrat"/>
              <a:cs typeface="Montserrat"/>
            </a:endParaRPr>
          </a:p>
          <a:p>
            <a:r>
              <a:rPr lang="en-US" sz="1400" dirty="0" smtClean="0">
                <a:solidFill>
                  <a:schemeClr val="bg2">
                    <a:lumMod val="50000"/>
                  </a:schemeClr>
                </a:solidFill>
                <a:latin typeface="Montserrat"/>
                <a:cs typeface="Montserrat"/>
              </a:rPr>
              <a:t>The </a:t>
            </a:r>
            <a:r>
              <a:rPr lang="en-US" sz="1400" dirty="0">
                <a:solidFill>
                  <a:schemeClr val="bg2">
                    <a:lumMod val="50000"/>
                  </a:schemeClr>
                </a:solidFill>
                <a:latin typeface="Montserrat"/>
                <a:cs typeface="Montserrat"/>
              </a:rPr>
              <a:t>administrative entity </a:t>
            </a:r>
            <a:r>
              <a:rPr lang="en-US" sz="1400" dirty="0" smtClean="0">
                <a:solidFill>
                  <a:schemeClr val="bg2">
                    <a:lumMod val="50000"/>
                  </a:schemeClr>
                </a:solidFill>
                <a:latin typeface="Montserrat"/>
                <a:cs typeface="Montserrat"/>
              </a:rPr>
              <a:t>has worked </a:t>
            </a:r>
            <a:r>
              <a:rPr lang="en-US" sz="1400" dirty="0">
                <a:solidFill>
                  <a:schemeClr val="bg2">
                    <a:lumMod val="50000"/>
                  </a:schemeClr>
                </a:solidFill>
                <a:latin typeface="Montserrat"/>
                <a:cs typeface="Montserrat"/>
              </a:rPr>
              <a:t>with the </a:t>
            </a:r>
            <a:r>
              <a:rPr lang="en-US" sz="1400" dirty="0" smtClean="0">
                <a:solidFill>
                  <a:schemeClr val="bg2">
                    <a:lumMod val="50000"/>
                  </a:schemeClr>
                </a:solidFill>
                <a:latin typeface="Montserrat"/>
                <a:cs typeface="Montserrat"/>
              </a:rPr>
              <a:t>System Coordination Committee  to develop </a:t>
            </a:r>
            <a:r>
              <a:rPr lang="en-US" sz="1400" dirty="0">
                <a:solidFill>
                  <a:schemeClr val="bg2">
                    <a:lumMod val="50000"/>
                  </a:schemeClr>
                </a:solidFill>
                <a:latin typeface="Montserrat"/>
                <a:cs typeface="Montserrat"/>
              </a:rPr>
              <a:t>a revised incentive policy that meets the requirements found in </a:t>
            </a:r>
            <a:r>
              <a:rPr lang="en-US" sz="1400" dirty="0" smtClean="0">
                <a:solidFill>
                  <a:schemeClr val="bg2">
                    <a:lumMod val="50000"/>
                  </a:schemeClr>
                </a:solidFill>
                <a:latin typeface="Montserrat"/>
                <a:cs typeface="Montserrat"/>
              </a:rPr>
              <a:t>20CFR§681.640</a:t>
            </a:r>
            <a:r>
              <a:rPr lang="en-US" sz="1400" dirty="0">
                <a:solidFill>
                  <a:schemeClr val="bg2">
                    <a:lumMod val="50000"/>
                  </a:schemeClr>
                </a:solidFill>
                <a:latin typeface="Montserrat"/>
                <a:cs typeface="Montserrat"/>
              </a:rPr>
              <a:t> </a:t>
            </a:r>
            <a:r>
              <a:rPr lang="en-US" sz="1400" dirty="0" smtClean="0">
                <a:solidFill>
                  <a:schemeClr val="bg2">
                    <a:lumMod val="50000"/>
                  </a:schemeClr>
                </a:solidFill>
                <a:latin typeface="Montserrat"/>
                <a:cs typeface="Montserrat"/>
              </a:rPr>
              <a:t>(GNWDB Agenda Item 6J). </a:t>
            </a:r>
            <a:endParaRPr lang="en-US" sz="1400"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405628548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113383"/>
            <a:ext cx="8763000" cy="4062651"/>
          </a:xfrm>
          <a:prstGeom prst="rect">
            <a:avLst/>
          </a:prstGeom>
          <a:noFill/>
        </p:spPr>
        <p:txBody>
          <a:bodyPr wrap="square" rtlCol="0" anchor="ctr" anchorCtr="0">
            <a:spAutoFit/>
          </a:bodyPr>
          <a:lstStyle/>
          <a:p>
            <a:r>
              <a:rPr lang="en-US" sz="4000" b="1" dirty="0" smtClean="0">
                <a:latin typeface="Montserrat"/>
                <a:cs typeface="Montserrat"/>
              </a:rPr>
              <a:t>Administrative </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6H. Reduction of FY17 Funding - </a:t>
            </a:r>
            <a:r>
              <a:rPr lang="en-US" sz="2000" b="1" dirty="0" smtClean="0">
                <a:solidFill>
                  <a:schemeClr val="bg2">
                    <a:lumMod val="50000"/>
                  </a:schemeClr>
                </a:solidFill>
                <a:latin typeface="Montserrat"/>
                <a:cs typeface="Montserrat"/>
              </a:rPr>
              <a:t>Page 24</a:t>
            </a:r>
            <a:r>
              <a:rPr lang="en-US" sz="2000" b="1" dirty="0" smtClean="0">
                <a:solidFill>
                  <a:srgbClr val="00607F"/>
                </a:solidFill>
                <a:latin typeface="Montserrat"/>
                <a:cs typeface="Montserrat"/>
              </a:rPr>
              <a:t> </a:t>
            </a:r>
          </a:p>
          <a:p>
            <a:endParaRPr lang="en-US" sz="2000" b="1" dirty="0" smtClean="0">
              <a:solidFill>
                <a:srgbClr val="00607F"/>
              </a:solidFill>
              <a:latin typeface="Montserrat"/>
              <a:cs typeface="Montserrat"/>
            </a:endParaRPr>
          </a:p>
          <a:p>
            <a:r>
              <a:rPr lang="en-US" sz="2000" b="1" dirty="0" smtClean="0">
                <a:solidFill>
                  <a:srgbClr val="FFC000"/>
                </a:solidFill>
                <a:latin typeface="Montserrat"/>
                <a:cs typeface="Montserrat"/>
              </a:rPr>
              <a:t>Adult Program: </a:t>
            </a:r>
            <a:r>
              <a:rPr lang="en-US" sz="2800" dirty="0">
                <a:solidFill>
                  <a:schemeClr val="bg2">
                    <a:lumMod val="50000"/>
                  </a:schemeClr>
                </a:solidFill>
                <a:latin typeface="Montserrat"/>
                <a:cs typeface="Montserrat"/>
              </a:rPr>
              <a:t>-$1,878</a:t>
            </a:r>
          </a:p>
          <a:p>
            <a:endParaRPr lang="en-US" sz="1400" b="1" dirty="0">
              <a:solidFill>
                <a:schemeClr val="bg2">
                  <a:lumMod val="50000"/>
                </a:schemeClr>
              </a:solidFill>
              <a:latin typeface="Montserrat"/>
              <a:cs typeface="Montserrat"/>
            </a:endParaRPr>
          </a:p>
          <a:p>
            <a:r>
              <a:rPr lang="en-US" sz="2000" b="1" dirty="0" smtClean="0">
                <a:solidFill>
                  <a:srgbClr val="FFC000"/>
                </a:solidFill>
                <a:latin typeface="Montserrat"/>
                <a:cs typeface="Montserrat"/>
              </a:rPr>
              <a:t>Dislocated Worker Program: </a:t>
            </a:r>
            <a:r>
              <a:rPr lang="en-US" sz="2800" dirty="0" smtClean="0">
                <a:solidFill>
                  <a:schemeClr val="bg2">
                    <a:lumMod val="50000"/>
                  </a:schemeClr>
                </a:solidFill>
                <a:latin typeface="Montserrat"/>
                <a:cs typeface="Montserrat"/>
              </a:rPr>
              <a:t>-$</a:t>
            </a:r>
            <a:r>
              <a:rPr lang="en-US" sz="2800" dirty="0">
                <a:solidFill>
                  <a:schemeClr val="bg2">
                    <a:lumMod val="50000"/>
                  </a:schemeClr>
                </a:solidFill>
                <a:latin typeface="Montserrat"/>
                <a:cs typeface="Montserrat"/>
              </a:rPr>
              <a:t>2,973</a:t>
            </a:r>
          </a:p>
          <a:p>
            <a:endParaRPr lang="en-US" sz="2800" dirty="0">
              <a:solidFill>
                <a:schemeClr val="bg2">
                  <a:lumMod val="50000"/>
                </a:schemeClr>
              </a:solidFill>
              <a:latin typeface="Montserrat"/>
              <a:cs typeface="Montserrat"/>
            </a:endParaRPr>
          </a:p>
        </p:txBody>
      </p:sp>
    </p:spTree>
    <p:extLst>
      <p:ext uri="{BB962C8B-B14F-4D97-AF65-F5344CB8AC3E}">
        <p14:creationId xmlns:p14="http://schemas.microsoft.com/office/powerpoint/2010/main" val="338653206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301949"/>
            <a:ext cx="8763000" cy="5632311"/>
          </a:xfrm>
          <a:prstGeom prst="rect">
            <a:avLst/>
          </a:prstGeom>
          <a:noFill/>
        </p:spPr>
        <p:txBody>
          <a:bodyPr wrap="square" rtlCol="0" anchor="ctr" anchorCtr="0">
            <a:spAutoFit/>
          </a:bodyPr>
          <a:lstStyle/>
          <a:p>
            <a:r>
              <a:rPr lang="en-US" sz="4000" b="1" dirty="0" smtClean="0">
                <a:latin typeface="Montserrat"/>
                <a:cs typeface="Montserrat"/>
              </a:rPr>
              <a:t>Administrative</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a:t>
            </a:r>
            <a:r>
              <a:rPr lang="en-US" sz="4000" b="1" dirty="0" smtClean="0">
                <a:latin typeface="Montserrat"/>
                <a:cs typeface="Montserrat"/>
              </a:rPr>
              <a:t>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6I. Finance &amp; Performance Review - </a:t>
            </a:r>
            <a:r>
              <a:rPr lang="en-US" sz="2000" b="1" dirty="0" smtClean="0">
                <a:solidFill>
                  <a:schemeClr val="bg2">
                    <a:lumMod val="50000"/>
                  </a:schemeClr>
                </a:solidFill>
                <a:latin typeface="Montserrat"/>
                <a:cs typeface="Montserrat"/>
              </a:rPr>
              <a:t>Pages </a:t>
            </a:r>
            <a:r>
              <a:rPr lang="en-US" sz="2000" b="1" dirty="0">
                <a:solidFill>
                  <a:schemeClr val="bg2">
                    <a:lumMod val="50000"/>
                  </a:schemeClr>
                </a:solidFill>
                <a:latin typeface="Montserrat"/>
                <a:cs typeface="Montserrat"/>
              </a:rPr>
              <a:t>25-26</a:t>
            </a:r>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r>
              <a:rPr lang="en-US" sz="2000" b="1" dirty="0" smtClean="0">
                <a:solidFill>
                  <a:srgbClr val="00607F"/>
                </a:solidFill>
                <a:latin typeface="Montserrat"/>
                <a:cs typeface="Montserrat"/>
              </a:rPr>
              <a:t> </a:t>
            </a:r>
          </a:p>
          <a:p>
            <a:endParaRPr lang="en-US" sz="2000" b="1" dirty="0" smtClean="0">
              <a:solidFill>
                <a:srgbClr val="00607F"/>
              </a:solidFill>
              <a:latin typeface="Montserrat"/>
              <a:cs typeface="Montserrat"/>
            </a:endParaRPr>
          </a:p>
        </p:txBody>
      </p:sp>
      <p:graphicFrame>
        <p:nvGraphicFramePr>
          <p:cNvPr id="4" name="Table 3"/>
          <p:cNvGraphicFramePr>
            <a:graphicFrameLocks noGrp="1"/>
          </p:cNvGraphicFramePr>
          <p:nvPr/>
        </p:nvGraphicFramePr>
        <p:xfrm>
          <a:off x="244757" y="2539588"/>
          <a:ext cx="8054291" cy="2981535"/>
        </p:xfrm>
        <a:graphic>
          <a:graphicData uri="http://schemas.openxmlformats.org/drawingml/2006/table">
            <a:tbl>
              <a:tblPr firstRow="1" firstCol="1" bandRow="1"/>
              <a:tblGrid>
                <a:gridCol w="1072945">
                  <a:extLst>
                    <a:ext uri="{9D8B030D-6E8A-4147-A177-3AD203B41FA5}">
                      <a16:colId xmlns:a16="http://schemas.microsoft.com/office/drawing/2014/main" val="20000"/>
                    </a:ext>
                  </a:extLst>
                </a:gridCol>
                <a:gridCol w="998445">
                  <a:extLst>
                    <a:ext uri="{9D8B030D-6E8A-4147-A177-3AD203B41FA5}">
                      <a16:colId xmlns:a16="http://schemas.microsoft.com/office/drawing/2014/main" val="20001"/>
                    </a:ext>
                  </a:extLst>
                </a:gridCol>
                <a:gridCol w="1081710">
                  <a:extLst>
                    <a:ext uri="{9D8B030D-6E8A-4147-A177-3AD203B41FA5}">
                      <a16:colId xmlns:a16="http://schemas.microsoft.com/office/drawing/2014/main" val="20002"/>
                    </a:ext>
                  </a:extLst>
                </a:gridCol>
                <a:gridCol w="919500">
                  <a:extLst>
                    <a:ext uri="{9D8B030D-6E8A-4147-A177-3AD203B41FA5}">
                      <a16:colId xmlns:a16="http://schemas.microsoft.com/office/drawing/2014/main" val="20003"/>
                    </a:ext>
                  </a:extLst>
                </a:gridCol>
                <a:gridCol w="1122744">
                  <a:extLst>
                    <a:ext uri="{9D8B030D-6E8A-4147-A177-3AD203B41FA5}">
                      <a16:colId xmlns:a16="http://schemas.microsoft.com/office/drawing/2014/main" val="20004"/>
                    </a:ext>
                  </a:extLst>
                </a:gridCol>
                <a:gridCol w="798653">
                  <a:extLst>
                    <a:ext uri="{9D8B030D-6E8A-4147-A177-3AD203B41FA5}">
                      <a16:colId xmlns:a16="http://schemas.microsoft.com/office/drawing/2014/main" val="20005"/>
                    </a:ext>
                  </a:extLst>
                </a:gridCol>
                <a:gridCol w="937550">
                  <a:extLst>
                    <a:ext uri="{9D8B030D-6E8A-4147-A177-3AD203B41FA5}">
                      <a16:colId xmlns:a16="http://schemas.microsoft.com/office/drawing/2014/main" val="20006"/>
                    </a:ext>
                  </a:extLst>
                </a:gridCol>
                <a:gridCol w="1122744">
                  <a:extLst>
                    <a:ext uri="{9D8B030D-6E8A-4147-A177-3AD203B41FA5}">
                      <a16:colId xmlns:a16="http://schemas.microsoft.com/office/drawing/2014/main" val="20007"/>
                    </a:ext>
                  </a:extLst>
                </a:gridCol>
              </a:tblGrid>
              <a:tr h="1107183">
                <a:tc>
                  <a:txBody>
                    <a:bodyPr/>
                    <a:lstStyle/>
                    <a:p>
                      <a:pPr marL="0" marR="0">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Current Funds Available in RRS As Of 12/08/16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Expected Staffing Expenses Until 6/30/17 (6 months)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Current Obligation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Maximum Quarterly Obligation Per Participant 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Projected Funded Participants for the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Projected Quarterly Obligations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Projected Carry-in Funds for Next Quarter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8588">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Adult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$558,348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$187,128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$54,468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$1,250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$62,500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$254,252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8588">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DLW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$1,017,749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$141,030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$122,478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$2,500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$127,500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$626,741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8588">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Out of School Youth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$338,904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$110,220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$61,737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$76,250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$90,697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8588">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In School Youth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$193,598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$19,446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$9,892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$2,000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$30,000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$134,260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4809673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700" y="301949"/>
            <a:ext cx="8763000" cy="5632311"/>
          </a:xfrm>
          <a:prstGeom prst="rect">
            <a:avLst/>
          </a:prstGeom>
          <a:noFill/>
        </p:spPr>
        <p:txBody>
          <a:bodyPr wrap="square" rtlCol="0" anchor="ctr" anchorCtr="0">
            <a:spAutoFit/>
          </a:bodyPr>
          <a:lstStyle/>
          <a:p>
            <a:r>
              <a:rPr lang="en-US" sz="4000" b="1" dirty="0" smtClean="0">
                <a:latin typeface="Montserrat"/>
                <a:cs typeface="Montserrat"/>
              </a:rPr>
              <a:t>Administrative</a:t>
            </a:r>
            <a:r>
              <a:rPr lang="en-US" sz="4000" b="1" dirty="0" smtClean="0">
                <a:solidFill>
                  <a:srgbClr val="00607F"/>
                </a:solidFill>
                <a:latin typeface="Montserrat"/>
                <a:cs typeface="Montserrat"/>
              </a:rPr>
              <a:t>   </a:t>
            </a:r>
          </a:p>
          <a:p>
            <a:r>
              <a:rPr lang="en-US" sz="4000" b="1" dirty="0">
                <a:solidFill>
                  <a:srgbClr val="00607F"/>
                </a:solidFill>
                <a:latin typeface="Montserrat"/>
                <a:cs typeface="Montserrat"/>
              </a:rPr>
              <a:t>Entity</a:t>
            </a:r>
            <a:r>
              <a:rPr lang="en-US" sz="4000" b="1" dirty="0" smtClean="0">
                <a:latin typeface="Montserrat"/>
                <a:cs typeface="Montserrat"/>
              </a:rPr>
              <a:t> </a:t>
            </a:r>
          </a:p>
          <a:p>
            <a:endParaRPr lang="en-US" sz="2000" b="1" dirty="0" smtClean="0">
              <a:solidFill>
                <a:srgbClr val="00607F"/>
              </a:solidFill>
              <a:latin typeface="Montserrat"/>
              <a:cs typeface="Montserrat"/>
            </a:endParaRPr>
          </a:p>
          <a:p>
            <a:r>
              <a:rPr lang="en-US" sz="2000" b="1" dirty="0">
                <a:solidFill>
                  <a:srgbClr val="FFC000"/>
                </a:solidFill>
                <a:latin typeface="Montserrat"/>
                <a:cs typeface="Montserrat"/>
              </a:rPr>
              <a:t>Agenda </a:t>
            </a:r>
            <a:r>
              <a:rPr lang="en-US" sz="2000" b="1" dirty="0" smtClean="0">
                <a:solidFill>
                  <a:srgbClr val="FFC000"/>
                </a:solidFill>
                <a:latin typeface="Montserrat"/>
                <a:cs typeface="Montserrat"/>
              </a:rPr>
              <a:t>Item</a:t>
            </a:r>
            <a:endParaRPr lang="en-US" sz="2000" b="1" dirty="0">
              <a:solidFill>
                <a:srgbClr val="FFC000"/>
              </a:solidFill>
              <a:latin typeface="Montserrat"/>
              <a:cs typeface="Montserrat"/>
            </a:endParaRPr>
          </a:p>
          <a:p>
            <a:r>
              <a:rPr lang="en-US" sz="2000" b="1" dirty="0" smtClean="0">
                <a:solidFill>
                  <a:srgbClr val="00607F"/>
                </a:solidFill>
                <a:latin typeface="Montserrat"/>
                <a:cs typeface="Montserrat"/>
              </a:rPr>
              <a:t>6I. Finance &amp; Performance Review - </a:t>
            </a:r>
            <a:r>
              <a:rPr lang="en-US" sz="2000" b="1" dirty="0" smtClean="0">
                <a:solidFill>
                  <a:schemeClr val="bg2">
                    <a:lumMod val="50000"/>
                  </a:schemeClr>
                </a:solidFill>
                <a:latin typeface="Montserrat"/>
                <a:cs typeface="Montserrat"/>
              </a:rPr>
              <a:t>Pages </a:t>
            </a:r>
            <a:r>
              <a:rPr lang="en-US" sz="2000" b="1" dirty="0">
                <a:solidFill>
                  <a:schemeClr val="bg2">
                    <a:lumMod val="50000"/>
                  </a:schemeClr>
                </a:solidFill>
                <a:latin typeface="Montserrat"/>
                <a:cs typeface="Montserrat"/>
              </a:rPr>
              <a:t>25-26</a:t>
            </a:r>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endParaRPr lang="en-US" sz="2000" b="1" dirty="0" smtClean="0">
              <a:solidFill>
                <a:srgbClr val="00607F"/>
              </a:solidFill>
              <a:latin typeface="Montserrat"/>
              <a:cs typeface="Montserrat"/>
            </a:endParaRPr>
          </a:p>
          <a:p>
            <a:endParaRPr lang="en-US" sz="2000" b="1" dirty="0">
              <a:solidFill>
                <a:srgbClr val="00607F"/>
              </a:solidFill>
              <a:latin typeface="Montserrat"/>
              <a:cs typeface="Montserrat"/>
            </a:endParaRPr>
          </a:p>
          <a:p>
            <a:r>
              <a:rPr lang="en-US" sz="2000" b="1" dirty="0" smtClean="0">
                <a:solidFill>
                  <a:srgbClr val="00607F"/>
                </a:solidFill>
                <a:latin typeface="Montserrat"/>
                <a:cs typeface="Montserrat"/>
              </a:rPr>
              <a:t> </a:t>
            </a:r>
          </a:p>
          <a:p>
            <a:endParaRPr lang="en-US" sz="2000" b="1" dirty="0" smtClean="0">
              <a:solidFill>
                <a:srgbClr val="00607F"/>
              </a:solidFill>
              <a:latin typeface="Montserrat"/>
              <a:cs typeface="Montserrat"/>
            </a:endParaRPr>
          </a:p>
        </p:txBody>
      </p:sp>
      <p:pic>
        <p:nvPicPr>
          <p:cNvPr id="5" name="Picture 4"/>
          <p:cNvPicPr/>
          <p:nvPr/>
        </p:nvPicPr>
        <p:blipFill rotWithShape="1">
          <a:blip r:embed="rId2"/>
          <a:srcRect t="4390" b="2433"/>
          <a:stretch/>
        </p:blipFill>
        <p:spPr>
          <a:xfrm>
            <a:off x="1" y="2581153"/>
            <a:ext cx="8762034" cy="3102017"/>
          </a:xfrm>
          <a:prstGeom prst="rect">
            <a:avLst/>
          </a:prstGeom>
        </p:spPr>
      </p:pic>
    </p:spTree>
    <p:extLst>
      <p:ext uri="{BB962C8B-B14F-4D97-AF65-F5344CB8AC3E}">
        <p14:creationId xmlns:p14="http://schemas.microsoft.com/office/powerpoint/2010/main" val="797161487"/>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8&quot;/&gt;&lt;/object&gt;&lt;/object&gt;&lt;object type=&quot;8&quot; unique_id=&quot;10008&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TotalTime>
  <Words>589</Words>
  <Application>Microsoft Office PowerPoint</Application>
  <PresentationFormat>On-screen Show (4:3)</PresentationFormat>
  <Paragraphs>173</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Montserrat</vt:lpstr>
      <vt:lpstr>Montserrat Light</vt:lpstr>
      <vt:lpstr>Times New Roman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Firespring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Gohring</dc:creator>
  <cp:lastModifiedBy>Ideus, Rick</cp:lastModifiedBy>
  <cp:revision>44</cp:revision>
  <cp:lastPrinted>2016-08-31T18:15:52Z</cp:lastPrinted>
  <dcterms:created xsi:type="dcterms:W3CDTF">2016-05-16T15:39:28Z</dcterms:created>
  <dcterms:modified xsi:type="dcterms:W3CDTF">2017-01-11T19:26:02Z</dcterms:modified>
</cp:coreProperties>
</file>